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3" r:id="rId3"/>
    <p:sldId id="260" r:id="rId4"/>
    <p:sldId id="261" r:id="rId5"/>
    <p:sldId id="262" r:id="rId6"/>
    <p:sldId id="315" r:id="rId7"/>
    <p:sldId id="314" r:id="rId8"/>
    <p:sldId id="259" r:id="rId9"/>
    <p:sldId id="317" r:id="rId10"/>
    <p:sldId id="318" r:id="rId11"/>
    <p:sldId id="271" r:id="rId12"/>
    <p:sldId id="270" r:id="rId13"/>
    <p:sldId id="273" r:id="rId14"/>
    <p:sldId id="284" r:id="rId15"/>
    <p:sldId id="283" r:id="rId16"/>
    <p:sldId id="275" r:id="rId17"/>
    <p:sldId id="276" r:id="rId18"/>
    <p:sldId id="277" r:id="rId19"/>
    <p:sldId id="281" r:id="rId20"/>
    <p:sldId id="280" r:id="rId21"/>
    <p:sldId id="278" r:id="rId22"/>
    <p:sldId id="279" r:id="rId23"/>
    <p:sldId id="264" r:id="rId24"/>
    <p:sldId id="265" r:id="rId25"/>
    <p:sldId id="285" r:id="rId26"/>
    <p:sldId id="287" r:id="rId27"/>
    <p:sldId id="291" r:id="rId28"/>
    <p:sldId id="292" r:id="rId29"/>
    <p:sldId id="294" r:id="rId30"/>
    <p:sldId id="293" r:id="rId31"/>
    <p:sldId id="286" r:id="rId32"/>
    <p:sldId id="319" r:id="rId33"/>
    <p:sldId id="288" r:id="rId34"/>
    <p:sldId id="295" r:id="rId35"/>
    <p:sldId id="300" r:id="rId36"/>
    <p:sldId id="299" r:id="rId37"/>
    <p:sldId id="272" r:id="rId38"/>
    <p:sldId id="311" r:id="rId39"/>
    <p:sldId id="312" r:id="rId40"/>
    <p:sldId id="289" r:id="rId41"/>
    <p:sldId id="296" r:id="rId42"/>
    <p:sldId id="297" r:id="rId43"/>
    <p:sldId id="303" r:id="rId44"/>
    <p:sldId id="302" r:id="rId45"/>
    <p:sldId id="298" r:id="rId46"/>
    <p:sldId id="301" r:id="rId47"/>
    <p:sldId id="308" r:id="rId48"/>
    <p:sldId id="310" r:id="rId49"/>
    <p:sldId id="320" r:id="rId50"/>
    <p:sldId id="304" r:id="rId51"/>
    <p:sldId id="305" r:id="rId52"/>
    <p:sldId id="306" r:id="rId53"/>
    <p:sldId id="307" r:id="rId54"/>
    <p:sldId id="309" r:id="rId55"/>
    <p:sldId id="274" r:id="rId56"/>
    <p:sldId id="290" r:id="rId5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3" autoAdjust="0"/>
    <p:restoredTop sz="94727" autoAdjust="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2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3255-81ED-4BEE-AEE9-E177D0450F74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31D07-4415-403A-9655-AA23A22103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950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31D07-4415-403A-9655-AA23A22103B7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944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41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91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567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v-LV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387CF-7611-4CC8-84F6-D44DE78AF8C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267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72C2-BE33-4746-8ADB-F7A77FA8429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478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541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050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768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138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168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14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66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68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72DD-8220-4450-ACDF-B31696425759}" type="datetimeFigureOut">
              <a:rPr lang="lv-LV" smtClean="0"/>
              <a:t>02.12.2020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1452-9740-4F10-8E39-EFBF070571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79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HAT sievietēm</a:t>
            </a:r>
            <a:br>
              <a:rPr lang="lv-LV" dirty="0" smtClean="0"/>
            </a:br>
            <a:r>
              <a:rPr lang="lv-LV" dirty="0" smtClean="0"/>
              <a:t>Sieviete un 50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Ginekologs-endokrinologs</a:t>
            </a:r>
          </a:p>
          <a:p>
            <a:r>
              <a:rPr lang="lv-LV" dirty="0" smtClean="0"/>
              <a:t>LVU un    Privātprakse</a:t>
            </a:r>
          </a:p>
          <a:p>
            <a:r>
              <a:rPr lang="lv-LV" dirty="0" smtClean="0"/>
              <a:t>23.10.2020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388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lv-LV" smtClean="0"/>
              <a:t>Psihoemocionālie simptomi</a:t>
            </a:r>
            <a:endParaRPr lang="en-GB" smtClean="0"/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676400"/>
          <a:ext cx="7772400" cy="5059372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37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Karstuma viļņi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Bezmiegs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Apgrūtināta koncentrēšanās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Nakts svīšana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Atmiņas pavājināšanas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Samazināta aktivitāte,enerģiskums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Paātrināta sirdsdarbība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Garastāvokļa izmaiņas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Uzbudināmība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Nemiers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Raudulība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Libido</a:t>
                      </a: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55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2000" b="1" smtClean="0"/>
              <a:t>KARSTUMA VILNIS                               DEPRESIJA</a:t>
            </a:r>
            <a:endParaRPr lang="en-GB" sz="20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lv-LV" smtClean="0"/>
              <a:t>AKTH</a:t>
            </a:r>
            <a:r>
              <a:rPr lang="lv-LV" smtClean="0">
                <a:sym typeface="Symbol" pitchFamily="18" charset="2"/>
              </a:rPr>
              <a:t>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TTH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Glikokortikoidi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LH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Minerālokortikoidi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FSH=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PRL=</a:t>
            </a:r>
            <a:endParaRPr lang="en-GB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lv-LV" smtClean="0"/>
              <a:t>Kateholamīni</a:t>
            </a:r>
            <a:r>
              <a:rPr lang="lv-LV" smtClean="0">
                <a:sym typeface="Symbol" pitchFamily="18" charset="2"/>
              </a:rPr>
              <a:t>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Monoaminooksidāze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Serotonīns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AKTH= N</a:t>
            </a:r>
          </a:p>
          <a:p>
            <a:pPr eaLnBrk="1" hangingPunct="1"/>
            <a:r>
              <a:rPr lang="lv-LV" smtClean="0">
                <a:sym typeface="Symbol" pitchFamily="18" charset="2"/>
              </a:rPr>
              <a:t>Neirotransmiteru izmaiņas limbiskā sist.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0021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Estrogēnu darbība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dirty="0" smtClean="0"/>
              <a:t>ABL</a:t>
            </a:r>
            <a:r>
              <a:rPr lang="lv-LV" dirty="0" smtClean="0">
                <a:sym typeface="Symbol" pitchFamily="18" charset="2"/>
              </a:rPr>
              <a:t>, ZBL, triglicerīdus </a:t>
            </a:r>
          </a:p>
          <a:p>
            <a:pPr eaLnBrk="1" hangingPunct="1">
              <a:lnSpc>
                <a:spcPct val="90000"/>
              </a:lnSpc>
            </a:pPr>
            <a:r>
              <a:rPr lang="lv-LV" dirty="0" smtClean="0">
                <a:sym typeface="Symbol" pitchFamily="18" charset="2"/>
              </a:rPr>
              <a:t>Veicina prostaciklīna veidošanos asinsv.sienās</a:t>
            </a:r>
          </a:p>
          <a:p>
            <a:pPr eaLnBrk="1" hangingPunct="1">
              <a:lnSpc>
                <a:spcPct val="90000"/>
              </a:lnSpc>
            </a:pPr>
            <a:r>
              <a:rPr lang="lv-LV" dirty="0" smtClean="0">
                <a:sym typeface="Symbol" pitchFamily="18" charset="2"/>
              </a:rPr>
              <a:t>E saistās ar proteinreceptoriem asinsv.sienās</a:t>
            </a:r>
          </a:p>
          <a:p>
            <a:pPr eaLnBrk="1" hangingPunct="1">
              <a:lnSpc>
                <a:spcPct val="90000"/>
              </a:lnSpc>
            </a:pPr>
            <a:r>
              <a:rPr lang="lv-LV" dirty="0" smtClean="0">
                <a:sym typeface="Symbol" pitchFamily="18" charset="2"/>
              </a:rPr>
              <a:t>Tromboksāna A veidošanos</a:t>
            </a:r>
          </a:p>
          <a:p>
            <a:pPr eaLnBrk="1" hangingPunct="1">
              <a:lnSpc>
                <a:spcPct val="90000"/>
              </a:lnSpc>
            </a:pPr>
            <a:r>
              <a:rPr lang="lv-LV" dirty="0" smtClean="0">
                <a:sym typeface="Symbol" pitchFamily="18" charset="2"/>
              </a:rPr>
              <a:t>Plazmas fibrinogena līm.</a:t>
            </a:r>
          </a:p>
          <a:p>
            <a:pPr eaLnBrk="1" hangingPunct="1">
              <a:lnSpc>
                <a:spcPct val="90000"/>
              </a:lnSpc>
            </a:pPr>
            <a:r>
              <a:rPr lang="lv-LV" dirty="0" smtClean="0">
                <a:sym typeface="Symbol" pitchFamily="18" charset="2"/>
              </a:rPr>
              <a:t>Veicina insulīna sekrēciju,bet vājina tā rezistences fenomenu( X sindr.)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2582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HAT un CV sasl.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400" dirty="0" smtClean="0"/>
              <a:t>CV sist. ir daudz </a:t>
            </a:r>
            <a:r>
              <a:rPr lang="lv-LV" sz="2400" b="1" dirty="0" smtClean="0"/>
              <a:t>E receptoru,arī</a:t>
            </a:r>
            <a:r>
              <a:rPr lang="lv-LV" sz="2400" dirty="0" smtClean="0"/>
              <a:t> Pg unA konvertējas ar aromatāzes palīdz. par E CV sist.audos.Tur ar endotēlija gēnu,DNS uc starpniecību notiek </a:t>
            </a:r>
            <a:r>
              <a:rPr lang="lv-LV" sz="2400" b="1" dirty="0" smtClean="0"/>
              <a:t>vasodilatācija,RR</a:t>
            </a:r>
            <a:r>
              <a:rPr lang="lv-LV" sz="2400" b="1" dirty="0" smtClean="0">
                <a:cs typeface="Times New Roman" pitchFamily="18" charset="0"/>
              </a:rPr>
              <a:t>↓</a:t>
            </a:r>
            <a:r>
              <a:rPr lang="lv-LV" sz="2400" dirty="0" smtClean="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lv-LV" sz="2400" dirty="0" smtClean="0">
                <a:cs typeface="Times New Roman" pitchFamily="18" charset="0"/>
              </a:rPr>
              <a:t>E kardioprotekt.efekts-endotēlija f. uzlab.,aterogenāzes </a:t>
            </a:r>
            <a:r>
              <a:rPr lang="lv-LV" sz="2400" b="1" dirty="0" smtClean="0">
                <a:cs typeface="Times New Roman" pitchFamily="18" charset="0"/>
              </a:rPr>
              <a:t>inhibīcija</a:t>
            </a:r>
          </a:p>
          <a:p>
            <a:pPr eaLnBrk="1" hangingPunct="1"/>
            <a:r>
              <a:rPr lang="lv-LV" sz="2400" dirty="0" smtClean="0">
                <a:cs typeface="Times New Roman" pitchFamily="18" charset="0"/>
              </a:rPr>
              <a:t>Svarīgi uzsākt HAT laicīgi-kad asinsv.vēl ir bez izteiktas ateroskl.-"</a:t>
            </a:r>
            <a:r>
              <a:rPr lang="lv-LV" sz="2400" b="1" i="1" dirty="0" smtClean="0">
                <a:cs typeface="Times New Roman" pitchFamily="18" charset="0"/>
              </a:rPr>
              <a:t>onset of menopause'' </a:t>
            </a:r>
          </a:p>
          <a:p>
            <a:pPr eaLnBrk="1" hangingPunct="1"/>
            <a:r>
              <a:rPr lang="lv-LV" sz="2400" dirty="0" smtClean="0">
                <a:cs typeface="Times New Roman" pitchFamily="18" charset="0"/>
              </a:rPr>
              <a:t>Estrogēnu↓menopauzē izsauc autonomo vasodilatatoru peptīdu↓ un </a:t>
            </a:r>
            <a:r>
              <a:rPr lang="lv-LV" sz="2400" b="1" dirty="0" smtClean="0">
                <a:cs typeface="Times New Roman" pitchFamily="18" charset="0"/>
              </a:rPr>
              <a:t>vasokonstriktoru peptīdu</a:t>
            </a:r>
            <a:r>
              <a:rPr lang="lv-LV" sz="2400" b="1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lv-LV" sz="2400" dirty="0" smtClean="0">
                <a:cs typeface="Times New Roman" pitchFamily="18" charset="0"/>
                <a:sym typeface="Symbol" pitchFamily="18" charset="2"/>
              </a:rPr>
              <a:t>,bet E-otrādi</a:t>
            </a:r>
          </a:p>
          <a:p>
            <a:pPr eaLnBrk="1" hangingPunct="1"/>
            <a:r>
              <a:rPr lang="lv-LV" sz="2400" dirty="0" smtClean="0">
                <a:cs typeface="Times New Roman" pitchFamily="18" charset="0"/>
                <a:sym typeface="Symbol" pitchFamily="18" charset="2"/>
              </a:rPr>
              <a:t>Zemu devu HOK iesaka siev. 45-53 g.v, pēc tam pāriet uz HAT</a:t>
            </a:r>
          </a:p>
        </p:txBody>
      </p:sp>
    </p:spTree>
    <p:extLst>
      <p:ext uri="{BB962C8B-B14F-4D97-AF65-F5344CB8AC3E}">
        <p14:creationId xmlns:p14="http://schemas.microsoft.com/office/powerpoint/2010/main" val="2396517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Estrogēni un</a:t>
            </a:r>
            <a:r>
              <a:rPr lang="lv-LV" i="1" smtClean="0"/>
              <a:t> cerebrum</a:t>
            </a:r>
            <a:endParaRPr lang="en-GB" i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E veidojas galvas smadzenēs</a:t>
            </a:r>
            <a:r>
              <a:rPr lang="lv-LV" sz="2400" dirty="0" smtClean="0"/>
              <a:t>E uzlabo izzināšanas procesu, atmiņu, nosaka uzvedību: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a)veic </a:t>
            </a:r>
            <a:r>
              <a:rPr lang="lv-LV" sz="2400" b="1" dirty="0" smtClean="0"/>
              <a:t>aksonu pagarināšanu,augšans </a:t>
            </a:r>
            <a:r>
              <a:rPr lang="lv-LV" sz="2400" dirty="0" smtClean="0"/>
              <a:t>proteinu veidošanu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b)aktivizē šķidruma </a:t>
            </a:r>
            <a:r>
              <a:rPr lang="lv-LV" sz="2400" b="1" dirty="0" smtClean="0"/>
              <a:t>plūsmu </a:t>
            </a:r>
            <a:r>
              <a:rPr lang="lv-LV" sz="2400" b="1" i="1" dirty="0" smtClean="0"/>
              <a:t>cerebellum,hypocampus</a:t>
            </a:r>
            <a:r>
              <a:rPr lang="lv-LV" sz="2400" dirty="0" smtClean="0"/>
              <a:t> rajonā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c)veicina </a:t>
            </a:r>
            <a:r>
              <a:rPr lang="lv-LV" sz="2400" b="1" dirty="0" smtClean="0"/>
              <a:t>jaunu sinapšu </a:t>
            </a:r>
            <a:r>
              <a:rPr lang="lv-LV" sz="2400" dirty="0" smtClean="0"/>
              <a:t>veidošanos starp neironiem-jaunās informācijas atmiņu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Modulē neirotransmiteru sintēzi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Modulē neironu tīkla darbību </a:t>
            </a:r>
            <a:r>
              <a:rPr lang="lv-LV" sz="2400" b="1" dirty="0" smtClean="0"/>
              <a:t>NET darbību </a:t>
            </a:r>
            <a:r>
              <a:rPr lang="lv-LV" sz="2400" dirty="0" smtClean="0"/>
              <a:t>(dopamīns,acetilholīns,serotonīns,melatonīns,</a:t>
            </a:r>
            <a:r>
              <a:rPr lang="lv-LV" sz="2400" dirty="0" smtClean="0">
                <a:sym typeface="Symbol" pitchFamily="18" charset="2"/>
              </a:rPr>
              <a:t>ABA)</a:t>
            </a:r>
            <a:endParaRPr lang="lv-LV" sz="24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758164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HAT un smadzenes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8229600" cy="4525962"/>
          </a:xfrm>
        </p:spPr>
        <p:txBody>
          <a:bodyPr/>
          <a:lstStyle/>
          <a:p>
            <a:pPr eaLnBrk="1" hangingPunct="1"/>
            <a:r>
              <a:rPr lang="lv-LV" smtClean="0"/>
              <a:t>E regulē smadzeņu </a:t>
            </a:r>
            <a:r>
              <a:rPr lang="lv-LV" b="1" smtClean="0"/>
              <a:t>imūnbarjeru,</a:t>
            </a:r>
            <a:r>
              <a:rPr lang="lv-LV" smtClean="0"/>
              <a:t>lokālu imunocitu uzņemšanu bojātā vietā,veido kolaterāļu veidoš. bojātā vietā</a:t>
            </a:r>
          </a:p>
          <a:p>
            <a:pPr eaLnBrk="1" hangingPunct="1"/>
            <a:r>
              <a:rPr lang="lv-LV" smtClean="0"/>
              <a:t>E </a:t>
            </a:r>
            <a:r>
              <a:rPr lang="lv-LV" smtClean="0">
                <a:cs typeface="Times New Roman" pitchFamily="18" charset="0"/>
              </a:rPr>
              <a:t>↓ vispirms sāk novecot smadzenes, izmainās termoreg.c.jūtība </a:t>
            </a:r>
          </a:p>
          <a:p>
            <a:pPr eaLnBrk="1" hangingPunct="1"/>
            <a:r>
              <a:rPr lang="lv-LV" smtClean="0"/>
              <a:t>E pasargā smadz. no novecošanās</a:t>
            </a:r>
            <a:endParaRPr lang="lv-LV" b="1" smtClean="0"/>
          </a:p>
          <a:p>
            <a:pPr eaLnBrk="1" hangingPunct="1"/>
            <a:endParaRPr lang="lv-LV" smtClean="0"/>
          </a:p>
        </p:txBody>
      </p:sp>
    </p:spTree>
    <p:extLst>
      <p:ext uri="{BB962C8B-B14F-4D97-AF65-F5344CB8AC3E}">
        <p14:creationId xmlns:p14="http://schemas.microsoft.com/office/powerpoint/2010/main" val="73070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NPY un Melanocortīns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lv-LV" b="1" dirty="0" smtClean="0"/>
              <a:t>NPY</a:t>
            </a:r>
          </a:p>
          <a:p>
            <a:pPr eaLnBrk="1" hangingPunct="1"/>
            <a:r>
              <a:rPr lang="lv-LV" sz="2800" dirty="0" smtClean="0"/>
              <a:t>sintezē smadzenēs </a:t>
            </a:r>
            <a:r>
              <a:rPr lang="lv-LV" sz="2800" i="1" dirty="0" smtClean="0"/>
              <a:t>nucleus </a:t>
            </a:r>
            <a:r>
              <a:rPr lang="lv-LV" sz="2800" dirty="0" smtClean="0"/>
              <a:t>paraventricul</a:t>
            </a:r>
            <a:r>
              <a:rPr lang="lv-LV" sz="2800" i="1" dirty="0" smtClean="0"/>
              <a:t>.</a:t>
            </a:r>
            <a:endParaRPr lang="lv-LV" sz="2800" dirty="0" smtClean="0"/>
          </a:p>
          <a:p>
            <a:pPr eaLnBrk="1" hangingPunct="1"/>
            <a:r>
              <a:rPr lang="lv-LV" sz="2800" dirty="0" smtClean="0"/>
              <a:t>ēšanas stimulators,</a:t>
            </a:r>
          </a:p>
          <a:p>
            <a:pPr eaLnBrk="1" hangingPunct="1"/>
            <a:r>
              <a:rPr lang="lv-LV" sz="2800" dirty="0" smtClean="0"/>
              <a:t>enerģijas un siltuma izdali</a:t>
            </a:r>
            <a:r>
              <a:rPr lang="lv-LV" sz="2800" dirty="0" smtClean="0">
                <a:cs typeface="Times New Roman" pitchFamily="18" charset="0"/>
              </a:rPr>
              <a:t>↓</a:t>
            </a:r>
          </a:p>
          <a:p>
            <a:pPr eaLnBrk="1" hangingPunct="1"/>
            <a:r>
              <a:rPr lang="lv-LV" sz="2800" dirty="0" smtClean="0">
                <a:cs typeface="Times New Roman" pitchFamily="18" charset="0"/>
              </a:rPr>
              <a:t>insulīna,kortizola līmeni ↑</a:t>
            </a:r>
          </a:p>
          <a:p>
            <a:pPr eaLnBrk="1" hangingPunct="1"/>
            <a:r>
              <a:rPr lang="lv-LV" b="1" dirty="0" smtClean="0"/>
              <a:t>Melanokortīns</a:t>
            </a:r>
          </a:p>
          <a:p>
            <a:pPr eaLnBrk="1" hangingPunct="1"/>
            <a:r>
              <a:rPr lang="lv-LV" sz="2800" dirty="0" smtClean="0"/>
              <a:t>producē smadzenēs </a:t>
            </a:r>
            <a:r>
              <a:rPr lang="lv-LV" sz="2800" i="1" dirty="0" smtClean="0"/>
              <a:t>nucleus arcuatus</a:t>
            </a:r>
            <a:r>
              <a:rPr lang="lv-LV" i="1" dirty="0" smtClean="0"/>
              <a:t> </a:t>
            </a:r>
          </a:p>
          <a:p>
            <a:pPr eaLnBrk="1" hangingPunct="1"/>
            <a:r>
              <a:rPr lang="lv-LV" sz="2800" dirty="0" smtClean="0"/>
              <a:t>saistās ar smadzeņu receptoriem </a:t>
            </a:r>
            <a:r>
              <a:rPr lang="lv-LV" sz="2800" b="1" dirty="0" smtClean="0"/>
              <a:t>apetīti</a:t>
            </a:r>
            <a:r>
              <a:rPr lang="lv-LV" b="1" dirty="0" smtClean="0">
                <a:cs typeface="Times New Roman" pitchFamily="18" charset="0"/>
              </a:rPr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2635199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0"/>
            <a:ext cx="492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3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Dietas metabolisms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lv-LV" dirty="0" smtClean="0"/>
              <a:t> pēc badošanās leptīna un insulīna daudz.</a:t>
            </a:r>
            <a:r>
              <a:rPr lang="lv-LV" dirty="0" smtClean="0">
                <a:cs typeface="Times New Roman" pitchFamily="18" charset="0"/>
              </a:rPr>
              <a:t>↓</a:t>
            </a:r>
            <a:r>
              <a:rPr lang="lv-LV" dirty="0" smtClean="0"/>
              <a:t>  bet gherlina daudz.</a:t>
            </a:r>
            <a:r>
              <a:rPr lang="lv-LV" dirty="0" smtClean="0">
                <a:cs typeface="Times New Roman" pitchFamily="18" charset="0"/>
              </a:rPr>
              <a:t>↑,jo steidz saglabāt enerģiju un apetīti↑</a:t>
            </a:r>
          </a:p>
          <a:p>
            <a:pPr eaLnBrk="1" hangingPunct="1"/>
            <a:r>
              <a:rPr lang="lv-LV" dirty="0" smtClean="0"/>
              <a:t>NPY</a:t>
            </a:r>
            <a:r>
              <a:rPr lang="lv-LV" dirty="0" smtClean="0">
                <a:cs typeface="Times New Roman" pitchFamily="18" charset="0"/>
              </a:rPr>
              <a:t>↑</a:t>
            </a:r>
          </a:p>
          <a:p>
            <a:pPr eaLnBrk="1" hangingPunct="1"/>
            <a:r>
              <a:rPr lang="lv-LV" dirty="0" smtClean="0">
                <a:cs typeface="Times New Roman" pitchFamily="18" charset="0"/>
              </a:rPr>
              <a:t>Melanocortīns↑- rodas apetīte</a:t>
            </a:r>
          </a:p>
          <a:p>
            <a:pPr eaLnBrk="1" hangingPunct="1"/>
            <a:r>
              <a:rPr lang="lv-LV" dirty="0" smtClean="0">
                <a:cs typeface="Times New Roman" pitchFamily="18" charset="0"/>
              </a:rPr>
              <a:t>10% svara zuduma leptīnu</a:t>
            </a:r>
            <a:r>
              <a:rPr lang="lv-LV" b="1" dirty="0" smtClean="0">
                <a:cs typeface="Times New Roman" pitchFamily="18" charset="0"/>
              </a:rPr>
              <a:t>↓ par 53%</a:t>
            </a:r>
          </a:p>
          <a:p>
            <a:pPr eaLnBrk="1" hangingPunct="1"/>
            <a:r>
              <a:rPr lang="lv-LV" dirty="0" smtClean="0">
                <a:cs typeface="Times New Roman" pitchFamily="18" charset="0"/>
              </a:rPr>
              <a:t>10% svara pieauguma leptīnu</a:t>
            </a:r>
            <a:r>
              <a:rPr lang="lv-LV" b="1" dirty="0" smtClean="0">
                <a:cs typeface="Times New Roman" pitchFamily="18" charset="0"/>
              </a:rPr>
              <a:t>↑par 300%</a:t>
            </a:r>
            <a:r>
              <a:rPr lang="lv-LV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97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ESTROGĒNI un KAULAUDI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z="2800" smtClean="0"/>
              <a:t>OSTEOKLASTOS: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bremzē fermentu sistēmu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samazina interleikīnu sintēzi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samazina citokīnu sintēzi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veicina transformēj.augš.faktora </a:t>
            </a:r>
            <a:r>
              <a:rPr lang="lv-LV" sz="2800" smtClean="0">
                <a:sym typeface="Symbol" pitchFamily="18" charset="2"/>
              </a:rPr>
              <a:t> ( bloķē osteokl.) sintēzi	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>
                <a:sym typeface="Symbol" pitchFamily="18" charset="2"/>
              </a:rPr>
              <a:t>OSTEOBLASTOS: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>
                <a:sym typeface="Symbol" pitchFamily="18" charset="2"/>
              </a:rPr>
              <a:t>saistās ar receptoriem  ER ,veicina osteoblastu sintēzi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47586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PROBLĒMA</a:t>
            </a: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lv-LV" sz="2800" dirty="0" smtClean="0"/>
              <a:t>SIEVIETES MŪŽA VID. ILGUMS EIROPĀ</a:t>
            </a:r>
          </a:p>
          <a:p>
            <a:pPr algn="just" eaLnBrk="1" hangingPunct="1">
              <a:buFontTx/>
              <a:buNone/>
            </a:pPr>
            <a:r>
              <a:rPr lang="lv-LV" sz="2800" dirty="0" smtClean="0"/>
              <a:t>1901.g~53 gadi</a:t>
            </a:r>
          </a:p>
          <a:p>
            <a:pPr algn="just" eaLnBrk="1" hangingPunct="1">
              <a:buFontTx/>
              <a:buNone/>
            </a:pPr>
            <a:r>
              <a:rPr lang="lv-LV" sz="2800" dirty="0" smtClean="0"/>
              <a:t>1995. g.~76.gadi</a:t>
            </a:r>
          </a:p>
          <a:p>
            <a:pPr algn="just" eaLnBrk="1" hangingPunct="1">
              <a:buFontTx/>
              <a:buNone/>
            </a:pPr>
            <a:r>
              <a:rPr lang="lv-LV" sz="2800" dirty="0" smtClean="0"/>
              <a:t>1998.g.~ 78 gadi</a:t>
            </a:r>
          </a:p>
          <a:p>
            <a:pPr algn="just" eaLnBrk="1" hangingPunct="1">
              <a:buFontTx/>
              <a:buNone/>
            </a:pPr>
            <a:r>
              <a:rPr lang="lv-LV" sz="2800" dirty="0" smtClean="0"/>
              <a:t>2000.g.~ 80 gadi, Latvijā 76 gadi</a:t>
            </a:r>
          </a:p>
          <a:p>
            <a:pPr algn="just" eaLnBrk="1" hangingPunct="1">
              <a:buFontTx/>
              <a:buNone/>
            </a:pPr>
            <a:r>
              <a:rPr lang="lv-LV" sz="2800" dirty="0" smtClean="0"/>
              <a:t>2018.g.~ 82 gadi, Latvijā 80 gadi</a:t>
            </a:r>
          </a:p>
          <a:p>
            <a:pPr algn="just" eaLnBrk="1" hangingPunct="1"/>
            <a:r>
              <a:rPr lang="lv-LV" sz="2800" dirty="0" smtClean="0"/>
              <a:t>MENOPAUZES VECUMS ~50 GADI</a:t>
            </a:r>
          </a:p>
          <a:p>
            <a:pPr algn="just" eaLnBrk="1" hangingPunct="1"/>
            <a:r>
              <a:rPr lang="lv-LV" sz="2800" dirty="0" smtClean="0"/>
              <a:t>                                                        VIENMĒR!!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8269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lv-LV" smtClean="0"/>
              <a:t>Kaulu remodilāciju nosaka: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5516563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lv-LV" sz="2800" smtClean="0"/>
              <a:t>Parathormons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Kalcitonīns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Insulīns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Augšanas hormoni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1,25 dihidrooksivitamīns D3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Glukokortikoidi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Tiroksīns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Estrogēni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Androgēni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Progestīni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973765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3600" smtClean="0"/>
              <a:t>OSTEOPOROZE 2</a:t>
            </a:r>
            <a:endParaRPr lang="en-GB" sz="36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dirty="0" smtClean="0"/>
              <a:t>    </a:t>
            </a:r>
            <a:r>
              <a:rPr lang="lv-LV" sz="2400" b="1" dirty="0" smtClean="0"/>
              <a:t>pē</a:t>
            </a:r>
            <a:r>
              <a:rPr lang="lv-LV" sz="2400" dirty="0" smtClean="0"/>
              <a:t>c 40 gv resorbcija ir par </a:t>
            </a:r>
            <a:r>
              <a:rPr lang="lv-LV" sz="2400" b="1" dirty="0" smtClean="0"/>
              <a:t>0,5%</a:t>
            </a:r>
            <a:r>
              <a:rPr lang="lv-LV" sz="2400" dirty="0" smtClean="0"/>
              <a:t> pārsvarā pār remodilāciju,menopauzē katru gadu samazinās kaulu masa par </a:t>
            </a:r>
            <a:r>
              <a:rPr lang="lv-LV" sz="2400" b="1" dirty="0" smtClean="0"/>
              <a:t>2-3%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sz="2400" b="1" dirty="0" smtClean="0"/>
              <a:t>    s</a:t>
            </a:r>
            <a:r>
              <a:rPr lang="lv-LV" sz="2400" dirty="0" smtClean="0"/>
              <a:t>varīga ir kaulu masa ar kādu sākas menopauze,labākā situācijā ir sievietes ar lieliem ,blīviem kauliem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sz="2400" dirty="0" smtClean="0"/>
              <a:t>    Kaulu veidošanos veicina E,A,vit.D3,kalcitonīns,augsts Ca līmenis,augšanas faktori no rezorbējošiem kauliem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sz="2400" dirty="0" smtClean="0"/>
              <a:t>    Fiziska slodze-kāju pēdās ir receptori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sz="2400" dirty="0" smtClean="0"/>
              <a:t>OSTEODENSITOMETRIJA-kaulu blīvums &lt;- 2,5SD-</a:t>
            </a:r>
            <a:r>
              <a:rPr lang="lv-LV" sz="2400" b="1" dirty="0" smtClean="0"/>
              <a:t>osteopenija</a:t>
            </a:r>
            <a:r>
              <a:rPr lang="lv-LV" sz="2400" dirty="0" smtClean="0"/>
              <a:t>,kaulu blīvums &gt;-2,5 SD-</a:t>
            </a:r>
            <a:r>
              <a:rPr lang="lv-LV" sz="2400" b="1" dirty="0" smtClean="0"/>
              <a:t>osteoporoze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240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smtClean="0"/>
              <a:t>OSTEOPOROZES DIAGNOSTIKA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mtClean="0"/>
              <a:t>Osteodensitometrija</a:t>
            </a:r>
          </a:p>
          <a:p>
            <a:pPr eaLnBrk="1" hangingPunct="1"/>
            <a:r>
              <a:rPr lang="lv-LV" smtClean="0"/>
              <a:t>Sārmainā fosfatāze</a:t>
            </a:r>
          </a:p>
          <a:p>
            <a:pPr eaLnBrk="1" hangingPunct="1"/>
            <a:r>
              <a:rPr lang="lv-LV" smtClean="0"/>
              <a:t>Osteokalcīns</a:t>
            </a:r>
          </a:p>
          <a:p>
            <a:pPr eaLnBrk="1" hangingPunct="1"/>
            <a:r>
              <a:rPr lang="lv-LV" smtClean="0"/>
              <a:t>Dezoksipiridolīns</a:t>
            </a:r>
          </a:p>
          <a:p>
            <a:pPr eaLnBrk="1" hangingPunct="1"/>
            <a:r>
              <a:rPr lang="lv-LV" smtClean="0"/>
              <a:t>Rtggrammas</a:t>
            </a:r>
          </a:p>
        </p:txBody>
      </p:sp>
    </p:spTree>
    <p:extLst>
      <p:ext uri="{BB962C8B-B14F-4D97-AF65-F5344CB8AC3E}">
        <p14:creationId xmlns:p14="http://schemas.microsoft.com/office/powerpoint/2010/main" val="685020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PREMENOPAUZE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mtClean="0"/>
              <a:t>Anovulācija:</a:t>
            </a:r>
          </a:p>
          <a:p>
            <a:pPr eaLnBrk="1" hangingPunct="1">
              <a:lnSpc>
                <a:spcPct val="90000"/>
              </a:lnSpc>
            </a:pPr>
            <a:r>
              <a:rPr lang="lv-LV" b="1" smtClean="0"/>
              <a:t>Hiperestrogēnija</a:t>
            </a:r>
            <a:r>
              <a:rPr lang="lv-LV" smtClean="0"/>
              <a:t>-hipoluteinisms</a:t>
            </a:r>
          </a:p>
          <a:p>
            <a:pPr eaLnBrk="1" hangingPunct="1">
              <a:lnSpc>
                <a:spcPct val="90000"/>
              </a:lnSpc>
            </a:pPr>
            <a:r>
              <a:rPr lang="lv-LV" smtClean="0"/>
              <a:t>Disfunkcionālas </a:t>
            </a:r>
            <a:r>
              <a:rPr lang="lv-LV" b="1" smtClean="0"/>
              <a:t>asiņošanas</a:t>
            </a:r>
            <a:r>
              <a:rPr lang="lv-LV" smtClean="0"/>
              <a:t> ar  nobrieduša folīkuļa persistenci vai daudzu atrētisku folīkuļu ilgstošu persistenci</a:t>
            </a:r>
          </a:p>
          <a:p>
            <a:pPr eaLnBrk="1" hangingPunct="1">
              <a:lnSpc>
                <a:spcPct val="90000"/>
              </a:lnSpc>
            </a:pPr>
            <a:r>
              <a:rPr lang="lv-LV" smtClean="0"/>
              <a:t>Endometrija </a:t>
            </a:r>
            <a:r>
              <a:rPr lang="lv-LV" b="1" smtClean="0"/>
              <a:t>hiperplāzija</a:t>
            </a:r>
            <a:r>
              <a:rPr lang="lv-LV" smtClean="0"/>
              <a:t>, polipoze, dzemdes mioma, mastopātija,funkcionālas olnīcu cistas.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lv-LV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8278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3600" smtClean="0"/>
              <a:t>Terapija premenopauzē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z="2800" b="1" dirty="0" smtClean="0"/>
              <a:t>Asiņošanas likvidācija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ja stipra, ieilgusi, neskaidra-dz. dobuma abrāzija ar histoloģiju, vēlams </a:t>
            </a:r>
            <a:r>
              <a:rPr lang="lv-LV" sz="2400" b="1" dirty="0" smtClean="0"/>
              <a:t>histeroskopija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Ja USS endometrija hiperplāzija līdz 12-16 mm, nav polipu,olnīcās funkcionālas cistas līdz 30-40 mm,tad- 10 dienas HOK ( </a:t>
            </a:r>
            <a:r>
              <a:rPr lang="lv-LV" sz="2400" b="1" dirty="0" smtClean="0"/>
              <a:t>labākais Rigevidons</a:t>
            </a:r>
            <a:r>
              <a:rPr lang="lv-LV" sz="2400" dirty="0" smtClean="0"/>
              <a:t>) pa 1 tabletei 1 reizi dienā, kas dod N menstr.3. dienā pēc pēd.tabl.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b="1" dirty="0" smtClean="0"/>
              <a:t>Cikla regulācija-</a:t>
            </a:r>
            <a:r>
              <a:rPr lang="lv-LV" sz="2400" dirty="0" smtClean="0"/>
              <a:t> HOK ar mazu E2 –</a:t>
            </a:r>
            <a:r>
              <a:rPr lang="lv-LV" sz="2400" i="1" dirty="0" smtClean="0"/>
              <a:t>Harmonet,</a:t>
            </a:r>
            <a:r>
              <a:rPr lang="lv-LV" sz="2400" dirty="0" smtClean="0"/>
              <a:t> </a:t>
            </a:r>
            <a:r>
              <a:rPr lang="lv-LV" sz="2400" i="1" dirty="0" smtClean="0"/>
              <a:t>Logest,Yasminella, Mercilon ,Lindinette 20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Parasti turpina līdz pacientes pašsajūtas pasliktiāšanai,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dirty="0" smtClean="0"/>
              <a:t>Tad FSH </a:t>
            </a:r>
            <a:r>
              <a:rPr lang="lv-LV" sz="2400" dirty="0" smtClean="0">
                <a:cs typeface="Arial" charset="0"/>
              </a:rPr>
              <a:t>↑ līdz 30-40 vien. ,~1-3 gadus</a:t>
            </a:r>
          </a:p>
        </p:txBody>
      </p:sp>
    </p:spTree>
    <p:extLst>
      <p:ext uri="{BB962C8B-B14F-4D97-AF65-F5344CB8AC3E}">
        <p14:creationId xmlns:p14="http://schemas.microsoft.com/office/powerpoint/2010/main" val="4292700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IZMEKLĒJUMI PIRMS HAT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/>
            <a:r>
              <a:rPr lang="lv-LV" smtClean="0"/>
              <a:t>Anamnēze ar iedzimtības datiem, patreizējās slimības, medikamentu lietošana</a:t>
            </a:r>
          </a:p>
          <a:p>
            <a:pPr eaLnBrk="1" hangingPunct="1"/>
            <a:r>
              <a:rPr lang="lv-LV" smtClean="0"/>
              <a:t>Asinsspiediena kontrole</a:t>
            </a:r>
          </a:p>
          <a:p>
            <a:pPr eaLnBrk="1" hangingPunct="1"/>
            <a:r>
              <a:rPr lang="lv-LV" smtClean="0"/>
              <a:t>Krūts dziedzeru izmeklēšana-palpatori, mamogrāfija</a:t>
            </a:r>
          </a:p>
          <a:p>
            <a:pPr eaLnBrk="1" hangingPunct="1"/>
            <a:r>
              <a:rPr lang="lv-LV" smtClean="0"/>
              <a:t>Ginekoloģiskā izmeklēšana- vaginālā, rektālā, OC, vēlams ginekoloģiskā US</a:t>
            </a:r>
          </a:p>
        </p:txBody>
      </p:sp>
    </p:spTree>
    <p:extLst>
      <p:ext uri="{BB962C8B-B14F-4D97-AF65-F5344CB8AC3E}">
        <p14:creationId xmlns:p14="http://schemas.microsoft.com/office/powerpoint/2010/main" val="134220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v-LV" smtClean="0"/>
              <a:t>PERORĀLU ESTROGĒNU FARMAKOKINĒTIKA</a:t>
            </a:r>
            <a:endParaRPr lang="en-GB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z="2800" smtClean="0"/>
              <a:t>Orāli lietotie estrogēni uzsūcas no gastrointestinālā trakta, metabolizējas aknās par </a:t>
            </a:r>
            <a:r>
              <a:rPr lang="lv-LV" sz="2800" b="1" smtClean="0"/>
              <a:t>estronu </a:t>
            </a:r>
            <a:r>
              <a:rPr lang="lv-LV" sz="2800" smtClean="0"/>
              <a:t>un tikai </a:t>
            </a:r>
            <a:r>
              <a:rPr lang="lv-LV" sz="2800" b="1" smtClean="0"/>
              <a:t>5%</a:t>
            </a:r>
            <a:r>
              <a:rPr lang="lv-LV" sz="2800" smtClean="0"/>
              <a:t> organismam ir pieejami kā </a:t>
            </a:r>
            <a:r>
              <a:rPr lang="lv-LV" sz="2800" b="1" smtClean="0"/>
              <a:t> estradiols.</a:t>
            </a:r>
            <a:endParaRPr lang="lv-LV" sz="2800" smtClean="0"/>
          </a:p>
          <a:p>
            <a:pPr eaLnBrk="1" hangingPunct="1">
              <a:lnSpc>
                <a:spcPct val="90000"/>
              </a:lnSpc>
            </a:pPr>
            <a:r>
              <a:rPr lang="lv-LV" sz="2800" b="1" smtClean="0"/>
              <a:t>17 </a:t>
            </a:r>
            <a:r>
              <a:rPr lang="lv-LV" sz="2800" b="1" smtClean="0">
                <a:sym typeface="Symbol" pitchFamily="18" charset="2"/>
              </a:rPr>
              <a:t> estradiols</a:t>
            </a:r>
            <a:r>
              <a:rPr lang="lv-LV" sz="2800" smtClean="0">
                <a:sym typeface="Symbol" pitchFamily="18" charset="2"/>
              </a:rPr>
              <a:t> ir galvenā estrogēnu frakcija, kas samazina menopauzes simptomus,pasargā no osteoporozes,senilas demences,samazina taisnās zarnas vēzi, bet </a:t>
            </a:r>
            <a:r>
              <a:rPr lang="lv-LV" sz="2800" b="1" smtClean="0">
                <a:sym typeface="Symbol" pitchFamily="18" charset="2"/>
              </a:rPr>
              <a:t>estronam</a:t>
            </a:r>
            <a:r>
              <a:rPr lang="lv-LV" sz="2800" smtClean="0">
                <a:sym typeface="Symbol" pitchFamily="18" charset="2"/>
              </a:rPr>
              <a:t> ir izteiktas proliferatīvas īpašības. 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>
                <a:sym typeface="Symbol" pitchFamily="18" charset="2"/>
              </a:rPr>
              <a:t>Estrogēniem, izejot cauri aknām, tiek stimulēta dažāda bioloģiski aktīvu vielu sintēze- asins recēšanas sistēmā, TSG, SHSG,lipīdu frakcijas  </a:t>
            </a:r>
            <a:endParaRPr lang="en-GB" sz="2800" b="1" smtClean="0"/>
          </a:p>
        </p:txBody>
      </p:sp>
    </p:spTree>
    <p:extLst>
      <p:ext uri="{BB962C8B-B14F-4D97-AF65-F5344CB8AC3E}">
        <p14:creationId xmlns:p14="http://schemas.microsoft.com/office/powerpoint/2010/main" val="178479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v-LV" sz="4000" smtClean="0"/>
              <a:t>TRANSDERMĀLU ESTROGĒNU FARMAKOKINĒTIKA</a:t>
            </a:r>
            <a:endParaRPr lang="en-GB" sz="4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mtClean="0"/>
              <a:t>Uzsūcas tieši caur ādu, apejot aknas un kuņģa –zarnu traktu</a:t>
            </a:r>
          </a:p>
          <a:p>
            <a:pPr eaLnBrk="1" hangingPunct="1">
              <a:lnSpc>
                <a:spcPct val="90000"/>
              </a:lnSpc>
            </a:pPr>
            <a:r>
              <a:rPr lang="lv-LV" smtClean="0"/>
              <a:t> ir sistēmas iedarbība organismā</a:t>
            </a:r>
          </a:p>
          <a:p>
            <a:pPr eaLnBrk="1" hangingPunct="1">
              <a:lnSpc>
                <a:spcPct val="90000"/>
              </a:lnSpc>
            </a:pPr>
            <a:r>
              <a:rPr lang="lv-LV" smtClean="0"/>
              <a:t>nav E koncentrācijas svārstību, nedaudz deponējas zemādas taukos, tā radot vienmērību preparāta izlaišanas gadījumos</a:t>
            </a:r>
          </a:p>
          <a:p>
            <a:pPr eaLnBrk="1" hangingPunct="1">
              <a:lnSpc>
                <a:spcPct val="90000"/>
              </a:lnSpc>
            </a:pPr>
            <a:r>
              <a:rPr lang="lv-LV" smtClean="0"/>
              <a:t>Saglabā fizioloģiskas E1 attiecības pret E2, t.i.E2:E1&gt;1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1532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LIPOPROTEINU IZMAIŅAS</a:t>
            </a:r>
            <a:endParaRPr lang="en-GB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b="1" smtClean="0"/>
              <a:t>Perorālie</a:t>
            </a:r>
            <a:r>
              <a:rPr lang="lv-LV" smtClean="0"/>
              <a:t>  estrogēni seruma triglicerīdu līmeni</a:t>
            </a:r>
            <a:r>
              <a:rPr lang="lv-LV" smtClean="0">
                <a:sym typeface="Symbol" pitchFamily="18" charset="2"/>
              </a:rPr>
              <a:t> aknās stimulējot specifisku proteinu-triglicerīda komponentu,ZBH, ABH, iztīra aterosklerotiskās plātnītes no cirkulācijas.</a:t>
            </a:r>
          </a:p>
          <a:p>
            <a:pPr eaLnBrk="1" hangingPunct="1"/>
            <a:r>
              <a:rPr lang="lv-LV" b="1" smtClean="0">
                <a:sym typeface="Symbol" pitchFamily="18" charset="2"/>
              </a:rPr>
              <a:t>Transdermālie</a:t>
            </a:r>
            <a:r>
              <a:rPr lang="lv-LV" smtClean="0">
                <a:sym typeface="Symbol" pitchFamily="18" charset="2"/>
              </a:rPr>
              <a:t> estrogēni samazina triglicerīdus,bet uz ZBH nedarbojas, bet ABH   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6246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METABOLAIS SINDROMS</a:t>
            </a:r>
            <a:endParaRPr lang="en-GB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b="1" smtClean="0"/>
              <a:t>Perorālie</a:t>
            </a:r>
            <a:r>
              <a:rPr lang="lv-LV" smtClean="0"/>
              <a:t> estrogēni pancreas insulīna līmeni</a:t>
            </a:r>
            <a:r>
              <a:rPr lang="lv-LV" smtClean="0">
                <a:sym typeface="Symbol" pitchFamily="18" charset="2"/>
              </a:rPr>
              <a:t>,insulīna sensivitāti, veicina insulīna elimināciju,glukozes toleranci</a:t>
            </a:r>
          </a:p>
          <a:p>
            <a:pPr eaLnBrk="1" hangingPunct="1"/>
            <a:r>
              <a:rPr lang="lv-LV" b="1" smtClean="0">
                <a:sym typeface="Symbol" pitchFamily="18" charset="2"/>
              </a:rPr>
              <a:t>Transdermālie</a:t>
            </a:r>
            <a:r>
              <a:rPr lang="lv-LV" smtClean="0">
                <a:sym typeface="Symbol" pitchFamily="18" charset="2"/>
              </a:rPr>
              <a:t> HAT tukšās dūšas insulīnu, uzlabo insulīna sensivitāti,tāpēc labi diabēta pacientēm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1515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Sievietes mūžs mūsdienās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smtClean="0"/>
              <a:t>14g.v.-20 (18)g.v. –kļūst par sievieti-mācības, menstr.cikla regulācija, partnerattiecības, HOK</a:t>
            </a:r>
          </a:p>
          <a:p>
            <a:r>
              <a:rPr lang="lv-LV" dirty="0" smtClean="0"/>
              <a:t>20-40g.v. -karjera,laulības, grūtniecības</a:t>
            </a:r>
          </a:p>
          <a:p>
            <a:r>
              <a:rPr lang="lv-LV" dirty="0" smtClean="0"/>
              <a:t>40-47, 50gv.-premenopauze</a:t>
            </a:r>
          </a:p>
          <a:p>
            <a:r>
              <a:rPr lang="lv-LV" b="1" dirty="0" smtClean="0"/>
              <a:t>50 -52 gv. menopauze→82gv .</a:t>
            </a:r>
          </a:p>
          <a:p>
            <a:r>
              <a:rPr lang="lv-LV" dirty="0" smtClean="0"/>
              <a:t>Kas notiek?! Bērni lieli, mazbērni ...</a:t>
            </a:r>
          </a:p>
          <a:p>
            <a:r>
              <a:rPr lang="lv-LV" dirty="0" smtClean="0"/>
              <a:t>Šķiršanās,jaunas partnerattiecības,pat iemīlēšanās,jaunas laulības, pensija 65gv</a:t>
            </a:r>
            <a:r>
              <a:rPr lang="lv-LV" b="1" dirty="0" smtClean="0"/>
              <a:t> </a:t>
            </a:r>
          </a:p>
          <a:p>
            <a:r>
              <a:rPr lang="lv-LV" b="1" dirty="0" smtClean="0"/>
              <a:t>Vai sieviete tam gatava?? </a:t>
            </a:r>
          </a:p>
        </p:txBody>
      </p:sp>
    </p:spTree>
    <p:extLst>
      <p:ext uri="{BB962C8B-B14F-4D97-AF65-F5344CB8AC3E}">
        <p14:creationId xmlns:p14="http://schemas.microsoft.com/office/powerpoint/2010/main" val="36848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Renīna –angiotensīna sistēma</a:t>
            </a:r>
            <a:endParaRPr lang="en-GB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b="1" smtClean="0"/>
              <a:t>Orālie</a:t>
            </a:r>
            <a:r>
              <a:rPr lang="lv-LV" smtClean="0"/>
              <a:t> estrogēni angiotensīnogenu </a:t>
            </a:r>
            <a:r>
              <a:rPr lang="lv-LV" smtClean="0">
                <a:sym typeface="Symbol" pitchFamily="18" charset="2"/>
              </a:rPr>
              <a:t>,plazmas renīna aktivitāti,aldosterona ekskrēciju, kas veicina hipertonijas veidošanos, šķidruma aizturi organismā</a:t>
            </a:r>
          </a:p>
          <a:p>
            <a:pPr eaLnBrk="1" hangingPunct="1"/>
            <a:r>
              <a:rPr lang="lv-LV" b="1" smtClean="0">
                <a:sym typeface="Symbol" pitchFamily="18" charset="2"/>
              </a:rPr>
              <a:t>Transdermālie</a:t>
            </a:r>
            <a:r>
              <a:rPr lang="lv-LV" smtClean="0">
                <a:sym typeface="Symbol" pitchFamily="18" charset="2"/>
              </a:rPr>
              <a:t> estrogēni samazina angiotensīna konvertējošā enzīma (ACE) aktivitāti, tā veicinot hipertonijas samazināšanos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27552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Terapija menopauzē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lv-LV" dirty="0" smtClean="0"/>
              <a:t>Pēc HOK ( vai menopauzes sākumā) parasti dod </a:t>
            </a:r>
            <a:r>
              <a:rPr lang="lv-LV" b="1" dirty="0" smtClean="0"/>
              <a:t>ciklisku HAT</a:t>
            </a:r>
            <a:r>
              <a:rPr lang="lv-LV" dirty="0" smtClean="0"/>
              <a:t> ,kas izsauc menstr.-</a:t>
            </a:r>
            <a:r>
              <a:rPr lang="lv-LV" i="1" dirty="0" smtClean="0"/>
              <a:t>Divina, Klimonorm,</a:t>
            </a:r>
            <a:r>
              <a:rPr lang="lv-LV" b="1" i="1" dirty="0" smtClean="0"/>
              <a:t>Femoston</a:t>
            </a:r>
            <a:r>
              <a:rPr lang="lv-LV" b="1" dirty="0" smtClean="0"/>
              <a:t> </a:t>
            </a:r>
            <a:r>
              <a:rPr lang="lv-LV" b="1" i="1" dirty="0" smtClean="0"/>
              <a:t>1/10</a:t>
            </a:r>
            <a:r>
              <a:rPr lang="lv-LV" i="1" dirty="0" smtClean="0"/>
              <a:t>, Triseqvens.</a:t>
            </a:r>
          </a:p>
          <a:p>
            <a:pPr eaLnBrk="1" hangingPunct="1"/>
            <a:r>
              <a:rPr lang="lv-LV" dirty="0" smtClean="0"/>
              <a:t>Ja asins daudz.nemazinās,ir sāpes menstr. vai arī pēc 2-4 gadiem, pāriet uz </a:t>
            </a:r>
            <a:r>
              <a:rPr lang="lv-LV" b="1" dirty="0" smtClean="0"/>
              <a:t>E+Pg vienlaikus</a:t>
            </a:r>
            <a:r>
              <a:rPr lang="lv-LV" dirty="0" smtClean="0"/>
              <a:t> prep. </a:t>
            </a:r>
            <a:r>
              <a:rPr lang="lv-LV" b="1" i="1" dirty="0" smtClean="0"/>
              <a:t>Angelica</a:t>
            </a:r>
            <a:r>
              <a:rPr lang="lv-LV" i="1" dirty="0" smtClean="0"/>
              <a:t>,</a:t>
            </a:r>
            <a:r>
              <a:rPr lang="lv-LV" b="1" i="1" dirty="0" smtClean="0"/>
              <a:t>Klimedix</a:t>
            </a:r>
            <a:r>
              <a:rPr lang="lv-LV" i="1" dirty="0" smtClean="0"/>
              <a:t>,</a:t>
            </a:r>
            <a:r>
              <a:rPr lang="lv-LV" dirty="0" smtClean="0"/>
              <a:t> </a:t>
            </a:r>
            <a:r>
              <a:rPr lang="lv-LV" b="1" i="1" dirty="0" smtClean="0"/>
              <a:t>Femoston 1/5,</a:t>
            </a:r>
          </a:p>
          <a:p>
            <a:pPr eaLnBrk="1" hangingPunct="1"/>
            <a:r>
              <a:rPr lang="lv-LV" b="1" i="1" dirty="0" smtClean="0"/>
              <a:t>Femoston 0,5/2,5</a:t>
            </a:r>
            <a:r>
              <a:rPr lang="lv-LV" i="1" dirty="0" smtClean="0"/>
              <a:t>, Kliogest, Activelle</a:t>
            </a:r>
            <a:endParaRPr lang="lv-LV" dirty="0" smtClean="0"/>
          </a:p>
          <a:p>
            <a:pPr eaLnBrk="1" hangingPunct="1"/>
            <a:r>
              <a:rPr lang="lv-LV" dirty="0" smtClean="0"/>
              <a:t>Pg-didrogesterons,mikronizētais Pg,drosperinons  </a:t>
            </a:r>
          </a:p>
        </p:txBody>
      </p:sp>
    </p:spTree>
    <p:extLst>
      <p:ext uri="{BB962C8B-B14F-4D97-AF65-F5344CB8AC3E}">
        <p14:creationId xmlns:p14="http://schemas.microsoft.com/office/powerpoint/2010/main" val="1378051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Algoritms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HOK</a:t>
            </a:r>
          </a:p>
          <a:p>
            <a:r>
              <a:rPr lang="lv-LV" dirty="0" smtClean="0"/>
              <a:t>HAT ar menstruācijām</a:t>
            </a:r>
          </a:p>
          <a:p>
            <a:r>
              <a:rPr lang="lv-LV" dirty="0" smtClean="0"/>
              <a:t>HAT bez menstruācijām</a:t>
            </a:r>
          </a:p>
          <a:p>
            <a:r>
              <a:rPr lang="lv-LV" dirty="0" smtClean="0"/>
              <a:t>HAT </a:t>
            </a:r>
            <a:r>
              <a:rPr lang="lv-LV" b="1" dirty="0" smtClean="0"/>
              <a:t>transdermāli līdz mūža galam</a:t>
            </a:r>
          </a:p>
          <a:p>
            <a:r>
              <a:rPr lang="lv-LV" dirty="0" smtClean="0"/>
              <a:t>Pēc radikālas gin. </a:t>
            </a:r>
            <a:r>
              <a:rPr lang="lv-LV" dirty="0"/>
              <a:t>o</a:t>
            </a:r>
            <a:r>
              <a:rPr lang="lv-LV" dirty="0" smtClean="0"/>
              <a:t>perācijas HAT transdermāli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77603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lv-LV" smtClean="0"/>
              <a:t>ESTROGĒNI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084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z="2400" b="1" smtClean="0"/>
              <a:t>ESTRADIOLA</a:t>
            </a:r>
            <a:r>
              <a:rPr lang="lv-LV" sz="2400" smtClean="0"/>
              <a:t> </a:t>
            </a:r>
            <a:r>
              <a:rPr lang="lv-LV" sz="2400" b="1" smtClean="0"/>
              <a:t>VALERIATS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Proginova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Kombinētie preparāti: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Klimonorm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Cyclo-Menorette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Cyclo-Progynova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Divina,Divitren,Indivina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Climen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Climodien</a:t>
            </a:r>
            <a:endParaRPr lang="en-US" sz="240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76400"/>
            <a:ext cx="3808412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lv-LV" sz="2400" b="1" smtClean="0"/>
              <a:t>17</a:t>
            </a:r>
            <a:r>
              <a:rPr lang="lv-LV" sz="2400" b="1" smtClean="0">
                <a:sym typeface="Symbol" pitchFamily="18" charset="2"/>
              </a:rPr>
              <a:t> ESTRADIOLS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Estrofem,Estrimax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Climara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Estraderm, Estracomb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Divigel,Estreva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Kombinētie preparāti: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Femoston 1/10, conti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Trisequens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Kliogest,Activelle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>
                <a:sym typeface="Symbol" pitchFamily="18" charset="2"/>
              </a:rPr>
              <a:t>Kliane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Pausogest</a:t>
            </a:r>
          </a:p>
          <a:p>
            <a:pPr eaLnBrk="1" hangingPunct="1">
              <a:lnSpc>
                <a:spcPct val="90000"/>
              </a:lnSpc>
            </a:pPr>
            <a:r>
              <a:rPr lang="lv-LV" sz="2400" smtClean="0"/>
              <a:t>Triaklim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01258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PROGESTAGĒNI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pPr eaLnBrk="1" hangingPunct="1"/>
            <a:r>
              <a:rPr lang="lv-LV" dirty="0" smtClean="0"/>
              <a:t>Didrogesterone-DUPFASTON</a:t>
            </a:r>
          </a:p>
          <a:p>
            <a:pPr eaLnBrk="1" hangingPunct="1"/>
            <a:r>
              <a:rPr lang="lv-LV" b="1" dirty="0" smtClean="0"/>
              <a:t>Dabisk.mikronizētais</a:t>
            </a:r>
          </a:p>
          <a:p>
            <a:pPr eaLnBrk="1" hangingPunct="1"/>
            <a:r>
              <a:rPr lang="lv-LV" dirty="0" smtClean="0"/>
              <a:t>UTROGESTAN,</a:t>
            </a:r>
          </a:p>
          <a:p>
            <a:pPr eaLnBrk="1" hangingPunct="1"/>
            <a:r>
              <a:rPr lang="lv-LV" dirty="0" smtClean="0"/>
              <a:t>LUGESTERON</a:t>
            </a:r>
          </a:p>
          <a:p>
            <a:pPr eaLnBrk="1" hangingPunct="1"/>
            <a:r>
              <a:rPr lang="lv-LV" dirty="0" smtClean="0"/>
              <a:t>Gepretix</a:t>
            </a:r>
            <a:endParaRPr lang="en-US" dirty="0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032250" cy="4525963"/>
          </a:xfrm>
        </p:spPr>
        <p:txBody>
          <a:bodyPr/>
          <a:lstStyle/>
          <a:p>
            <a:pPr eaLnBrk="1" hangingPunct="1"/>
            <a:r>
              <a:rPr lang="lv-LV" b="1" dirty="0" smtClean="0"/>
              <a:t>Enzīmu –sulfatāzes un sulfotransferāzes inhibētāji</a:t>
            </a:r>
          </a:p>
          <a:p>
            <a:pPr eaLnBrk="1" hangingPunct="1"/>
            <a:r>
              <a:rPr lang="lv-LV" dirty="0" smtClean="0"/>
              <a:t>Nomegestrol-LUTENYL</a:t>
            </a:r>
          </a:p>
          <a:p>
            <a:pPr eaLnBrk="1" hangingPunct="1"/>
            <a:r>
              <a:rPr lang="lv-LV" dirty="0" smtClean="0"/>
              <a:t>Promegestone</a:t>
            </a:r>
          </a:p>
          <a:p>
            <a:pPr eaLnBrk="1" hangingPunct="1"/>
            <a:r>
              <a:rPr lang="lv-LV" dirty="0" smtClean="0"/>
              <a:t>Medrogestone-PROTHIL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07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TRANSDERMĀLIE ESTROGĒNI</a:t>
            </a:r>
            <a:endParaRPr lang="en-GB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lv-LV" dirty="0" smtClean="0"/>
              <a:t>ESTRADERM</a:t>
            </a:r>
          </a:p>
          <a:p>
            <a:pPr eaLnBrk="1" hangingPunct="1"/>
            <a:r>
              <a:rPr lang="lv-LV" dirty="0" smtClean="0"/>
              <a:t>KLIMARA</a:t>
            </a:r>
          </a:p>
          <a:p>
            <a:pPr eaLnBrk="1" hangingPunct="1"/>
            <a:r>
              <a:rPr lang="lv-LV" b="1" dirty="0" smtClean="0"/>
              <a:t>DIVIGEL</a:t>
            </a:r>
          </a:p>
          <a:p>
            <a:pPr eaLnBrk="1" hangingPunct="1"/>
            <a:r>
              <a:rPr lang="lv-LV" b="1" dirty="0" smtClean="0"/>
              <a:t>ESTREVA</a:t>
            </a:r>
          </a:p>
          <a:p>
            <a:pPr eaLnBrk="1" hangingPunct="1"/>
            <a:r>
              <a:rPr lang="lv-LV" dirty="0" smtClean="0"/>
              <a:t>GYNOKADIEN</a:t>
            </a:r>
          </a:p>
          <a:p>
            <a:pPr eaLnBrk="1" hangingPunct="1"/>
            <a:r>
              <a:rPr lang="lv-LV" dirty="0" smtClean="0"/>
              <a:t>ESTRACYCLIN (spāņu)</a:t>
            </a:r>
          </a:p>
          <a:p>
            <a:pPr eaLnBrk="1" hangingPunct="1"/>
            <a:r>
              <a:rPr lang="lv-LV" dirty="0" smtClean="0"/>
              <a:t>AERODIOL- transnazāli-aerosols</a:t>
            </a:r>
          </a:p>
          <a:p>
            <a:pPr eaLnBrk="1" hangingPunct="1"/>
            <a:r>
              <a:rPr lang="lv-LV" dirty="0" smtClean="0"/>
              <a:t>Uz </a:t>
            </a:r>
            <a:r>
              <a:rPr lang="lv-LV" b="1" dirty="0" smtClean="0"/>
              <a:t>liposomu</a:t>
            </a:r>
            <a:r>
              <a:rPr lang="lv-LV" dirty="0" smtClean="0"/>
              <a:t> bāzes –labāk iekļūst  šūnā</a:t>
            </a:r>
          </a:p>
          <a:p>
            <a:pPr eaLnBrk="1" hangingPunct="1"/>
            <a:r>
              <a:rPr lang="lv-LV" b="1" dirty="0" smtClean="0"/>
              <a:t>Helāti</a:t>
            </a:r>
            <a:r>
              <a:rPr lang="lv-LV" dirty="0" smtClean="0"/>
              <a:t> -jauna tehnoloģija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8906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lv-LV" smtClean="0"/>
              <a:t>Transdermālie HAT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lv-LV" sz="2400" i="1" dirty="0" smtClean="0"/>
              <a:t>A.Genzzani</a:t>
            </a:r>
            <a:r>
              <a:rPr lang="lv-LV" sz="2400" dirty="0" smtClean="0"/>
              <a:t> :TE ir labāki-apiet k.-zarnu</a:t>
            </a:r>
            <a:r>
              <a:rPr lang="lv-LV" dirty="0" smtClean="0"/>
              <a:t> </a:t>
            </a:r>
            <a:r>
              <a:rPr lang="lv-LV" sz="2400" dirty="0" smtClean="0"/>
              <a:t>traktu,aknas,praktiski nav blakus efektu, mazākas devas,</a:t>
            </a:r>
            <a:r>
              <a:rPr lang="lv-LV" sz="2400" b="1" dirty="0" smtClean="0"/>
              <a:t>pareiza Estrona/Estradiola </a:t>
            </a:r>
            <a:r>
              <a:rPr lang="lv-LV" sz="2400" dirty="0" smtClean="0"/>
              <a:t>attiecība,neietekmē-CBG,TBG,SHBG, GHBP.</a:t>
            </a:r>
          </a:p>
          <a:p>
            <a:pPr eaLnBrk="1" hangingPunct="1"/>
            <a:r>
              <a:rPr lang="lv-LV" sz="2400" dirty="0" smtClean="0"/>
              <a:t>Perorālā HAT ar zemu T biopiejamību, tāpēc frigiditāte. Transder.iet caur opioidu sist.,palielina </a:t>
            </a:r>
            <a:r>
              <a:rPr lang="lv-LV" sz="2400" b="1" dirty="0" smtClean="0"/>
              <a:t>allopregnanolona </a:t>
            </a:r>
            <a:r>
              <a:rPr lang="lv-LV" sz="2400" dirty="0" smtClean="0"/>
              <a:t>izdalīš.,potencē GABA neiroakt.</a:t>
            </a:r>
          </a:p>
          <a:p>
            <a:pPr eaLnBrk="1" hangingPunct="1"/>
            <a:r>
              <a:rPr lang="lv-LV" sz="2400" dirty="0" smtClean="0"/>
              <a:t>Perorāli ir E, Pg fluktuācija,kas izraisa galvas sāpes, bezmiegu,depresiju</a:t>
            </a:r>
          </a:p>
          <a:p>
            <a:pPr eaLnBrk="1" hangingPunct="1"/>
            <a:r>
              <a:rPr lang="lv-LV" sz="2400" i="1" dirty="0" smtClean="0"/>
              <a:t>l.Speroff </a:t>
            </a:r>
            <a:r>
              <a:rPr lang="lv-LV" sz="2400" dirty="0" smtClean="0"/>
              <a:t>-Transderm.apiet aknas-neiespaido insulīnu-glukozi,vēnu slim.un trombozi,triglicerīdus</a:t>
            </a:r>
            <a:r>
              <a:rPr lang="lv-LV" sz="2400" dirty="0" smtClean="0">
                <a:cs typeface="Times New Roman" pitchFamily="18" charset="0"/>
              </a:rPr>
              <a:t>↓,labāk </a:t>
            </a:r>
            <a:r>
              <a:rPr lang="lv-LV" sz="2400" b="1" dirty="0" smtClean="0">
                <a:cs typeface="Times New Roman" pitchFamily="18" charset="0"/>
              </a:rPr>
              <a:t>Ca recti↓</a:t>
            </a:r>
            <a:endParaRPr lang="lv-LV" sz="2400" b="1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3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Maksts atrofiskās izmaiņas</a:t>
            </a:r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69342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lv-LV" sz="2800" smtClean="0"/>
              <a:t>Samazinās garumā, reizēm platumā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/>
              <a:t>Maksts sausums ( gļotu produkcija</a:t>
            </a:r>
            <a:r>
              <a:rPr lang="lv-LV" sz="2800" smtClean="0">
                <a:sym typeface="Symbol" pitchFamily="18" charset="2"/>
              </a:rPr>
              <a:t>)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>
                <a:sym typeface="Symbol" pitchFamily="18" charset="2"/>
              </a:rPr>
              <a:t>Gļotāda atrofiska,plāna(vaskularizācija)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>
                <a:sym typeface="Symbol" pitchFamily="18" charset="2"/>
              </a:rPr>
              <a:t>Izmaiņas šūnu sastāvā(prevalē parabazālās)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>
                <a:sym typeface="Symbol" pitchFamily="18" charset="2"/>
              </a:rPr>
              <a:t>Samazinās glikogena produkcija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i="1" smtClean="0">
                <a:sym typeface="Symbol" pitchFamily="18" charset="2"/>
              </a:rPr>
              <a:t>Lactobacillus </a:t>
            </a:r>
            <a:r>
              <a:rPr lang="lv-LV" sz="2800" smtClean="0">
                <a:sym typeface="Symbol" pitchFamily="18" charset="2"/>
              </a:rPr>
              <a:t>augšana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>
                <a:sym typeface="Symbol" pitchFamily="18" charset="2"/>
              </a:rPr>
              <a:t>Ph  no 4,0 līdz 6,0-8,0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smtClean="0">
                <a:sym typeface="Symbol" pitchFamily="18" charset="2"/>
              </a:rPr>
              <a:t>Streptokoku,stafilokoku, koli baktēriju vairošanās</a:t>
            </a:r>
            <a:endParaRPr lang="en-GB" sz="2800" i="1" smtClean="0"/>
          </a:p>
        </p:txBody>
      </p:sp>
    </p:spTree>
    <p:extLst>
      <p:ext uri="{BB962C8B-B14F-4D97-AF65-F5344CB8AC3E}">
        <p14:creationId xmlns:p14="http://schemas.microsoft.com/office/powerpoint/2010/main" val="375396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Vaginālā kosmētika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Obligāti neļaut gļotādai kļūt sausai-iekaisums, kapilāra asiņošana, pat čūlas→craurosis vulvae, Lichen scleroticum,Ca</a:t>
            </a:r>
          </a:p>
          <a:p>
            <a:r>
              <a:rPr lang="lv-LV" b="1" dirty="0" smtClean="0"/>
              <a:t>Estriola</a:t>
            </a:r>
            <a:r>
              <a:rPr lang="lv-LV" dirty="0" smtClean="0"/>
              <a:t> kremi,+Testosterons,Linolskābes kremi</a:t>
            </a:r>
          </a:p>
          <a:p>
            <a:r>
              <a:rPr lang="lv-LV" dirty="0" smtClean="0"/>
              <a:t>Dažādas maksti mitrinošas svecītes, globuļi,labāk uz liposomu bāzes</a:t>
            </a:r>
          </a:p>
          <a:p>
            <a:r>
              <a:rPr lang="lv-LV" dirty="0" smtClean="0"/>
              <a:t>Laktobaktērijas vagināli vai « Astarte»</a:t>
            </a:r>
          </a:p>
          <a:p>
            <a:r>
              <a:rPr lang="lv-LV" dirty="0" smtClean="0"/>
              <a:t>Labs mikrobioms zarnās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02153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Liposomu krēmi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Rp.Estrioli 5mg/g</a:t>
            </a:r>
          </a:p>
          <a:p>
            <a:r>
              <a:rPr lang="lv-LV" dirty="0" smtClean="0"/>
              <a:t>Liposomu bāze-25,50 g</a:t>
            </a:r>
          </a:p>
          <a:p>
            <a:r>
              <a:rPr lang="lv-LV" dirty="0" smtClean="0"/>
              <a:t>D.S. Vagināli</a:t>
            </a:r>
          </a:p>
          <a:p>
            <a:endParaRPr lang="lv-LV" dirty="0" smtClean="0"/>
          </a:p>
          <a:p>
            <a:r>
              <a:rPr lang="lv-LV" dirty="0" smtClean="0"/>
              <a:t>Rp. Estrioli 1mg/g</a:t>
            </a:r>
          </a:p>
          <a:p>
            <a:r>
              <a:rPr lang="lv-LV" dirty="0" smtClean="0"/>
              <a:t>Testosteroni 1mg/g</a:t>
            </a:r>
          </a:p>
          <a:p>
            <a:r>
              <a:rPr lang="lv-LV" dirty="0" smtClean="0"/>
              <a:t>Liposomu bāze 25,50g</a:t>
            </a:r>
          </a:p>
          <a:p>
            <a:r>
              <a:rPr lang="lv-LV" dirty="0" smtClean="0"/>
              <a:t>D.S. Vagināli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872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Sievietes  hormonālais cikls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b="1" dirty="0" smtClean="0"/>
              <a:t>Sievietēm</a:t>
            </a:r>
            <a:r>
              <a:rPr lang="lv-LV" dirty="0" smtClean="0"/>
              <a:t>- piedzimst ar noteiktu daudzumu folikuļu~400.000 (40-600.000) menarhe14-16gv.,katru mēnesi tērējas ~20-30 folik.,pēc 40-45 g.v. </a:t>
            </a:r>
            <a:r>
              <a:rPr lang="lv-LV" dirty="0"/>
              <a:t>f</a:t>
            </a:r>
            <a:r>
              <a:rPr lang="lv-LV" dirty="0" smtClean="0"/>
              <a:t>olikuļi noveco,paliek nejūtīgi uz hipofīzes izdalīto FSH,LH. </a:t>
            </a:r>
          </a:p>
          <a:p>
            <a:r>
              <a:rPr lang="lv-LV" dirty="0" smtClean="0"/>
              <a:t>Ovulācija retāka,pat nav,reizēm  estrogēni ↑↓, veidojas homonālas cistas,endometrija hiperplāzija,polipi→neregulāras menstr.,asiņošanas,abrāzijas→amenoreja→</a:t>
            </a:r>
          </a:p>
          <a:p>
            <a:r>
              <a:rPr lang="lv-LV" b="1" dirty="0" smtClean="0"/>
              <a:t>Menopauze-FSH↑,E↓(200vien.→20-40 vien)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7409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SEKVENCES PREPARĀTI -3</a:t>
            </a:r>
            <a:endParaRPr lang="en-GB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lv-LV" sz="2800" b="1" i="1" dirty="0" smtClean="0"/>
              <a:t>Femoston1/10</a:t>
            </a:r>
            <a:r>
              <a:rPr lang="lv-LV" sz="2800" i="1" dirty="0" smtClean="0"/>
              <a:t>-</a:t>
            </a:r>
            <a:r>
              <a:rPr lang="lv-LV" sz="2800" dirty="0" smtClean="0"/>
              <a:t>estradiols ( 17 </a:t>
            </a:r>
            <a:r>
              <a:rPr lang="lv-LV" sz="2800" dirty="0" smtClean="0">
                <a:sym typeface="Symbol" pitchFamily="18" charset="2"/>
              </a:rPr>
              <a:t> )</a:t>
            </a:r>
            <a:r>
              <a:rPr lang="lv-LV" sz="2800" dirty="0" smtClean="0"/>
              <a:t> 1mg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                  didrogesterons 10 mg 15-28</a:t>
            </a:r>
          </a:p>
          <a:p>
            <a:pPr eaLnBrk="1" hangingPunct="1">
              <a:lnSpc>
                <a:spcPct val="90000"/>
              </a:lnSpc>
            </a:pPr>
            <a:endParaRPr lang="lv-LV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i="1" dirty="0" smtClean="0"/>
              <a:t>Trisequens –</a:t>
            </a:r>
            <a:r>
              <a:rPr lang="lv-LV" sz="2800" dirty="0" smtClean="0"/>
              <a:t>estradiols( 17 </a:t>
            </a:r>
            <a:r>
              <a:rPr lang="lv-LV" sz="2800" dirty="0" smtClean="0">
                <a:sym typeface="Symbol" pitchFamily="18" charset="2"/>
              </a:rPr>
              <a:t>)</a:t>
            </a:r>
            <a:r>
              <a:rPr lang="lv-LV" sz="2800" dirty="0" smtClean="0"/>
              <a:t> 2mg 1-22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                     noretisterona acetāts 1 mg 11-22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                     estradiols  1mg 23-28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i="1" dirty="0" smtClean="0"/>
              <a:t>Triaklim-</a:t>
            </a:r>
            <a:r>
              <a:rPr lang="lv-LV" sz="2800" dirty="0" smtClean="0"/>
              <a:t>estradiols( 17 </a:t>
            </a:r>
            <a:r>
              <a:rPr lang="lv-LV" sz="2800" dirty="0" smtClean="0">
                <a:sym typeface="Symbol" pitchFamily="18" charset="2"/>
              </a:rPr>
              <a:t>)</a:t>
            </a:r>
            <a:r>
              <a:rPr lang="lv-LV" sz="2800" dirty="0" smtClean="0"/>
              <a:t> 2 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i="1" dirty="0" smtClean="0"/>
              <a:t>                </a:t>
            </a:r>
            <a:r>
              <a:rPr lang="lv-LV" sz="2800" dirty="0" smtClean="0"/>
              <a:t>noretisterona acetāts-1mg</a:t>
            </a:r>
          </a:p>
          <a:p>
            <a:pPr eaLnBrk="1" hangingPunct="1">
              <a:lnSpc>
                <a:spcPct val="90000"/>
              </a:lnSpc>
            </a:pPr>
            <a:endParaRPr lang="lv-LV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           </a:t>
            </a:r>
            <a:endParaRPr lang="lv-LV" sz="2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36815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v-LV" sz="4000" dirty="0" smtClean="0"/>
              <a:t>NEPĀRTRAUKTĀ KOMBINĒTĀ TERAPIJA</a:t>
            </a:r>
            <a:endParaRPr lang="en-GB" sz="40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lv-LV" sz="2800" i="1" dirty="0" smtClean="0"/>
              <a:t>Activelle-</a:t>
            </a:r>
            <a:r>
              <a:rPr lang="lv-LV" sz="2800" dirty="0" smtClean="0"/>
              <a:t>17 </a:t>
            </a:r>
            <a:r>
              <a:rPr lang="lv-LV" sz="2800" dirty="0" smtClean="0">
                <a:sym typeface="Symbol" pitchFamily="18" charset="2"/>
              </a:rPr>
              <a:t> estradiols 1 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>
                <a:sym typeface="Symbol" pitchFamily="18" charset="2"/>
              </a:rPr>
              <a:t>                noretisterona acetāts 0,5 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i="1" dirty="0" smtClean="0">
                <a:sym typeface="Symbol" pitchFamily="18" charset="2"/>
              </a:rPr>
              <a:t>Kliogest- 17 </a:t>
            </a:r>
            <a:r>
              <a:rPr lang="lv-LV" sz="2800" dirty="0" smtClean="0">
                <a:sym typeface="Symbol" pitchFamily="18" charset="2"/>
              </a:rPr>
              <a:t>estradiols 2 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>
                <a:sym typeface="Symbol" pitchFamily="18" charset="2"/>
              </a:rPr>
              <a:t>                noretisterona acetāts 1 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i="1" dirty="0" smtClean="0">
                <a:sym typeface="Symbol" pitchFamily="18" charset="2"/>
              </a:rPr>
              <a:t>Kliane</a:t>
            </a:r>
            <a:r>
              <a:rPr lang="lv-LV" sz="2800" dirty="0" smtClean="0">
                <a:sym typeface="Symbol" pitchFamily="18" charset="2"/>
              </a:rPr>
              <a:t>- estradiola hemihidrāts-2 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>
                <a:sym typeface="Symbol" pitchFamily="18" charset="2"/>
              </a:rPr>
              <a:t>              noretisterona acetāts –1mg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i="1" dirty="0" smtClean="0">
                <a:sym typeface="Symbol" pitchFamily="18" charset="2"/>
              </a:rPr>
              <a:t>Pausogest-</a:t>
            </a:r>
            <a:r>
              <a:rPr lang="lv-LV" sz="2800" dirty="0" smtClean="0">
                <a:sym typeface="Symbol" pitchFamily="18" charset="2"/>
              </a:rPr>
              <a:t>17  estradiols-2 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>
                <a:sym typeface="Symbol" pitchFamily="18" charset="2"/>
              </a:rPr>
              <a:t>                   noretisterona acetāts 1mg 1-28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b="1" i="1" dirty="0" smtClean="0">
                <a:sym typeface="Symbol" pitchFamily="18" charset="2"/>
              </a:rPr>
              <a:t>Climodien</a:t>
            </a:r>
            <a:r>
              <a:rPr lang="lv-LV" sz="2800" dirty="0" smtClean="0">
                <a:sym typeface="Symbol" pitchFamily="18" charset="2"/>
              </a:rPr>
              <a:t>-estradiola valeriats 2mg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>
                <a:sym typeface="Symbol" pitchFamily="18" charset="2"/>
              </a:rPr>
              <a:t>                  dienogest 2mg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b="1" i="1" dirty="0" smtClean="0">
                <a:sym typeface="Symbol" pitchFamily="18" charset="2"/>
              </a:rPr>
              <a:t>Angelica</a:t>
            </a:r>
            <a:r>
              <a:rPr lang="lv-LV" sz="2800" dirty="0" smtClean="0">
                <a:sym typeface="Symbol" pitchFamily="18" charset="2"/>
              </a:rPr>
              <a:t>-17 </a:t>
            </a:r>
            <a:r>
              <a:rPr lang="el-GR" sz="2800" dirty="0" smtClean="0">
                <a:cs typeface="Arial" charset="0"/>
                <a:sym typeface="Symbol" pitchFamily="18" charset="2"/>
              </a:rPr>
              <a:t>β</a:t>
            </a:r>
            <a:r>
              <a:rPr lang="lv-LV" sz="2800" dirty="0" smtClean="0">
                <a:cs typeface="Arial" charset="0"/>
                <a:sym typeface="Symbol" pitchFamily="18" charset="2"/>
              </a:rPr>
              <a:t> estradiols 1mg + drospirenons 2mg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b="1" i="1" dirty="0" smtClean="0">
                <a:cs typeface="Arial" charset="0"/>
                <a:sym typeface="Symbol" pitchFamily="18" charset="2"/>
              </a:rPr>
              <a:t>Klimedix</a:t>
            </a:r>
            <a:r>
              <a:rPr lang="lv-LV" sz="2800" dirty="0" smtClean="0">
                <a:cs typeface="Arial" charset="0"/>
                <a:sym typeface="Symbol" pitchFamily="18" charset="2"/>
              </a:rPr>
              <a:t>- !7 </a:t>
            </a:r>
            <a:r>
              <a:rPr lang="lv-LV" sz="2800" dirty="0" smtClean="0">
                <a:latin typeface="Arial"/>
                <a:cs typeface="Arial"/>
                <a:sym typeface="Symbol" pitchFamily="18" charset="2"/>
              </a:rPr>
              <a:t>ꞵ estradiols 1mg + drospirenons 2 mg</a:t>
            </a:r>
            <a:endParaRPr lang="lv-LV" sz="2800" dirty="0" smtClean="0"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l-GR" sz="2800" i="1" dirty="0" smtClean="0"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683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dirty="0" smtClean="0"/>
              <a:t>ANGELICA  Klimedix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800" smtClean="0"/>
              <a:t>17 </a:t>
            </a:r>
            <a:r>
              <a:rPr lang="el-GR" sz="2800" smtClean="0">
                <a:cs typeface="Arial" charset="0"/>
              </a:rPr>
              <a:t>β</a:t>
            </a:r>
            <a:r>
              <a:rPr lang="lv-LV" sz="2800" smtClean="0">
                <a:cs typeface="Arial" charset="0"/>
              </a:rPr>
              <a:t> estradiols un drosperinons</a:t>
            </a:r>
          </a:p>
          <a:p>
            <a:pPr eaLnBrk="1" hangingPunct="1"/>
            <a:r>
              <a:rPr lang="lv-LV" sz="2800" smtClean="0">
                <a:cs typeface="Arial" charset="0"/>
              </a:rPr>
              <a:t>Antiandrogenisks </a:t>
            </a:r>
          </a:p>
          <a:p>
            <a:pPr eaLnBrk="1" hangingPunct="1"/>
            <a:r>
              <a:rPr lang="lv-LV" sz="2800" smtClean="0">
                <a:cs typeface="Arial" charset="0"/>
              </a:rPr>
              <a:t>Antialdosteronisks</a:t>
            </a:r>
          </a:p>
          <a:p>
            <a:pPr eaLnBrk="1" hangingPunct="1"/>
            <a:r>
              <a:rPr lang="lv-LV" sz="2800" smtClean="0">
                <a:cs typeface="Arial" charset="0"/>
              </a:rPr>
              <a:t>Samazina sist. un diast.as.spied.</a:t>
            </a:r>
          </a:p>
          <a:p>
            <a:pPr eaLnBrk="1" hangingPunct="1"/>
            <a:r>
              <a:rPr lang="lv-LV" sz="2800" smtClean="0">
                <a:cs typeface="Arial" charset="0"/>
              </a:rPr>
              <a:t>Samazina tūskas, pat svaru</a:t>
            </a:r>
          </a:p>
          <a:p>
            <a:pPr eaLnBrk="1" hangingPunct="1"/>
            <a:r>
              <a:rPr lang="lv-LV" sz="2800" smtClean="0">
                <a:cs typeface="Arial" charset="0"/>
              </a:rPr>
              <a:t>Izteikta endometrija atrofija</a:t>
            </a:r>
            <a:endParaRPr lang="el-GR" sz="280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DHEA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400" smtClean="0"/>
              <a:t>DHEA</a:t>
            </a:r>
            <a:r>
              <a:rPr lang="lv-LV" sz="2400" smtClean="0">
                <a:cs typeface="Times New Roman" pitchFamily="18" charset="0"/>
              </a:rPr>
              <a:t>↓</a:t>
            </a:r>
            <a:r>
              <a:rPr lang="lv-LV" smtClean="0"/>
              <a:t> </a:t>
            </a:r>
            <a:r>
              <a:rPr lang="lv-LV" sz="2400" smtClean="0"/>
              <a:t>novecojot,</a:t>
            </a:r>
            <a:r>
              <a:rPr lang="lv-LV" sz="2400" smtClean="0">
                <a:cs typeface="Times New Roman" pitchFamily="18" charset="0"/>
              </a:rPr>
              <a:t> Cortisol/DHEA</a:t>
            </a:r>
            <a:r>
              <a:rPr lang="lv-LV" sz="2400" smtClean="0">
                <a:cs typeface="Times New Roman" pitchFamily="18" charset="0"/>
                <a:sym typeface="Symbol" pitchFamily="18" charset="2"/>
              </a:rPr>
              <a:t> norāda uz novecošanos</a:t>
            </a:r>
          </a:p>
          <a:p>
            <a:pPr eaLnBrk="1" hangingPunct="1"/>
            <a:r>
              <a:rPr lang="lv-LV" sz="240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lv-LV" sz="2400" smtClean="0"/>
              <a:t>DHEA producē supraren retik.zona</a:t>
            </a:r>
            <a:endParaRPr lang="lv-LV" sz="2400" smtClean="0">
              <a:cs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lv-LV" sz="2400" smtClean="0">
                <a:cs typeface="Times New Roman" pitchFamily="18" charset="0"/>
                <a:sym typeface="Symbol" pitchFamily="18" charset="2"/>
              </a:rPr>
              <a:t>DHEA </a:t>
            </a:r>
            <a:r>
              <a:rPr lang="lv-LV" sz="2400" b="1" smtClean="0">
                <a:cs typeface="Times New Roman" pitchFamily="18" charset="0"/>
                <a:sym typeface="Symbol" pitchFamily="18" charset="2"/>
              </a:rPr>
              <a:t>50mg</a:t>
            </a:r>
            <a:r>
              <a:rPr lang="lv-LV" sz="2400" smtClean="0">
                <a:cs typeface="Times New Roman" pitchFamily="18" charset="0"/>
                <a:sym typeface="Symbol" pitchFamily="18" charset="2"/>
              </a:rPr>
              <a:t> dienā neirosteroid. allopregnenol., producē visus hormonus</a:t>
            </a:r>
            <a:r>
              <a:rPr lang="lv-LV" sz="2400" b="1" smtClean="0">
                <a:cs typeface="Times New Roman" pitchFamily="18" charset="0"/>
                <a:sym typeface="Symbol" pitchFamily="18" charset="2"/>
              </a:rPr>
              <a:t> augstākus</a:t>
            </a:r>
            <a:r>
              <a:rPr lang="lv-LV" sz="2400" smtClean="0">
                <a:cs typeface="Times New Roman" pitchFamily="18" charset="0"/>
                <a:sym typeface="Symbol" pitchFamily="18" charset="2"/>
              </a:rPr>
              <a:t> kā fertilā vecumā</a:t>
            </a:r>
          </a:p>
          <a:p>
            <a:pPr eaLnBrk="1" hangingPunct="1"/>
            <a:r>
              <a:rPr lang="lv-LV" sz="2400" smtClean="0">
                <a:cs typeface="Times New Roman" pitchFamily="18" charset="0"/>
                <a:sym typeface="Symbol" pitchFamily="18" charset="2"/>
              </a:rPr>
              <a:t>DHEA-</a:t>
            </a:r>
            <a:r>
              <a:rPr lang="lv-LV" sz="2400" b="1" smtClean="0">
                <a:cs typeface="Times New Roman" pitchFamily="18" charset="0"/>
                <a:sym typeface="Symbol" pitchFamily="18" charset="2"/>
              </a:rPr>
              <a:t>25mg </a:t>
            </a:r>
            <a:r>
              <a:rPr lang="lv-LV" sz="2400" smtClean="0">
                <a:cs typeface="Times New Roman" pitchFamily="18" charset="0"/>
                <a:sym typeface="Symbol" pitchFamily="18" charset="2"/>
              </a:rPr>
              <a:t>dienā producē E1, E2, T,A, Pg,17OHPg,allopreg. endorfīnus </a:t>
            </a:r>
            <a:r>
              <a:rPr lang="lv-LV" sz="2400" b="1" smtClean="0">
                <a:cs typeface="Times New Roman" pitchFamily="18" charset="0"/>
                <a:sym typeface="Symbol" pitchFamily="18" charset="2"/>
              </a:rPr>
              <a:t>tikpat kā fertilai</a:t>
            </a:r>
            <a:r>
              <a:rPr lang="lv-LV" sz="2400" smtClean="0">
                <a:cs typeface="Times New Roman" pitchFamily="18" charset="0"/>
                <a:sym typeface="Symbol" pitchFamily="18" charset="2"/>
              </a:rPr>
              <a:t> siev.</a:t>
            </a:r>
          </a:p>
          <a:p>
            <a:pPr eaLnBrk="1" hangingPunct="1"/>
            <a:r>
              <a:rPr lang="lv-LV" sz="2400" smtClean="0">
                <a:cs typeface="Times New Roman" pitchFamily="18" charset="0"/>
                <a:sym typeface="Symbol" pitchFamily="18" charset="2"/>
              </a:rPr>
              <a:t>DHEA-</a:t>
            </a:r>
            <a:r>
              <a:rPr lang="lv-LV" sz="2400" b="1" smtClean="0">
                <a:cs typeface="Times New Roman" pitchFamily="18" charset="0"/>
                <a:sym typeface="Symbol" pitchFamily="18" charset="2"/>
              </a:rPr>
              <a:t>10mg</a:t>
            </a:r>
            <a:r>
              <a:rPr lang="lv-LV" sz="2400" smtClean="0">
                <a:cs typeface="Times New Roman" pitchFamily="18" charset="0"/>
                <a:sym typeface="Symbol" pitchFamily="18" charset="2"/>
              </a:rPr>
              <a:t> dienā E,A,u.c palielina </a:t>
            </a:r>
            <a:r>
              <a:rPr lang="lv-LV" sz="2400" b="1" smtClean="0">
                <a:cs typeface="Times New Roman" pitchFamily="18" charset="0"/>
                <a:sym typeface="Symbol" pitchFamily="18" charset="2"/>
              </a:rPr>
              <a:t>zemāk kā fertilā</a:t>
            </a:r>
            <a:r>
              <a:rPr lang="lv-LV" sz="2400" smtClean="0">
                <a:cs typeface="Times New Roman" pitchFamily="18" charset="0"/>
                <a:sym typeface="Symbol" pitchFamily="18" charset="2"/>
              </a:rPr>
              <a:t> vecumā</a:t>
            </a:r>
          </a:p>
        </p:txBody>
      </p:sp>
    </p:spTree>
    <p:extLst>
      <p:ext uri="{BB962C8B-B14F-4D97-AF65-F5344CB8AC3E}">
        <p14:creationId xmlns:p14="http://schemas.microsoft.com/office/powerpoint/2010/main" val="1897254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LIVIAL( tibolone)</a:t>
            </a: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Steroids tibolone organismā</a:t>
            </a:r>
            <a:r>
              <a:rPr lang="lv-LV" sz="2800" b="1" dirty="0" smtClean="0"/>
              <a:t> metabolizējas </a:t>
            </a:r>
            <a:r>
              <a:rPr lang="lv-LV" sz="2800" dirty="0" smtClean="0"/>
              <a:t>par metabolītiem ar Estrogēnu, Androgēnu, Progestagēnu aktivitāti,bet darbojas  kā </a:t>
            </a:r>
            <a:r>
              <a:rPr lang="lv-LV" sz="2800" b="1" dirty="0" smtClean="0"/>
              <a:t>ANTIESTROGĒNS</a:t>
            </a:r>
            <a:r>
              <a:rPr lang="lv-LV" sz="2800" dirty="0" smtClean="0"/>
              <a:t> uz dzemdes, olnīcu,krūšu dziedzeru ,maksts augšējās 1/3 daļas receptoriem.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Kaulu </a:t>
            </a:r>
            <a:r>
              <a:rPr lang="lv-LV" sz="2800" b="1" dirty="0" smtClean="0"/>
              <a:t>blīvumu</a:t>
            </a:r>
            <a:r>
              <a:rPr lang="lv-LV" sz="2800" dirty="0" smtClean="0"/>
              <a:t> palielina  par </a:t>
            </a:r>
            <a:r>
              <a:rPr lang="lv-LV" sz="2800" b="1" dirty="0" smtClean="0"/>
              <a:t>7% gadā</a:t>
            </a:r>
            <a:r>
              <a:rPr lang="lv-LV" sz="2800" dirty="0" smtClean="0"/>
              <a:t>, saistoties gan ar osteoklastu, gan osteoblastu bioķīmiju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TERAPIJA perorāli LIVIAL 2,5 mg 1 reizi dienā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uzsākt ne agrāk kā 1-2 gadus pēc menopauzes.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0386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Femarelle-fitoSERM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Iegūts fermentācijas ceļā no sojas un linsēklu eļļas.tas saistās ar estrogēnu receptoriem :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1.Kaulos- stimulē osteoblastu sintēzi ( bifosfonāti kavē osteoklastu aktivitāti)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2.likvidē menopauzes simptomātiku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3.Labvēlīgi iedarbojas uz smadzeņu aktivitātes procesiem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4. Neietekmē asins rec. tec.sistēmu( perorālie ietekmē)</a:t>
            </a:r>
          </a:p>
          <a:p>
            <a:pPr eaLnBrk="1" hangingPunct="1">
              <a:lnSpc>
                <a:spcPct val="90000"/>
              </a:lnSpc>
            </a:pPr>
            <a:r>
              <a:rPr lang="lv-LV" sz="2800" b="1" dirty="0" smtClean="0"/>
              <a:t> Bet</a:t>
            </a:r>
            <a:r>
              <a:rPr lang="lv-LV" sz="2800" dirty="0" smtClean="0"/>
              <a:t> drīkst sākt lietot tikai pēc 3 mēn. pēc HAT pārtraukšanas</a:t>
            </a:r>
            <a:endParaRPr lang="lv-LV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6731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v-LV" smtClean="0"/>
              <a:t>Transdermālie Pg</a:t>
            </a:r>
            <a:br>
              <a:rPr lang="lv-LV" smtClean="0"/>
            </a:br>
            <a:r>
              <a:rPr lang="lv-LV" smtClean="0"/>
              <a:t>USA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400" dirty="0" smtClean="0"/>
              <a:t>4.paaudzes Pg bez A un E aktivitātes,tuvu fizioloģ., devas</a:t>
            </a:r>
            <a:r>
              <a:rPr lang="lv-LV" sz="2400" dirty="0" smtClean="0">
                <a:cs typeface="Times New Roman" pitchFamily="18" charset="0"/>
              </a:rPr>
              <a:t>↓ar ilgstošu iedarbību</a:t>
            </a:r>
          </a:p>
          <a:p>
            <a:pPr eaLnBrk="1" hangingPunct="1"/>
            <a:r>
              <a:rPr lang="lv-LV" sz="2400" b="1" i="1" dirty="0" smtClean="0">
                <a:cs typeface="Times New Roman" pitchFamily="18" charset="0"/>
              </a:rPr>
              <a:t>Trimegestone,Nestorone</a:t>
            </a:r>
            <a:r>
              <a:rPr lang="lv-LV" sz="2400" i="1" dirty="0" smtClean="0">
                <a:cs typeface="Times New Roman" pitchFamily="18" charset="0"/>
              </a:rPr>
              <a:t>-geli,implanti, vag.riņķi</a:t>
            </a:r>
            <a:endParaRPr lang="lv-LV" sz="2400" dirty="0" smtClean="0">
              <a:cs typeface="Times New Roman" pitchFamily="18" charset="0"/>
            </a:endParaRPr>
          </a:p>
          <a:p>
            <a:pPr eaLnBrk="1" hangingPunct="1"/>
            <a:r>
              <a:rPr lang="lv-LV" sz="2400" dirty="0" smtClean="0">
                <a:cs typeface="Times New Roman" pitchFamily="18" charset="0"/>
              </a:rPr>
              <a:t>transd. Pg mazāks metab.efekts,uz lipīdiem vājāk darb., bet uz kr.dz. jaut .ir atklāts, uz CVS-neitrāls.</a:t>
            </a:r>
          </a:p>
          <a:p>
            <a:pPr eaLnBrk="1" hangingPunct="1"/>
            <a:r>
              <a:rPr lang="lv-LV" sz="2400" dirty="0" smtClean="0">
                <a:cs typeface="Times New Roman" pitchFamily="18" charset="0"/>
              </a:rPr>
              <a:t>E+Pg-transdermāli uzlīmes 1reizi nedēļā-</a:t>
            </a:r>
            <a:r>
              <a:rPr lang="lv-LV" sz="2400" i="1" dirty="0" smtClean="0">
                <a:cs typeface="Times New Roman" pitchFamily="18" charset="0"/>
              </a:rPr>
              <a:t>Podstruznik</a:t>
            </a:r>
            <a:endParaRPr lang="lv-LV" sz="2400" dirty="0" smtClean="0">
              <a:cs typeface="Times New Roman" pitchFamily="18" charset="0"/>
            </a:endParaRPr>
          </a:p>
          <a:p>
            <a:pPr eaLnBrk="1" hangingPunct="1"/>
            <a:r>
              <a:rPr lang="el-GR" sz="2400" dirty="0" smtClean="0">
                <a:cs typeface="Times New Roman" pitchFamily="18" charset="0"/>
              </a:rPr>
              <a:t>β</a:t>
            </a:r>
            <a:r>
              <a:rPr lang="lv-LV" sz="2400" dirty="0" smtClean="0">
                <a:cs typeface="Times New Roman" pitchFamily="18" charset="0"/>
              </a:rPr>
              <a:t> estradiols+levonorgestrels</a:t>
            </a:r>
          </a:p>
          <a:p>
            <a:pPr eaLnBrk="1" hangingPunct="1"/>
            <a:r>
              <a:rPr lang="lv-LV" sz="2400" b="1" dirty="0" smtClean="0">
                <a:cs typeface="Times New Roman" pitchFamily="18" charset="0"/>
              </a:rPr>
              <a:t>DHEA-</a:t>
            </a:r>
            <a:r>
              <a:rPr lang="lv-LV" sz="2400" dirty="0" smtClean="0">
                <a:cs typeface="Times New Roman" pitchFamily="18" charset="0"/>
              </a:rPr>
              <a:t>producē supraren retikulārā zona,cortizola/DHEA </a:t>
            </a:r>
            <a:r>
              <a:rPr lang="lv-LV" sz="2400" dirty="0" smtClean="0">
                <a:cs typeface="Times New Roman" pitchFamily="18" charset="0"/>
                <a:sym typeface="Symbol" pitchFamily="18" charset="2"/>
              </a:rPr>
              <a:t> norāda uz novecošanos.</a:t>
            </a:r>
            <a:endParaRPr lang="lv-LV" sz="2400" i="1" dirty="0" smtClean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176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Vīns-jaunības strūklaka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z="2800" dirty="0" smtClean="0"/>
              <a:t>Sarkanvīnā (nealkoholiskā daļā) atrastas substances ar </a:t>
            </a:r>
            <a:r>
              <a:rPr lang="lv-LV" sz="2800" b="1" dirty="0" smtClean="0"/>
              <a:t>fitoestrogēnu</a:t>
            </a:r>
            <a:r>
              <a:rPr lang="lv-LV" sz="2800" dirty="0" smtClean="0"/>
              <a:t> iedarbību, atbrīvo </a:t>
            </a:r>
            <a:r>
              <a:rPr lang="lv-LV" sz="2800" b="1" dirty="0" smtClean="0"/>
              <a:t>nitrīta oksīdu</a:t>
            </a:r>
            <a:r>
              <a:rPr lang="lv-LV" sz="2800" dirty="0" smtClean="0"/>
              <a:t>, paplašina asinsvadus, uzlabo lipīdu profilu, palielina insulīna jūtību,stimulē vasodilatatoru un antiinflamatoro aģentu sintēzi.</a:t>
            </a:r>
          </a:p>
          <a:p>
            <a:pPr eaLnBrk="1" hangingPunct="1"/>
            <a:r>
              <a:rPr lang="lv-LV" sz="2800" dirty="0" smtClean="0"/>
              <a:t>  2-3 glāzes sarkanvīna dienā</a:t>
            </a:r>
          </a:p>
          <a:p>
            <a:pPr eaLnBrk="1" hangingPunct="1"/>
            <a:r>
              <a:rPr lang="lv-LV" sz="2800" dirty="0" smtClean="0"/>
              <a:t>Garšvielas, zaļumi,sevišķi čilli pipari ,daži augļi stimulē makrofāgus no augļiem,samazina proinflamatoros citokīnus- IL6, TNF. </a:t>
            </a:r>
          </a:p>
        </p:txBody>
      </p:sp>
      <p:sp>
        <p:nvSpPr>
          <p:cNvPr id="77828" name="AutoShape 5" descr="2Q=="/>
          <p:cNvSpPr>
            <a:spLocks noChangeAspect="1" noChangeArrowheads="1"/>
          </p:cNvSpPr>
          <p:nvPr/>
        </p:nvSpPr>
        <p:spPr bwMode="auto">
          <a:xfrm>
            <a:off x="63500" y="-25400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77829" name="AutoShape 7" descr="2Q=="/>
          <p:cNvSpPr>
            <a:spLocks noChangeAspect="1" noChangeArrowheads="1"/>
          </p:cNvSpPr>
          <p:nvPr/>
        </p:nvSpPr>
        <p:spPr bwMode="auto">
          <a:xfrm>
            <a:off x="4152900" y="3028950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8300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v-LV" altLang="lv-LV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v-LV" altLang="lv-LV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8775"/>
            <a:ext cx="68802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5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Jautājumi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Kad sākt ?   Premenopauzē</a:t>
            </a:r>
          </a:p>
          <a:p>
            <a:r>
              <a:rPr lang="lv-LV" dirty="0" smtClean="0"/>
              <a:t>Algoritms-</a:t>
            </a:r>
          </a:p>
          <a:p>
            <a:r>
              <a:rPr lang="lv-LV" dirty="0" smtClean="0"/>
              <a:t>HOK,</a:t>
            </a:r>
          </a:p>
          <a:p>
            <a:r>
              <a:rPr lang="lv-LV" dirty="0" smtClean="0"/>
              <a:t> HAT-sekvens→ vienlaikus</a:t>
            </a:r>
          </a:p>
          <a:p>
            <a:r>
              <a:rPr lang="lv-LV" dirty="0"/>
              <a:t> </a:t>
            </a:r>
            <a:r>
              <a:rPr lang="lv-LV" dirty="0" smtClean="0"/>
              <a:t>        Transdermāli-līdz 80g.v.</a:t>
            </a:r>
          </a:p>
          <a:p>
            <a:r>
              <a:rPr lang="lv-LV" smtClean="0"/>
              <a:t>Nedrīkst pārtraukt pēc ilgstošas lietošanas → trombozes, infarkts, insults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6102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Vīrieša hormonālais cikls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dirty="0" smtClean="0"/>
              <a:t>Hipofīze un testis darbojas līdzīgi-</a:t>
            </a:r>
            <a:r>
              <a:rPr lang="lv-LV" b="1" dirty="0" smtClean="0"/>
              <a:t>FSH,LH,testosteron</a:t>
            </a:r>
            <a:r>
              <a:rPr lang="lv-LV" dirty="0" smtClean="0"/>
              <a:t>s,spermatozoidi, ejakulācija</a:t>
            </a:r>
          </a:p>
          <a:p>
            <a:r>
              <a:rPr lang="lv-LV" dirty="0" smtClean="0"/>
              <a:t>Pēc ejakulācijas Test.↓→FSH↑→Test.↑→jauni spermat.↑→ ejakulācija un tā līdz 90 gv.</a:t>
            </a:r>
          </a:p>
          <a:p>
            <a:r>
              <a:rPr lang="lv-LV" dirty="0" smtClean="0"/>
              <a:t>Vecumā spermat. </a:t>
            </a:r>
            <a:r>
              <a:rPr lang="lv-LV" dirty="0"/>
              <a:t>k</a:t>
            </a:r>
            <a:r>
              <a:rPr lang="lv-LV" dirty="0" smtClean="0"/>
              <a:t>valitāte un daudzums↓, bet individuāli ātrāk vai lēnāk</a:t>
            </a:r>
          </a:p>
          <a:p>
            <a:r>
              <a:rPr lang="lv-LV" b="1" dirty="0" smtClean="0"/>
              <a:t>Svarīgi</a:t>
            </a:r>
            <a:r>
              <a:rPr lang="lv-LV" dirty="0" smtClean="0"/>
              <a:t>-jo biežāka( regulārāka) ejakulācija,jo Testoster.↑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v-LV" smtClean="0"/>
              <a:t>Ca gl.mammae</a:t>
            </a:r>
            <a:br>
              <a:rPr lang="lv-LV" smtClean="0"/>
            </a:br>
            <a:r>
              <a:rPr lang="lv-LV" smtClean="0"/>
              <a:t>( Francija)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lv-LV" smtClean="0"/>
              <a:t>Ca veidošanās : hiperplāzija,displāzija,neoplāzija</a:t>
            </a:r>
          </a:p>
          <a:p>
            <a:pPr eaLnBrk="1" hangingPunct="1"/>
            <a:r>
              <a:rPr lang="lv-LV" b="1" smtClean="0"/>
              <a:t>lokāli</a:t>
            </a:r>
            <a:r>
              <a:rPr lang="lv-LV" smtClean="0"/>
              <a:t> kr.dz. E2 biosint.ir divējāda:</a:t>
            </a:r>
          </a:p>
          <a:p>
            <a:pPr lvl="1" eaLnBrk="1" hangingPunct="1"/>
            <a:r>
              <a:rPr lang="lv-LV" smtClean="0"/>
              <a:t>E2</a:t>
            </a:r>
            <a:r>
              <a:rPr lang="lv-LV" b="1" smtClean="0"/>
              <a:t> aromatāzes</a:t>
            </a:r>
            <a:r>
              <a:rPr lang="lv-LV" smtClean="0"/>
              <a:t> ceļā-A transformē E</a:t>
            </a:r>
          </a:p>
          <a:p>
            <a:pPr eaLnBrk="1" hangingPunct="1"/>
            <a:r>
              <a:rPr lang="lv-LV" sz="2800" smtClean="0"/>
              <a:t>E2 </a:t>
            </a:r>
            <a:r>
              <a:rPr lang="lv-LV" sz="2800" b="1" smtClean="0"/>
              <a:t>sulfatāzes</a:t>
            </a:r>
            <a:r>
              <a:rPr lang="lv-LV" sz="2800" smtClean="0"/>
              <a:t> ceļā- Estrona sulfātu E1S konvertē Estronā ar sulfatāzi.</a:t>
            </a:r>
          </a:p>
          <a:p>
            <a:pPr eaLnBrk="1" hangingPunct="1">
              <a:buFontTx/>
              <a:buNone/>
            </a:pPr>
            <a:r>
              <a:rPr lang="lv-LV" sz="2800" smtClean="0"/>
              <a:t>.Sulfatāzi bloķē-</a:t>
            </a:r>
            <a:r>
              <a:rPr lang="lv-LV" sz="2800" b="1" smtClean="0"/>
              <a:t>antiestrogēn</a:t>
            </a:r>
            <a:r>
              <a:rPr lang="lv-LV" sz="2800" smtClean="0"/>
              <a:t>i- Tamoksifēns u.c.  </a:t>
            </a:r>
            <a:r>
              <a:rPr lang="lv-LV" sz="2800" b="1" smtClean="0"/>
              <a:t>Pg prep.kā</a:t>
            </a:r>
            <a:r>
              <a:rPr lang="lv-LV" sz="2800" smtClean="0"/>
              <a:t> promegestone,nomegestrol acetate,medrogestone,norelgestromine,didrogesterone, tibolons     </a:t>
            </a:r>
          </a:p>
        </p:txBody>
      </p:sp>
    </p:spTree>
    <p:extLst>
      <p:ext uri="{BB962C8B-B14F-4D97-AF65-F5344CB8AC3E}">
        <p14:creationId xmlns:p14="http://schemas.microsoft.com/office/powerpoint/2010/main" val="13871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Ca gl.mammae II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mtClean="0"/>
              <a:t>bez tam atklāja ,ka E2 pats ir spēcīgs aromatāzes bloķētājs</a:t>
            </a:r>
          </a:p>
          <a:p>
            <a:pPr eaLnBrk="1" hangingPunct="1"/>
            <a:r>
              <a:rPr lang="lv-LV" smtClean="0"/>
              <a:t>minētie Pg savien.paši stimulē sulfotrans-</a:t>
            </a:r>
          </a:p>
          <a:p>
            <a:pPr eaLnBrk="1" hangingPunct="1"/>
            <a:r>
              <a:rPr lang="lv-LV" smtClean="0"/>
              <a:t>ferāzi,lai lokāli veidotos neaktīvais E sulfāts</a:t>
            </a:r>
          </a:p>
        </p:txBody>
      </p:sp>
    </p:spTree>
    <p:extLst>
      <p:ext uri="{BB962C8B-B14F-4D97-AF65-F5344CB8AC3E}">
        <p14:creationId xmlns:p14="http://schemas.microsoft.com/office/powerpoint/2010/main" val="215981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Ca gl.mammae III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smtClean="0"/>
              <a:t>atklāts paradoxāls efekts,ka E2 pats bloķē sulfatāzi kr.dz.audos</a:t>
            </a:r>
          </a:p>
          <a:p>
            <a:pPr eaLnBrk="1" hangingPunct="1"/>
            <a:r>
              <a:rPr lang="lv-LV" smtClean="0"/>
              <a:t>minētie Pg preparāti bloķē sulfotransferāzi,lai veidotos neaktīvais E2 sulfāts</a:t>
            </a:r>
          </a:p>
          <a:p>
            <a:pPr eaLnBrk="1" hangingPunct="1"/>
            <a:r>
              <a:rPr lang="lv-LV" smtClean="0"/>
              <a:t>aromatāzes inhibitori-</a:t>
            </a:r>
            <a:r>
              <a:rPr lang="lv-LV" i="1" smtClean="0"/>
              <a:t>Letrozole,Exemestan Anastrozole </a:t>
            </a:r>
            <a:endParaRPr lang="lv-LV" smtClean="0"/>
          </a:p>
        </p:txBody>
      </p:sp>
    </p:spTree>
    <p:extLst>
      <p:ext uri="{BB962C8B-B14F-4D97-AF65-F5344CB8AC3E}">
        <p14:creationId xmlns:p14="http://schemas.microsoft.com/office/powerpoint/2010/main" val="51328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JAUNI MEDIKAMENTI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b="1" smtClean="0"/>
              <a:t>SEERM-</a:t>
            </a:r>
            <a:r>
              <a:rPr lang="lv-LV" smtClean="0"/>
              <a:t>selective estrogen enzim receptor modulator</a:t>
            </a:r>
          </a:p>
          <a:p>
            <a:pPr eaLnBrk="1" hangingPunct="1">
              <a:lnSpc>
                <a:spcPct val="90000"/>
              </a:lnSpc>
            </a:pPr>
            <a:r>
              <a:rPr lang="lv-LV" smtClean="0"/>
              <a:t>Šīs grupas preparāti saistās ar enzīmiem sulfatāzi un sulfotransferāzi krūšu dziedzeros,tā neļaujot veidoties ļoti aktīvam ( kancerogēnam)estrogēnam.</a:t>
            </a:r>
          </a:p>
          <a:p>
            <a:pPr eaLnBrk="1" hangingPunct="1">
              <a:lnSpc>
                <a:spcPct val="90000"/>
              </a:lnSpc>
            </a:pPr>
            <a:r>
              <a:rPr lang="lv-LV" b="1" smtClean="0"/>
              <a:t>SARM </a:t>
            </a:r>
            <a:r>
              <a:rPr lang="lv-LV" smtClean="0"/>
              <a:t>-selective androgen receptor modulator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810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lv-LV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v-LV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581025"/>
            <a:ext cx="783748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893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303239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274638"/>
            <a:ext cx="7747000" cy="5851525"/>
          </a:xfrm>
        </p:spPr>
      </p:pic>
    </p:spTree>
    <p:extLst>
      <p:ext uri="{BB962C8B-B14F-4D97-AF65-F5344CB8AC3E}">
        <p14:creationId xmlns:p14="http://schemas.microsoft.com/office/powerpoint/2010/main" val="395122979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SEKVENCES PREPARĀTI -4</a:t>
            </a:r>
            <a:endParaRPr lang="en-GB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v-LV" i="1" smtClean="0"/>
              <a:t>Premelle sequens-</a:t>
            </a:r>
            <a:r>
              <a:rPr lang="lv-LV" smtClean="0"/>
              <a:t>premarīns 0,625 mg 1-28</a:t>
            </a:r>
          </a:p>
          <a:p>
            <a:pPr eaLnBrk="1" hangingPunct="1"/>
            <a:r>
              <a:rPr lang="lv-LV" smtClean="0"/>
              <a:t>                              medroksiprogesterona </a:t>
            </a:r>
            <a:endParaRPr lang="lv-LV" i="1" smtClean="0"/>
          </a:p>
          <a:p>
            <a:pPr eaLnBrk="1" hangingPunct="1"/>
            <a:r>
              <a:rPr lang="lv-LV" i="1" smtClean="0"/>
              <a:t>                               </a:t>
            </a:r>
            <a:r>
              <a:rPr lang="lv-LV" smtClean="0"/>
              <a:t>acetāts 5 mg</a:t>
            </a:r>
            <a:r>
              <a:rPr lang="lv-LV" i="1" smtClean="0"/>
              <a:t>  </a:t>
            </a:r>
            <a:r>
              <a:rPr lang="lv-LV" smtClean="0"/>
              <a:t>15-28</a:t>
            </a:r>
            <a:r>
              <a:rPr lang="lv-LV" i="1" smtClean="0"/>
              <a:t> </a:t>
            </a:r>
          </a:p>
          <a:p>
            <a:pPr eaLnBrk="1" hangingPunct="1">
              <a:buFontTx/>
              <a:buNone/>
            </a:pPr>
            <a:r>
              <a:rPr lang="lv-LV" i="1" smtClean="0"/>
              <a:t>            </a:t>
            </a:r>
            <a:endParaRPr lang="en-GB" i="1" smtClean="0"/>
          </a:p>
        </p:txBody>
      </p:sp>
    </p:spTree>
    <p:extLst>
      <p:ext uri="{BB962C8B-B14F-4D97-AF65-F5344CB8AC3E}">
        <p14:creationId xmlns:p14="http://schemas.microsoft.com/office/powerpoint/2010/main" val="297460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46238"/>
            <a:ext cx="8229600" cy="4525962"/>
          </a:xfrm>
        </p:spPr>
        <p:txBody>
          <a:bodyPr/>
          <a:lstStyle/>
          <a:p>
            <a:pPr eaLnBrk="1" hangingPunct="1"/>
            <a:r>
              <a:rPr lang="lv-LV" sz="2800" b="1" dirty="0" smtClean="0"/>
              <a:t>KLIMAKTĒRIJS </a:t>
            </a:r>
            <a:r>
              <a:rPr lang="lv-LV" sz="2800" dirty="0" smtClean="0"/>
              <a:t>–periods, kurā notiek pāreja no reproduktīvā uz nereproduktīvo periodu un saistīts ar pakāpenisku olnīcu funkcijas izsīkšanu.</a:t>
            </a:r>
          </a:p>
          <a:p>
            <a:pPr eaLnBrk="1" hangingPunct="1"/>
            <a:r>
              <a:rPr lang="lv-LV" sz="2800" b="1" dirty="0" smtClean="0"/>
              <a:t>MENOPAUZE</a:t>
            </a:r>
            <a:r>
              <a:rPr lang="lv-LV" sz="2800" dirty="0" smtClean="0"/>
              <a:t> –laiks ,kad pēc pēdējās fizioloģiskās menstruācijas pagājuši vismaz 12 mēneši.</a:t>
            </a:r>
          </a:p>
          <a:p>
            <a:pPr eaLnBrk="1" hangingPunct="1"/>
            <a:r>
              <a:rPr lang="lv-LV" sz="2800" dirty="0" smtClean="0"/>
              <a:t>PERIMENOPAUZE- periods pirms un pēc menopauzes.</a:t>
            </a:r>
          </a:p>
          <a:p>
            <a:pPr eaLnBrk="1" hangingPunct="1"/>
            <a:r>
              <a:rPr lang="lv-LV" sz="2800" dirty="0" smtClean="0"/>
              <a:t>Olnīcas dziest-tukšojas pakāpeniski ~ </a:t>
            </a:r>
            <a:r>
              <a:rPr lang="lv-LV" sz="2800" b="1" dirty="0" smtClean="0"/>
              <a:t>5 gadus</a:t>
            </a:r>
          </a:p>
          <a:p>
            <a:pPr eaLnBrk="1" hangingPunct="1"/>
            <a:r>
              <a:rPr lang="lv-LV" sz="2800" b="1" dirty="0" smtClean="0"/>
              <a:t>POSTMENOPAUZE</a:t>
            </a:r>
            <a:r>
              <a:rPr lang="lv-LV" sz="2800" dirty="0" smtClean="0"/>
              <a:t>- periods pēc menopauzes</a:t>
            </a:r>
          </a:p>
        </p:txBody>
      </p:sp>
    </p:spTree>
    <p:extLst>
      <p:ext uri="{BB962C8B-B14F-4D97-AF65-F5344CB8AC3E}">
        <p14:creationId xmlns:p14="http://schemas.microsoft.com/office/powerpoint/2010/main" val="2879907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52438"/>
            <a:ext cx="8943975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6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DZIMUMHORMONU MĒRĶAUDI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pPr eaLnBrk="1" hangingPunct="1"/>
            <a:r>
              <a:rPr lang="lv-LV" b="1" dirty="0" smtClean="0"/>
              <a:t>REPRODUKTĪVIE</a:t>
            </a:r>
            <a:r>
              <a:rPr lang="lv-LV" dirty="0" smtClean="0"/>
              <a:t> ORGĀNI</a:t>
            </a:r>
          </a:p>
          <a:p>
            <a:pPr eaLnBrk="1" hangingPunct="1"/>
            <a:r>
              <a:rPr lang="lv-LV" dirty="0" smtClean="0"/>
              <a:t>Dzimumorgāni</a:t>
            </a:r>
          </a:p>
          <a:p>
            <a:pPr eaLnBrk="1" hangingPunct="1"/>
            <a:r>
              <a:rPr lang="lv-LV" dirty="0" smtClean="0"/>
              <a:t>Smadzenes</a:t>
            </a:r>
          </a:p>
          <a:p>
            <a:pPr eaLnBrk="1" hangingPunct="1"/>
            <a:r>
              <a:rPr lang="lv-LV" dirty="0" smtClean="0"/>
              <a:t>Piena dziedzeri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</p:spPr>
        <p:txBody>
          <a:bodyPr/>
          <a:lstStyle/>
          <a:p>
            <a:pPr eaLnBrk="1" hangingPunct="1"/>
            <a:r>
              <a:rPr lang="lv-LV" sz="2400" b="1" dirty="0" smtClean="0"/>
              <a:t>NEREPRODUKTĪVIE ORGĀNI</a:t>
            </a:r>
          </a:p>
          <a:p>
            <a:pPr eaLnBrk="1" hangingPunct="1"/>
            <a:r>
              <a:rPr lang="lv-LV" sz="2400" dirty="0" smtClean="0"/>
              <a:t>Āda,mati</a:t>
            </a:r>
          </a:p>
          <a:p>
            <a:pPr eaLnBrk="1" hangingPunct="1"/>
            <a:r>
              <a:rPr lang="lv-LV" sz="2400" dirty="0" smtClean="0"/>
              <a:t>Muskulatūras, kaulu sist.</a:t>
            </a:r>
          </a:p>
          <a:p>
            <a:pPr eaLnBrk="1" hangingPunct="1"/>
            <a:r>
              <a:rPr lang="lv-LV" sz="2400" dirty="0" smtClean="0"/>
              <a:t>Asinsvadi</a:t>
            </a:r>
          </a:p>
          <a:p>
            <a:pPr eaLnBrk="1" hangingPunct="1"/>
            <a:r>
              <a:rPr lang="lv-LV" sz="2400" dirty="0" smtClean="0"/>
              <a:t>Uretra,urīnpūslis, nieres</a:t>
            </a:r>
          </a:p>
          <a:p>
            <a:pPr eaLnBrk="1" hangingPunct="1"/>
            <a:r>
              <a:rPr lang="lv-LV" sz="2400" dirty="0" smtClean="0"/>
              <a:t>Aknas</a:t>
            </a:r>
          </a:p>
          <a:p>
            <a:pPr eaLnBrk="1" hangingPunct="1"/>
            <a:r>
              <a:rPr lang="lv-LV" sz="2400" dirty="0" smtClean="0"/>
              <a:t>Resnā zarna</a:t>
            </a:r>
          </a:p>
          <a:p>
            <a:pPr eaLnBrk="1" hangingPunct="1"/>
            <a:r>
              <a:rPr lang="lv-LV" sz="2400" dirty="0" smtClean="0"/>
              <a:t>Smadzenes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377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v-LV" sz="4000" smtClean="0"/>
              <a:t>ESTROGĒNU DEFICĪTA KLĪNISKIE SIMPTOMI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lv-LV" sz="2400" b="1" dirty="0" smtClean="0"/>
              <a:t>AGRĪNIE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dirty="0" smtClean="0"/>
              <a:t>VASOMOTORIE-karstuma viļņi, svīšana, sirdsklauves, galvassāpes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dirty="0" smtClean="0"/>
              <a:t>PSIHOEMOCIONĀLIE-nemiers, bezmiegs, depresija,nogurums, frigiditāte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b="1" dirty="0" smtClean="0"/>
              <a:t>VIDĒJIE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dirty="0" smtClean="0"/>
              <a:t>Maksts sausums,disūrija,ādas sausums, urīna nesaturēšana,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b="1" dirty="0" smtClean="0"/>
              <a:t>VĒLĪNIE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dirty="0" smtClean="0"/>
              <a:t>Osteoporoze, paradontoze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dirty="0" smtClean="0"/>
              <a:t>Sirds –asinsvadu slimības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dirty="0" smtClean="0"/>
              <a:t>Alcheimera slimība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b="1" dirty="0" smtClean="0"/>
              <a:t>Menstruālā cikla izmaiņas</a:t>
            </a:r>
          </a:p>
          <a:p>
            <a:pPr eaLnBrk="1" hangingPunct="1">
              <a:lnSpc>
                <a:spcPct val="80000"/>
              </a:lnSpc>
            </a:pPr>
            <a:endParaRPr lang="lv-LV" sz="2400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362200" y="18288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sz="2400">
                <a:latin typeface="Times New Roman" pitchFamily="18" charset="0"/>
              </a:rPr>
              <a:t>: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71575" y="1957388"/>
            <a:ext cx="290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lv-LV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3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2085</Words>
  <Application>Microsoft Office PowerPoint</Application>
  <PresentationFormat>On-screen Show (4:3)</PresentationFormat>
  <Paragraphs>365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HAT sievietēm Sieviete un 50</vt:lpstr>
      <vt:lpstr>PROBLĒMA</vt:lpstr>
      <vt:lpstr>Sievietes mūžs mūsdienās</vt:lpstr>
      <vt:lpstr>Sievietes  hormonālais cikls</vt:lpstr>
      <vt:lpstr>Vīrieša hormonālais cikls</vt:lpstr>
      <vt:lpstr>PowerPoint Presentation</vt:lpstr>
      <vt:lpstr>PowerPoint Presentation</vt:lpstr>
      <vt:lpstr>DZIMUMHORMONU MĒRĶAUDI</vt:lpstr>
      <vt:lpstr>ESTROGĒNU DEFICĪTA KLĪNISKIE SIMPTOMI</vt:lpstr>
      <vt:lpstr>Psihoemocionālie simptomi</vt:lpstr>
      <vt:lpstr>KARSTUMA VILNIS                               DEPRESIJA</vt:lpstr>
      <vt:lpstr>Estrogēnu darbība</vt:lpstr>
      <vt:lpstr>HAT un CV sasl.</vt:lpstr>
      <vt:lpstr>Estrogēni un cerebrum</vt:lpstr>
      <vt:lpstr>HAT un smadzenes</vt:lpstr>
      <vt:lpstr>NPY un Melanocortīns</vt:lpstr>
      <vt:lpstr>PowerPoint Presentation</vt:lpstr>
      <vt:lpstr>Dietas metabolisms</vt:lpstr>
      <vt:lpstr>ESTROGĒNI un KAULAUDI</vt:lpstr>
      <vt:lpstr>Kaulu remodilāciju nosaka:</vt:lpstr>
      <vt:lpstr>OSTEOPOROZE 2</vt:lpstr>
      <vt:lpstr>OSTEOPOROZES DIAGNOSTIKA</vt:lpstr>
      <vt:lpstr>PREMENOPAUZE</vt:lpstr>
      <vt:lpstr>Terapija premenopauzē</vt:lpstr>
      <vt:lpstr>IZMEKLĒJUMI PIRMS HAT</vt:lpstr>
      <vt:lpstr>PERORĀLU ESTROGĒNU FARMAKOKINĒTIKA</vt:lpstr>
      <vt:lpstr>TRANSDERMĀLU ESTROGĒNU FARMAKOKINĒTIKA</vt:lpstr>
      <vt:lpstr>LIPOPROTEINU IZMAIŅAS</vt:lpstr>
      <vt:lpstr>METABOLAIS SINDROMS</vt:lpstr>
      <vt:lpstr>Renīna –angiotensīna sistēma</vt:lpstr>
      <vt:lpstr>Terapija menopauzē</vt:lpstr>
      <vt:lpstr>Algoritms</vt:lpstr>
      <vt:lpstr>ESTROGĒNI</vt:lpstr>
      <vt:lpstr>PROGESTAGĒNI</vt:lpstr>
      <vt:lpstr>TRANSDERMĀLIE ESTROGĒNI</vt:lpstr>
      <vt:lpstr>Transdermālie HAT</vt:lpstr>
      <vt:lpstr>Maksts atrofiskās izmaiņas</vt:lpstr>
      <vt:lpstr>Vaginālā kosmētika</vt:lpstr>
      <vt:lpstr>Liposomu krēmi</vt:lpstr>
      <vt:lpstr>SEKVENCES PREPARĀTI -3</vt:lpstr>
      <vt:lpstr>NEPĀRTRAUKTĀ KOMBINĒTĀ TERAPIJA</vt:lpstr>
      <vt:lpstr>ANGELICA  Klimedix</vt:lpstr>
      <vt:lpstr>DHEA </vt:lpstr>
      <vt:lpstr>LIVIAL( tibolone)</vt:lpstr>
      <vt:lpstr>Femarelle-fitoSERM</vt:lpstr>
      <vt:lpstr>Transdermālie Pg USA</vt:lpstr>
      <vt:lpstr>Vīns-jaunības strūklaka</vt:lpstr>
      <vt:lpstr>PowerPoint Presentation</vt:lpstr>
      <vt:lpstr>Jautājumi</vt:lpstr>
      <vt:lpstr>Ca gl.mammae ( Francija)</vt:lpstr>
      <vt:lpstr>Ca gl.mammae II</vt:lpstr>
      <vt:lpstr>Ca gl.mammae III</vt:lpstr>
      <vt:lpstr>JAUNI MEDIKAMENTI</vt:lpstr>
      <vt:lpstr>PowerPoint Presentation</vt:lpstr>
      <vt:lpstr>PowerPoint Presentation</vt:lpstr>
      <vt:lpstr>SEKVENCES PREPARĀTI -4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 sievietēm Sieviete un 50</dc:title>
  <dc:creator>Astrida</dc:creator>
  <cp:lastModifiedBy>LA</cp:lastModifiedBy>
  <cp:revision>44</cp:revision>
  <dcterms:created xsi:type="dcterms:W3CDTF">2020-10-04T08:11:07Z</dcterms:created>
  <dcterms:modified xsi:type="dcterms:W3CDTF">2020-12-02T06:54:52Z</dcterms:modified>
</cp:coreProperties>
</file>