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3"/>
  </p:notesMasterIdLst>
  <p:handoutMasterIdLst>
    <p:handoutMasterId r:id="rId34"/>
  </p:handoutMasterIdLst>
  <p:sldIdLst>
    <p:sldId id="314" r:id="rId6"/>
    <p:sldId id="318" r:id="rId7"/>
    <p:sldId id="319" r:id="rId8"/>
    <p:sldId id="317" r:id="rId9"/>
    <p:sldId id="256" r:id="rId10"/>
    <p:sldId id="257" r:id="rId11"/>
    <p:sldId id="370" r:id="rId12"/>
    <p:sldId id="371" r:id="rId13"/>
    <p:sldId id="372" r:id="rId14"/>
    <p:sldId id="381" r:id="rId15"/>
    <p:sldId id="382" r:id="rId16"/>
    <p:sldId id="373" r:id="rId17"/>
    <p:sldId id="378" r:id="rId18"/>
    <p:sldId id="367" r:id="rId19"/>
    <p:sldId id="375" r:id="rId20"/>
    <p:sldId id="376" r:id="rId21"/>
    <p:sldId id="380" r:id="rId22"/>
    <p:sldId id="459" r:id="rId23"/>
    <p:sldId id="451" r:id="rId24"/>
    <p:sldId id="453" r:id="rId25"/>
    <p:sldId id="452" r:id="rId26"/>
    <p:sldId id="454" r:id="rId27"/>
    <p:sldId id="458" r:id="rId28"/>
    <p:sldId id="422" r:id="rId29"/>
    <p:sldId id="423" r:id="rId30"/>
    <p:sldId id="456" r:id="rId31"/>
    <p:sldId id="457" r:id="rId32"/>
  </p:sldIdLst>
  <p:sldSz cx="9144000" cy="6858000" type="screen4x3"/>
  <p:notesSz cx="6797675" cy="9928225"/>
  <p:defaultTextStyle>
    <a:defPPr>
      <a:defRPr lang="en-US"/>
    </a:defPPr>
    <a:lvl1pPr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baseline="-250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baseline="-250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baseline="-250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baseline="-250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guide id="3" orient="horz"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A0A"/>
    <a:srgbClr val="D16309"/>
    <a:srgbClr val="F3740B"/>
    <a:srgbClr val="FFA3B5"/>
    <a:srgbClr val="8E001C"/>
    <a:srgbClr val="26822A"/>
    <a:srgbClr val="353535"/>
    <a:srgbClr val="3F3F3F"/>
    <a:srgbClr val="2E2E2E"/>
    <a:srgbClr val="D26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4" autoAdjust="0"/>
    <p:restoredTop sz="91723" autoAdjust="0"/>
  </p:normalViewPr>
  <p:slideViewPr>
    <p:cSldViewPr>
      <p:cViewPr varScale="1">
        <p:scale>
          <a:sx n="84" d="100"/>
          <a:sy n="84" d="100"/>
        </p:scale>
        <p:origin x="2040" y="9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varScale="1">
      <p:scale>
        <a:sx n="100" d="100"/>
        <a:sy n="100" d="100"/>
      </p:scale>
      <p:origin x="0" y="9648"/>
    </p:cViewPr>
  </p:sorterViewPr>
  <p:notesViewPr>
    <p:cSldViewPr>
      <p:cViewPr varScale="1">
        <p:scale>
          <a:sx n="59" d="100"/>
          <a:sy n="59" d="100"/>
        </p:scale>
        <p:origin x="-2556" y="-90"/>
      </p:cViewPr>
      <p:guideLst>
        <p:guide orient="horz" pos="3110"/>
        <p:guide pos="2141"/>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8"/>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4.880818797602654E-2"/>
          <c:y val="0.10396798932977662"/>
          <c:w val="0.86940511865873993"/>
          <c:h val="0.75044609226003023"/>
        </c:manualLayout>
      </c:layout>
      <c:bar3DChart>
        <c:barDir val="col"/>
        <c:grouping val="clustered"/>
        <c:varyColors val="0"/>
        <c:ser>
          <c:idx val="2"/>
          <c:order val="0"/>
          <c:tx>
            <c:strRef>
              <c:f>Sheet1!$A$2</c:f>
              <c:strCache>
                <c:ptCount val="1"/>
                <c:pt idx="0">
                  <c:v>Kopējo NG skaits</c:v>
                </c:pt>
              </c:strCache>
            </c:strRef>
          </c:tx>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1966">
              <a:solidFill>
                <a:schemeClr val="tx1"/>
              </a:solidFill>
              <a:prstDash val="solid"/>
            </a:ln>
          </c:spPr>
          <c:invertIfNegative val="0"/>
          <c:dLbls>
            <c:dLbl>
              <c:idx val="0"/>
              <c:layout>
                <c:manualLayout>
                  <c:x val="1.2198042032794093E-2"/>
                  <c:y val="-1.5302457666370783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D57-AE42-A035-B5F4E76A7D49}"/>
                </c:ext>
                <c:ext xmlns:c15="http://schemas.microsoft.com/office/drawing/2012/chart" uri="{CE6537A1-D6FC-4f65-9D91-7224C49458BB}"/>
              </c:extLst>
            </c:dLbl>
            <c:dLbl>
              <c:idx val="1"/>
              <c:layout>
                <c:manualLayout>
                  <c:x val="9.6831086876084105E-3"/>
                  <c:y val="-1.3209199300800334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D57-AE42-A035-B5F4E76A7D49}"/>
                </c:ext>
                <c:ext xmlns:c15="http://schemas.microsoft.com/office/drawing/2012/chart" uri="{CE6537A1-D6FC-4f65-9D91-7224C49458BB}"/>
              </c:extLst>
            </c:dLbl>
            <c:dLbl>
              <c:idx val="2"/>
              <c:layout>
                <c:manualLayout>
                  <c:x val="6.044704623108188E-3"/>
                  <c:y val="-2.2161950896691818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D57-AE42-A035-B5F4E76A7D49}"/>
                </c:ext>
                <c:ext xmlns:c15="http://schemas.microsoft.com/office/drawing/2012/chart" uri="{CE6537A1-D6FC-4f65-9D91-7224C49458BB}"/>
              </c:extLst>
            </c:dLbl>
            <c:dLbl>
              <c:idx val="3"/>
              <c:layout>
                <c:manualLayout>
                  <c:x val="1.139506460355183E-2"/>
                  <c:y val="-1.4675010438298663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D57-AE42-A035-B5F4E76A7D49}"/>
                </c:ext>
                <c:ext xmlns:c15="http://schemas.microsoft.com/office/drawing/2012/chart" uri="{CE6537A1-D6FC-4f65-9D91-7224C49458BB}"/>
              </c:extLst>
            </c:dLbl>
            <c:dLbl>
              <c:idx val="4"/>
              <c:layout>
                <c:manualLayout>
                  <c:x val="1.3374513280837996E-2"/>
                  <c:y val="-1.3959050580393456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D57-AE42-A035-B5F4E76A7D49}"/>
                </c:ext>
                <c:ext xmlns:c15="http://schemas.microsoft.com/office/drawing/2012/chart" uri="{CE6537A1-D6FC-4f65-9D91-7224C49458BB}"/>
              </c:extLst>
            </c:dLbl>
            <c:dLbl>
              <c:idx val="5"/>
              <c:layout>
                <c:manualLayout>
                  <c:x val="9.7361092163378293E-3"/>
                  <c:y val="-1.0406361240246131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D57-AE42-A035-B5F4E76A7D49}"/>
                </c:ext>
                <c:ext xmlns:c15="http://schemas.microsoft.com/office/drawing/2012/chart" uri="{CE6537A1-D6FC-4f65-9D91-7224C49458BB}"/>
              </c:extLst>
            </c:dLbl>
            <c:dLbl>
              <c:idx val="6"/>
              <c:layout>
                <c:manualLayout>
                  <c:x val="1.6209939916095928E-2"/>
                  <c:y val="-2.1079581502999767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D57-AE42-A035-B5F4E76A7D49}"/>
                </c:ext>
                <c:ext xmlns:c15="http://schemas.microsoft.com/office/drawing/2012/chart" uri="{CE6537A1-D6FC-4f65-9D91-7224C49458BB}"/>
              </c:extLst>
            </c:dLbl>
            <c:dLbl>
              <c:idx val="7"/>
              <c:layout>
                <c:manualLayout>
                  <c:x val="1.0324344840359823E-2"/>
                  <c:y val="-1.7810767922339765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D57-AE42-A035-B5F4E76A7D49}"/>
                </c:ext>
                <c:ext xmlns:c15="http://schemas.microsoft.com/office/drawing/2012/chart" uri="{CE6537A1-D6FC-4f65-9D91-7224C49458BB}"/>
              </c:extLst>
            </c:dLbl>
            <c:dLbl>
              <c:idx val="8"/>
              <c:layout>
                <c:manualLayout>
                  <c:x val="1.1180322798331588E-2"/>
                  <c:y val="-2.204592700809227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D57-AE42-A035-B5F4E76A7D49}"/>
                </c:ext>
                <c:ext xmlns:c15="http://schemas.microsoft.com/office/drawing/2012/chart" uri="{CE6537A1-D6FC-4f65-9D91-7224C49458BB}"/>
              </c:extLst>
            </c:dLbl>
            <c:dLbl>
              <c:idx val="9"/>
              <c:layout>
                <c:manualLayout>
                  <c:x val="1.2036175969999729E-2"/>
                  <c:y val="-1.5696378460924199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D57-AE42-A035-B5F4E76A7D49}"/>
                </c:ext>
                <c:ext xmlns:c15="http://schemas.microsoft.com/office/drawing/2012/chart" uri="{CE6537A1-D6FC-4f65-9D91-7224C49458BB}"/>
              </c:extLst>
            </c:dLbl>
            <c:dLbl>
              <c:idx val="10"/>
              <c:layout>
                <c:manualLayout>
                  <c:x val="9.5213674111175317E-3"/>
                  <c:y val="-1.3236710559566822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D57-AE42-A035-B5F4E76A7D49}"/>
                </c:ext>
                <c:ext xmlns:c15="http://schemas.microsoft.com/office/drawing/2012/chart" uri="{CE6537A1-D6FC-4f65-9D91-7224C49458BB}"/>
              </c:extLst>
            </c:dLbl>
            <c:dLbl>
              <c:idx val="11"/>
              <c:layout>
                <c:manualLayout>
                  <c:x val="8.1300295715498461E-3"/>
                  <c:y val="-1.4136075840059492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D57-AE42-A035-B5F4E76A7D49}"/>
                </c:ext>
                <c:ext xmlns:c15="http://schemas.microsoft.com/office/drawing/2012/chart" uri="{CE6537A1-D6FC-4f65-9D91-7224C49458BB}"/>
              </c:extLst>
            </c:dLbl>
            <c:dLbl>
              <c:idx val="12"/>
              <c:layout>
                <c:manualLayout>
                  <c:x val="1.3480389551993377E-2"/>
                  <c:y val="-9.8966448721304612E-3"/>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D57-AE42-A035-B5F4E76A7D49}"/>
                </c:ext>
                <c:ext xmlns:c15="http://schemas.microsoft.com/office/drawing/2012/chart" uri="{CE6537A1-D6FC-4f65-9D91-7224C49458BB}"/>
              </c:extLst>
            </c:dLbl>
            <c:dLbl>
              <c:idx val="13"/>
              <c:layout>
                <c:manualLayout>
                  <c:x val="1.658355852120097E-2"/>
                  <c:y val="-1.5317609908682472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D57-AE42-A035-B5F4E76A7D49}"/>
                </c:ext>
                <c:ext xmlns:c15="http://schemas.microsoft.com/office/drawing/2012/chart" uri="{CE6537A1-D6FC-4f65-9D91-7224C49458BB}"/>
              </c:extLst>
            </c:dLbl>
            <c:dLbl>
              <c:idx val="14"/>
              <c:layout>
                <c:manualLayout>
                  <c:x val="3.7484369248098441E-3"/>
                  <c:y val="-1.6366092619420829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CD57-AE42-A035-B5F4E76A7D49}"/>
                </c:ext>
                <c:ext xmlns:c15="http://schemas.microsoft.com/office/drawing/2012/chart" uri="{CE6537A1-D6FC-4f65-9D91-7224C49458BB}">
                  <c15:layout>
                    <c:manualLayout>
                      <c:w val="5.0932222368531073E-2"/>
                      <c:h val="5.0706200505701828E-2"/>
                    </c:manualLayout>
                  </c15:layout>
                </c:ext>
              </c:extLst>
            </c:dLbl>
            <c:dLbl>
              <c:idx val="15"/>
              <c:layout>
                <c:manualLayout>
                  <c:x val="4.7031622897357505E-3"/>
                  <c:y val="-1.1713719233303834E-2"/>
                </c:manualLayout>
              </c:layout>
              <c:spPr>
                <a:noFill/>
                <a:ln w="23932">
                  <a:noFill/>
                </a:ln>
              </c:spPr>
              <c:txPr>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D57-AE42-A035-B5F4E76A7D49}"/>
                </c:ext>
                <c:ext xmlns:c15="http://schemas.microsoft.com/office/drawing/2012/chart" uri="{CE6537A1-D6FC-4f65-9D91-7224C49458BB}"/>
              </c:extLst>
            </c:dLbl>
            <c:spPr>
              <a:noFill/>
              <a:ln w="23932">
                <a:noFill/>
              </a:ln>
            </c:spPr>
            <c:txPr>
              <a:bodyPr wrap="square" lIns="38100" tIns="19050" rIns="38100" bIns="19050" anchor="ctr">
                <a:spAutoFit/>
              </a:bodyPr>
              <a:lstStyle/>
              <a:p>
                <a:pPr>
                  <a:defRPr sz="1319"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Sheet1!$B$1:$Q$1</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Sheet1!$B$2:$Q$2</c:f>
              <c:numCache>
                <c:formatCode>General</c:formatCode>
                <c:ptCount val="16"/>
                <c:pt idx="0">
                  <c:v>1404</c:v>
                </c:pt>
                <c:pt idx="1">
                  <c:v>1363</c:v>
                </c:pt>
                <c:pt idx="2">
                  <c:v>1402</c:v>
                </c:pt>
                <c:pt idx="3">
                  <c:v>1582</c:v>
                </c:pt>
                <c:pt idx="4">
                  <c:v>1772</c:v>
                </c:pt>
                <c:pt idx="5">
                  <c:v>1929</c:v>
                </c:pt>
                <c:pt idx="6">
                  <c:v>1781</c:v>
                </c:pt>
                <c:pt idx="7">
                  <c:v>1203</c:v>
                </c:pt>
                <c:pt idx="8">
                  <c:v>1232</c:v>
                </c:pt>
                <c:pt idx="9">
                  <c:v>1397</c:v>
                </c:pt>
                <c:pt idx="10">
                  <c:v>1545</c:v>
                </c:pt>
                <c:pt idx="11">
                  <c:v>1748</c:v>
                </c:pt>
                <c:pt idx="12">
                  <c:v>1766</c:v>
                </c:pt>
                <c:pt idx="13">
                  <c:v>1727</c:v>
                </c:pt>
                <c:pt idx="14">
                  <c:v>1854</c:v>
                </c:pt>
                <c:pt idx="15">
                  <c:v>1910</c:v>
                </c:pt>
              </c:numCache>
            </c:numRef>
          </c:val>
          <c:extLst xmlns:c16r2="http://schemas.microsoft.com/office/drawing/2015/06/chart">
            <c:ext xmlns:c16="http://schemas.microsoft.com/office/drawing/2014/chart" uri="{C3380CC4-5D6E-409C-BE32-E72D297353CC}">
              <c16:uniqueId val="{00000010-CD57-AE42-A035-B5F4E76A7D49}"/>
            </c:ext>
          </c:extLst>
        </c:ser>
        <c:dLbls>
          <c:showLegendKey val="0"/>
          <c:showVal val="0"/>
          <c:showCatName val="0"/>
          <c:showSerName val="0"/>
          <c:showPercent val="0"/>
          <c:showBubbleSize val="0"/>
        </c:dLbls>
        <c:gapWidth val="150"/>
        <c:gapDepth val="0"/>
        <c:shape val="box"/>
        <c:axId val="432555360"/>
        <c:axId val="360175736"/>
        <c:axId val="0"/>
      </c:bar3DChart>
      <c:catAx>
        <c:axId val="432555360"/>
        <c:scaling>
          <c:orientation val="minMax"/>
        </c:scaling>
        <c:delete val="0"/>
        <c:axPos val="b"/>
        <c:numFmt formatCode="General" sourceLinked="1"/>
        <c:majorTickMark val="out"/>
        <c:minorTickMark val="none"/>
        <c:tickLblPos val="low"/>
        <c:spPr>
          <a:ln w="2992">
            <a:solidFill>
              <a:schemeClr val="tx1"/>
            </a:solidFill>
            <a:prstDash val="solid"/>
          </a:ln>
        </c:spPr>
        <c:txPr>
          <a:bodyPr rot="-5400000" vert="horz"/>
          <a:lstStyle/>
          <a:p>
            <a:pPr rtl="1">
              <a:defRPr sz="1508" b="1" i="0" u="none" strike="noStrike" baseline="0">
                <a:solidFill>
                  <a:srgbClr val="000000"/>
                </a:solidFill>
                <a:latin typeface="Times New Roman"/>
                <a:ea typeface="Times New Roman"/>
                <a:cs typeface="Times New Roman"/>
              </a:defRPr>
            </a:pPr>
            <a:endParaRPr lang="lv-LV"/>
          </a:p>
        </c:txPr>
        <c:crossAx val="360175736"/>
        <c:crosses val="autoZero"/>
        <c:auto val="1"/>
        <c:lblAlgn val="ctr"/>
        <c:lblOffset val="100"/>
        <c:tickLblSkip val="1"/>
        <c:tickMarkSkip val="1"/>
        <c:noMultiLvlLbl val="0"/>
      </c:catAx>
      <c:valAx>
        <c:axId val="360175736"/>
        <c:scaling>
          <c:orientation val="minMax"/>
        </c:scaling>
        <c:delete val="1"/>
        <c:axPos val="l"/>
        <c:majorGridlines>
          <c:spPr>
            <a:ln w="11966">
              <a:solidFill>
                <a:srgbClr val="FFFFFF"/>
              </a:solidFill>
              <a:prstDash val="solid"/>
            </a:ln>
          </c:spPr>
        </c:majorGridlines>
        <c:numFmt formatCode="General" sourceLinked="1"/>
        <c:majorTickMark val="out"/>
        <c:minorTickMark val="none"/>
        <c:tickLblPos val="nextTo"/>
        <c:crossAx val="432555360"/>
        <c:crosses val="autoZero"/>
        <c:crossBetween val="between"/>
      </c:valAx>
      <c:spPr>
        <a:noFill/>
        <a:ln w="25279">
          <a:noFill/>
        </a:ln>
      </c:spPr>
    </c:plotArea>
    <c:plotVisOnly val="1"/>
    <c:dispBlanksAs val="gap"/>
    <c:showDLblsOverMax val="0"/>
  </c:chart>
  <c:spPr>
    <a:noFill/>
    <a:ln>
      <a:noFill/>
    </a:ln>
  </c:spPr>
  <c:txPr>
    <a:bodyPr/>
    <a:lstStyle/>
    <a:p>
      <a:pPr>
        <a:defRPr sz="1886" b="1" i="0" u="none" strike="noStrike" baseline="0">
          <a:solidFill>
            <a:srgbClr val="000000"/>
          </a:solidFill>
          <a:latin typeface="Times New Roman"/>
          <a:ea typeface="Times New Roman"/>
          <a:cs typeface="Times New Roman"/>
        </a:defRPr>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8"/>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2.7412886898968276E-2"/>
          <c:y val="2.9112895485579583E-2"/>
          <c:w val="0.97258711310103174"/>
          <c:h val="0.83125684255733112"/>
        </c:manualLayout>
      </c:layout>
      <c:bar3DChart>
        <c:barDir val="col"/>
        <c:grouping val="clustered"/>
        <c:varyColors val="0"/>
        <c:ser>
          <c:idx val="2"/>
          <c:order val="0"/>
          <c:tx>
            <c:strRef>
              <c:f>Sheet1!$A$2</c:f>
              <c:strCache>
                <c:ptCount val="1"/>
                <c:pt idx="0">
                  <c:v>Letāli</c:v>
                </c:pt>
              </c:strCache>
            </c:strRef>
          </c:tx>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595">
              <a:solidFill>
                <a:schemeClr val="tx1"/>
              </a:solidFill>
              <a:prstDash val="solid"/>
            </a:ln>
          </c:spPr>
          <c:invertIfNegative val="0"/>
          <c:dLbls>
            <c:dLbl>
              <c:idx val="0"/>
              <c:layout>
                <c:manualLayout>
                  <c:x val="1.3079637637399888E-2"/>
                  <c:y val="-1.6471083731046748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C84-3B49-A7DE-33F1A272D8FE}"/>
                </c:ext>
                <c:ext xmlns:c15="http://schemas.microsoft.com/office/drawing/2012/chart" uri="{CE6537A1-D6FC-4f65-9D91-7224C49458BB}"/>
              </c:extLst>
            </c:dLbl>
            <c:dLbl>
              <c:idx val="1"/>
              <c:layout>
                <c:manualLayout>
                  <c:x val="1.0540994894557676E-2"/>
                  <c:y val="-1.2363561658717437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C84-3B49-A7DE-33F1A272D8FE}"/>
                </c:ext>
                <c:ext xmlns:c15="http://schemas.microsoft.com/office/drawing/2012/chart" uri="{CE6537A1-D6FC-4f65-9D91-7224C49458BB}"/>
              </c:extLst>
            </c:dLbl>
            <c:dLbl>
              <c:idx val="2"/>
              <c:layout>
                <c:manualLayout>
                  <c:x val="5.755036354176013E-3"/>
                  <c:y val="-2.1946957830842245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C84-3B49-A7DE-33F1A272D8FE}"/>
                </c:ext>
                <c:ext xmlns:c15="http://schemas.microsoft.com/office/drawing/2012/chart" uri="{CE6537A1-D6FC-4f65-9D91-7224C49458BB}"/>
              </c:extLst>
            </c:dLbl>
            <c:dLbl>
              <c:idx val="3"/>
              <c:layout>
                <c:manualLayout>
                  <c:x val="1.1081437364356295E-2"/>
                  <c:y val="-1.441769564069767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C84-3B49-A7DE-33F1A272D8FE}"/>
                </c:ext>
                <c:ext xmlns:c15="http://schemas.microsoft.com/office/drawing/2012/chart" uri="{CE6537A1-D6FC-4f65-9D91-7224C49458BB}"/>
              </c:extLst>
            </c:dLbl>
            <c:dLbl>
              <c:idx val="4"/>
              <c:layout>
                <c:manualLayout>
                  <c:x val="1.4160772149603928E-2"/>
                  <c:y val="-1.3596236889239277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C84-3B49-A7DE-33F1A272D8FE}"/>
                </c:ext>
                <c:ext xmlns:c15="http://schemas.microsoft.com/office/drawing/2012/chart" uri="{CE6537A1-D6FC-4f65-9D91-7224C49458BB}"/>
              </c:extLst>
            </c:dLbl>
            <c:dLbl>
              <c:idx val="5"/>
              <c:layout>
                <c:manualLayout>
                  <c:x val="1.049840911484029E-2"/>
                  <c:y val="-1.0858558627638487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C84-3B49-A7DE-33F1A272D8FE}"/>
                </c:ext>
                <c:ext xmlns:c15="http://schemas.microsoft.com/office/drawing/2012/chart" uri="{CE6537A1-D6FC-4f65-9D91-7224C49458BB}"/>
              </c:extLst>
            </c:dLbl>
            <c:dLbl>
              <c:idx val="6"/>
              <c:layout>
                <c:manualLayout>
                  <c:x val="1.6948530416941943E-2"/>
                  <c:y val="-1.9071365097403592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C84-3B49-A7DE-33F1A272D8FE}"/>
                </c:ext>
                <c:ext xmlns:c15="http://schemas.microsoft.com/office/drawing/2012/chart" uri="{CE6537A1-D6FC-4f65-9D91-7224C49458BB}"/>
              </c:extLst>
            </c:dLbl>
            <c:dLbl>
              <c:idx val="7"/>
              <c:layout>
                <c:manualLayout>
                  <c:x val="1.2162571876560224E-2"/>
                  <c:y val="-1.8112737765738629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C84-3B49-A7DE-33F1A272D8FE}"/>
                </c:ext>
                <c:ext xmlns:c15="http://schemas.microsoft.com/office/drawing/2012/chart" uri="{CE6537A1-D6FC-4f65-9D91-7224C49458BB}"/>
              </c:extLst>
            </c:dLbl>
            <c:dLbl>
              <c:idx val="8"/>
              <c:layout>
                <c:manualLayout>
                  <c:x val="1.5769996673516305E-3"/>
                  <c:y val="-2.5320797002154279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C84-3B49-A7DE-33F1A272D8FE}"/>
                </c:ext>
                <c:ext xmlns:c15="http://schemas.microsoft.com/office/drawing/2012/chart" uri="{CE6537A1-D6FC-4f65-9D91-7224C49458BB}">
                  <c15:layout>
                    <c:manualLayout>
                      <c:w val="3.1403389209180919E-2"/>
                      <c:h val="3.251670167419763E-2"/>
                    </c:manualLayout>
                  </c15:layout>
                </c:ext>
              </c:extLst>
            </c:dLbl>
            <c:dLbl>
              <c:idx val="9"/>
              <c:layout>
                <c:manualLayout>
                  <c:x val="1.27031391326623E-2"/>
                  <c:y val="-1.4279781168859917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C84-3B49-A7DE-33F1A272D8FE}"/>
                </c:ext>
                <c:ext xmlns:c15="http://schemas.microsoft.com/office/drawing/2012/chart" uri="{CE6537A1-D6FC-4f65-9D91-7224C49458BB}"/>
              </c:extLst>
            </c:dLbl>
            <c:dLbl>
              <c:idx val="10"/>
              <c:layout>
                <c:manualLayout>
                  <c:x val="1.0164371603516686E-2"/>
                  <c:y val="-1.0720644155800707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C84-3B49-A7DE-33F1A272D8FE}"/>
                </c:ext>
                <c:ext xmlns:c15="http://schemas.microsoft.com/office/drawing/2012/chart" uri="{CE6537A1-D6FC-4f65-9D91-7224C49458BB}"/>
              </c:extLst>
            </c:dLbl>
            <c:dLbl>
              <c:idx val="11"/>
              <c:layout>
                <c:manualLayout>
                  <c:x val="7.6257288606743634E-3"/>
                  <c:y val="-1.167875391087192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C84-3B49-A7DE-33F1A272D8FE}"/>
                </c:ext>
                <c:ext xmlns:c15="http://schemas.microsoft.com/office/drawing/2012/chart" uri="{CE6537A1-D6FC-4f65-9D91-7224C49458BB}"/>
              </c:extLst>
            </c:dLbl>
            <c:dLbl>
              <c:idx val="12"/>
              <c:layout>
                <c:manualLayout>
                  <c:x val="1.971898021552761E-3"/>
                  <c:y val="-8.2567988102180898E-3"/>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C84-3B49-A7DE-33F1A272D8FE}"/>
                </c:ext>
                <c:ext xmlns:c15="http://schemas.microsoft.com/office/drawing/2012/chart" uri="{CE6537A1-D6FC-4f65-9D91-7224C49458BB}"/>
              </c:extLst>
            </c:dLbl>
            <c:dLbl>
              <c:idx val="13"/>
              <c:layout>
                <c:manualLayout>
                  <c:x val="3.4298013598595082E-3"/>
                  <c:y val="-1.2818643604369066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C84-3B49-A7DE-33F1A272D8FE}"/>
                </c:ext>
                <c:ext xmlns:c15="http://schemas.microsoft.com/office/drawing/2012/chart" uri="{CE6537A1-D6FC-4f65-9D91-7224C49458BB}">
                  <c15:layout>
                    <c:manualLayout>
                      <c:w val="3.8266017969928498E-2"/>
                      <c:h val="3.7534711191820724E-2"/>
                    </c:manualLayout>
                  </c15:layout>
                </c:ext>
              </c:extLst>
            </c:dLbl>
            <c:dLbl>
              <c:idx val="14"/>
              <c:layout>
                <c:manualLayout>
                  <c:x val="4.148653307707805E-3"/>
                  <c:y val="-2.0350811187784465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C84-3B49-A7DE-33F1A272D8FE}"/>
                </c:ext>
                <c:ext xmlns:c15="http://schemas.microsoft.com/office/drawing/2012/chart" uri="{CE6537A1-D6FC-4f65-9D91-7224C49458BB}"/>
              </c:extLst>
            </c:dLbl>
            <c:dLbl>
              <c:idx val="15"/>
              <c:layout>
                <c:manualLayout>
                  <c:x val="6.5936353279049476E-3"/>
                  <c:y val="-2.2174860641578292E-2"/>
                </c:manualLayout>
              </c:layout>
              <c:spPr>
                <a:noFill/>
                <a:ln w="25189">
                  <a:noFill/>
                </a:ln>
              </c:spPr>
              <c:txPr>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C84-3B49-A7DE-33F1A272D8FE}"/>
                </c:ext>
                <c:ext xmlns:c15="http://schemas.microsoft.com/office/drawing/2012/chart" uri="{CE6537A1-D6FC-4f65-9D91-7224C49458BB}"/>
              </c:extLst>
            </c:dLbl>
            <c:spPr>
              <a:noFill/>
              <a:ln w="25189">
                <a:noFill/>
              </a:ln>
            </c:spPr>
            <c:txPr>
              <a:bodyPr wrap="square" lIns="38100" tIns="19050" rIns="38100" bIns="19050" anchor="ctr">
                <a:spAutoFit/>
              </a:bodyPr>
              <a:lstStyle/>
              <a:p>
                <a:pPr>
                  <a:defRPr sz="1388"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Sheet1!$B$1:$Q$1</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Sheet1!$B$2:$Q$2</c:f>
              <c:numCache>
                <c:formatCode>General</c:formatCode>
                <c:ptCount val="16"/>
                <c:pt idx="0">
                  <c:v>56</c:v>
                </c:pt>
                <c:pt idx="1">
                  <c:v>41</c:v>
                </c:pt>
                <c:pt idx="2">
                  <c:v>61</c:v>
                </c:pt>
                <c:pt idx="3">
                  <c:v>56</c:v>
                </c:pt>
                <c:pt idx="4">
                  <c:v>53</c:v>
                </c:pt>
                <c:pt idx="5">
                  <c:v>58</c:v>
                </c:pt>
                <c:pt idx="6">
                  <c:v>43</c:v>
                </c:pt>
                <c:pt idx="7">
                  <c:v>32</c:v>
                </c:pt>
                <c:pt idx="8">
                  <c:v>25</c:v>
                </c:pt>
                <c:pt idx="9">
                  <c:v>33</c:v>
                </c:pt>
                <c:pt idx="10">
                  <c:v>35</c:v>
                </c:pt>
                <c:pt idx="11">
                  <c:v>31</c:v>
                </c:pt>
                <c:pt idx="12">
                  <c:v>41</c:v>
                </c:pt>
                <c:pt idx="13">
                  <c:v>26</c:v>
                </c:pt>
                <c:pt idx="14">
                  <c:v>38</c:v>
                </c:pt>
                <c:pt idx="15">
                  <c:v>21</c:v>
                </c:pt>
              </c:numCache>
            </c:numRef>
          </c:val>
          <c:extLst xmlns:c16r2="http://schemas.microsoft.com/office/drawing/2015/06/chart">
            <c:ext xmlns:c16="http://schemas.microsoft.com/office/drawing/2014/chart" uri="{C3380CC4-5D6E-409C-BE32-E72D297353CC}">
              <c16:uniqueId val="{00000010-0C84-3B49-A7DE-33F1A272D8FE}"/>
            </c:ext>
          </c:extLst>
        </c:ser>
        <c:dLbls>
          <c:showLegendKey val="0"/>
          <c:showVal val="0"/>
          <c:showCatName val="0"/>
          <c:showSerName val="0"/>
          <c:showPercent val="0"/>
          <c:showBubbleSize val="0"/>
        </c:dLbls>
        <c:gapWidth val="150"/>
        <c:gapDepth val="0"/>
        <c:shape val="box"/>
        <c:axId val="4871520"/>
        <c:axId val="4872304"/>
        <c:axId val="0"/>
      </c:bar3DChart>
      <c:catAx>
        <c:axId val="4871520"/>
        <c:scaling>
          <c:orientation val="minMax"/>
        </c:scaling>
        <c:delete val="0"/>
        <c:axPos val="b"/>
        <c:numFmt formatCode="General" sourceLinked="1"/>
        <c:majorTickMark val="out"/>
        <c:minorTickMark val="none"/>
        <c:tickLblPos val="low"/>
        <c:spPr>
          <a:ln w="3149">
            <a:solidFill>
              <a:schemeClr val="tx1"/>
            </a:solidFill>
            <a:prstDash val="solid"/>
          </a:ln>
        </c:spPr>
        <c:txPr>
          <a:bodyPr rot="-5400000" vert="horz"/>
          <a:lstStyle/>
          <a:p>
            <a:pPr rtl="1">
              <a:defRPr sz="1587" b="1" i="0" u="none" strike="noStrike" baseline="0">
                <a:solidFill>
                  <a:srgbClr val="000000"/>
                </a:solidFill>
                <a:latin typeface="Times New Roman"/>
                <a:ea typeface="Times New Roman"/>
                <a:cs typeface="Times New Roman"/>
              </a:defRPr>
            </a:pPr>
            <a:endParaRPr lang="lv-LV"/>
          </a:p>
        </c:txPr>
        <c:crossAx val="4872304"/>
        <c:crosses val="autoZero"/>
        <c:auto val="1"/>
        <c:lblAlgn val="ctr"/>
        <c:lblOffset val="100"/>
        <c:tickLblSkip val="1"/>
        <c:tickMarkSkip val="1"/>
        <c:noMultiLvlLbl val="0"/>
      </c:catAx>
      <c:valAx>
        <c:axId val="4872304"/>
        <c:scaling>
          <c:orientation val="minMax"/>
        </c:scaling>
        <c:delete val="1"/>
        <c:axPos val="l"/>
        <c:majorGridlines>
          <c:spPr>
            <a:ln w="12595">
              <a:solidFill>
                <a:srgbClr val="FFFFFF"/>
              </a:solidFill>
              <a:prstDash val="solid"/>
            </a:ln>
          </c:spPr>
        </c:majorGridlines>
        <c:numFmt formatCode="General" sourceLinked="1"/>
        <c:majorTickMark val="out"/>
        <c:minorTickMark val="none"/>
        <c:tickLblPos val="nextTo"/>
        <c:crossAx val="4871520"/>
        <c:crosses val="autoZero"/>
        <c:crossBetween val="between"/>
      </c:valAx>
      <c:spPr>
        <a:noFill/>
        <a:ln w="26608">
          <a:noFill/>
        </a:ln>
      </c:spPr>
    </c:plotArea>
    <c:plotVisOnly val="1"/>
    <c:dispBlanksAs val="gap"/>
    <c:showDLblsOverMax val="0"/>
  </c:chart>
  <c:spPr>
    <a:solidFill>
      <a:schemeClr val="bg1"/>
    </a:solidFill>
    <a:ln>
      <a:noFill/>
    </a:ln>
  </c:spPr>
  <c:txPr>
    <a:bodyPr/>
    <a:lstStyle/>
    <a:p>
      <a:pPr>
        <a:defRPr sz="1985" b="1" i="0" u="none" strike="noStrike" baseline="0">
          <a:solidFill>
            <a:srgbClr val="000000"/>
          </a:solidFill>
          <a:latin typeface="Times New Roman"/>
          <a:ea typeface="Times New Roman"/>
          <a:cs typeface="Times New Roman"/>
        </a:defRPr>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8"/>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4.4303049073607909E-2"/>
          <c:y val="8.5142942075505129E-2"/>
          <c:w val="0.95569695092639184"/>
          <c:h val="0.77522673907103412"/>
        </c:manualLayout>
      </c:layout>
      <c:bar3DChart>
        <c:barDir val="col"/>
        <c:grouping val="clustered"/>
        <c:varyColors val="0"/>
        <c:ser>
          <c:idx val="2"/>
          <c:order val="0"/>
          <c:tx>
            <c:strRef>
              <c:f>Sheet1!$A$2</c:f>
              <c:strCache>
                <c:ptCount val="1"/>
                <c:pt idx="0">
                  <c:v>Dabīgo nāvju skaits</c:v>
                </c:pt>
              </c:strCache>
            </c:strRef>
          </c:tx>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305">
              <a:solidFill>
                <a:schemeClr val="tx1"/>
              </a:solidFill>
              <a:prstDash val="solid"/>
            </a:ln>
          </c:spPr>
          <c:invertIfNegative val="0"/>
          <c:dLbls>
            <c:dLbl>
              <c:idx val="0"/>
              <c:layout>
                <c:manualLayout>
                  <c:x val="6.3380646036920174E-3"/>
                  <c:y val="-1.7537366525405829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B19-1B4A-9B92-D01C78ED854E}"/>
                </c:ext>
                <c:ext xmlns:c15="http://schemas.microsoft.com/office/drawing/2012/chart" uri="{CE6537A1-D6FC-4f65-9D91-7224C49458BB}"/>
              </c:extLst>
            </c:dLbl>
            <c:dLbl>
              <c:idx val="1"/>
              <c:layout>
                <c:manualLayout>
                  <c:x val="9.9624855917387345E-3"/>
                  <c:y val="-9.4604651676224449E-3"/>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B19-1B4A-9B92-D01C78ED854E}"/>
                </c:ext>
                <c:ext xmlns:c15="http://schemas.microsoft.com/office/drawing/2012/chart" uri="{CE6537A1-D6FC-4f65-9D91-7224C49458BB}"/>
              </c:extLst>
            </c:dLbl>
            <c:dLbl>
              <c:idx val="2"/>
              <c:layout>
                <c:manualLayout>
                  <c:x val="1.3620204893501908E-2"/>
                  <c:y val="-1.9700937014898945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B19-1B4A-9B92-D01C78ED854E}"/>
                </c:ext>
                <c:ext xmlns:c15="http://schemas.microsoft.com/office/drawing/2012/chart" uri="{CE6537A1-D6FC-4f65-9D91-7224C49458BB}"/>
              </c:extLst>
            </c:dLbl>
            <c:dLbl>
              <c:idx val="3"/>
              <c:layout>
                <c:manualLayout>
                  <c:x val="1.1081437364356295E-2"/>
                  <c:y val="-1.2500958553961439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B19-1B4A-9B92-D01C78ED854E}"/>
                </c:ext>
                <c:ext xmlns:c15="http://schemas.microsoft.com/office/drawing/2012/chart" uri="{CE6537A1-D6FC-4f65-9D91-7224C49458BB}"/>
              </c:extLst>
            </c:dLbl>
            <c:dLbl>
              <c:idx val="4"/>
              <c:layout>
                <c:manualLayout>
                  <c:x val="1.4160772149603928E-2"/>
                  <c:y val="-1.3020865648906588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B19-1B4A-9B92-D01C78ED854E}"/>
                </c:ext>
                <c:ext xmlns:c15="http://schemas.microsoft.com/office/drawing/2012/chart" uri="{CE6537A1-D6FC-4f65-9D91-7224C49458BB}"/>
              </c:extLst>
            </c:dLbl>
            <c:dLbl>
              <c:idx val="5"/>
              <c:layout>
                <c:manualLayout>
                  <c:x val="1.049840911484029E-2"/>
                  <c:y val="-8.777438464595555E-3"/>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B19-1B4A-9B92-D01C78ED854E}"/>
                </c:ext>
                <c:ext xmlns:c15="http://schemas.microsoft.com/office/drawing/2012/chart" uri="{CE6537A1-D6FC-4f65-9D91-7224C49458BB}"/>
              </c:extLst>
            </c:dLbl>
            <c:dLbl>
              <c:idx val="6"/>
              <c:layout>
                <c:manualLayout>
                  <c:x val="1.6948530416941943E-2"/>
                  <c:y val="-1.9427863322710626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B19-1B4A-9B92-D01C78ED854E}"/>
                </c:ext>
                <c:ext xmlns:c15="http://schemas.microsoft.com/office/drawing/2012/chart" uri="{CE6537A1-D6FC-4f65-9D91-7224C49458BB}"/>
              </c:extLst>
            </c:dLbl>
            <c:dLbl>
              <c:idx val="7"/>
              <c:layout>
                <c:manualLayout>
                  <c:x val="1.5129788705953929E-2"/>
                  <c:y val="4.2599355242610559E-3"/>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B19-1B4A-9B92-D01C78ED854E}"/>
                </c:ext>
                <c:ext xmlns:c15="http://schemas.microsoft.com/office/drawing/2012/chart" uri="{CE6537A1-D6FC-4f65-9D91-7224C49458BB}">
                  <c15:layout>
                    <c:manualLayout>
                      <c:w val="3.7920642482306109E-2"/>
                      <c:h val="6.9430498481233865E-2"/>
                    </c:manualLayout>
                  </c15:layout>
                </c:ext>
              </c:extLst>
            </c:dLbl>
            <c:dLbl>
              <c:idx val="8"/>
              <c:layout>
                <c:manualLayout>
                  <c:x val="1.6365377381122426E-2"/>
                  <c:y val="-1.8661122825008647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B19-1B4A-9B92-D01C78ED854E}"/>
                </c:ext>
                <c:ext xmlns:c15="http://schemas.microsoft.com/office/drawing/2012/chart" uri="{CE6537A1-D6FC-4f65-9D91-7224C49458BB}"/>
              </c:extLst>
            </c:dLbl>
            <c:dLbl>
              <c:idx val="9"/>
              <c:layout>
                <c:manualLayout>
                  <c:x val="1.27031391326623E-2"/>
                  <c:y val="-1.5457509830587968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B19-1B4A-9B92-D01C78ED854E}"/>
                </c:ext>
                <c:ext xmlns:c15="http://schemas.microsoft.com/office/drawing/2012/chart" uri="{CE6537A1-D6FC-4f65-9D91-7224C49458BB}"/>
              </c:extLst>
            </c:dLbl>
            <c:dLbl>
              <c:idx val="10"/>
              <c:layout>
                <c:manualLayout>
                  <c:x val="1.0164371603516686E-2"/>
                  <c:y val="-1.2637381242536883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B19-1B4A-9B92-D01C78ED854E}"/>
                </c:ext>
                <c:ext xmlns:c15="http://schemas.microsoft.com/office/drawing/2012/chart" uri="{CE6537A1-D6FC-4f65-9D91-7224C49458BB}"/>
              </c:extLst>
            </c:dLbl>
            <c:dLbl>
              <c:idx val="11"/>
              <c:layout>
                <c:manualLayout>
                  <c:x val="7.6257288606743634E-3"/>
                  <c:y val="-1.3267699051663362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B19-1B4A-9B92-D01C78ED854E}"/>
                </c:ext>
                <c:ext xmlns:c15="http://schemas.microsoft.com/office/drawing/2012/chart" uri="{CE6537A1-D6FC-4f65-9D91-7224C49458BB}"/>
              </c:extLst>
            </c:dLbl>
            <c:dLbl>
              <c:idx val="12"/>
              <c:layout>
                <c:manualLayout>
                  <c:x val="1.295212987085459E-2"/>
                  <c:y val="-9.0242718673524125E-3"/>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B19-1B4A-9B92-D01C78ED854E}"/>
                </c:ext>
                <c:ext xmlns:c15="http://schemas.microsoft.com/office/drawing/2012/chart" uri="{CE6537A1-D6FC-4f65-9D91-7224C49458BB}"/>
              </c:extLst>
            </c:dLbl>
            <c:dLbl>
              <c:idx val="13"/>
              <c:layout>
                <c:manualLayout>
                  <c:x val="9.7370442010313186E-3"/>
                  <c:y val="-1.2718291258353415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AB19-1B4A-9B92-D01C78ED854E}"/>
                </c:ext>
                <c:ext xmlns:c15="http://schemas.microsoft.com/office/drawing/2012/chart" uri="{CE6537A1-D6FC-4f65-9D91-7224C49458BB}"/>
              </c:extLst>
            </c:dLbl>
            <c:dLbl>
              <c:idx val="14"/>
              <c:layout>
                <c:manualLayout>
                  <c:x val="4.6348269651360317E-3"/>
                  <c:y val="-1.1490120918175879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AB19-1B4A-9B92-D01C78ED854E}"/>
                </c:ext>
                <c:ext xmlns:c15="http://schemas.microsoft.com/office/drawing/2012/chart" uri="{CE6537A1-D6FC-4f65-9D91-7224C49458BB}">
                  <c15:layout>
                    <c:manualLayout>
                      <c:w val="4.978938817316874E-2"/>
                      <c:h val="4.5016608066921822E-2"/>
                    </c:manualLayout>
                  </c15:layout>
                </c:ext>
              </c:extLst>
            </c:dLbl>
            <c:dLbl>
              <c:idx val="15"/>
              <c:layout>
                <c:manualLayout>
                  <c:x val="9.1104305013679516E-3"/>
                  <c:y val="-7.555276743088815E-3"/>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AB19-1B4A-9B92-D01C78ED854E}"/>
                </c:ext>
                <c:ext xmlns:c15="http://schemas.microsoft.com/office/drawing/2012/chart" uri="{CE6537A1-D6FC-4f65-9D91-7224C49458BB}"/>
              </c:extLst>
            </c:dLbl>
            <c:spPr>
              <a:noFill/>
              <a:ln w="24610">
                <a:noFill/>
              </a:ln>
            </c:spPr>
            <c:txPr>
              <a:bodyPr wrap="square" lIns="38100" tIns="19050" rIns="38100" bIns="19050" anchor="ctr">
                <a:spAutoFit/>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Sheet1!$B$1:$Q$1</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Sheet1!$B$2:$Q$2</c:f>
              <c:numCache>
                <c:formatCode>General</c:formatCode>
                <c:ptCount val="16"/>
                <c:pt idx="0">
                  <c:v>16</c:v>
                </c:pt>
                <c:pt idx="1">
                  <c:v>11</c:v>
                </c:pt>
                <c:pt idx="2">
                  <c:v>27</c:v>
                </c:pt>
                <c:pt idx="3">
                  <c:v>35</c:v>
                </c:pt>
                <c:pt idx="4">
                  <c:v>31</c:v>
                </c:pt>
                <c:pt idx="5">
                  <c:v>36</c:v>
                </c:pt>
                <c:pt idx="6">
                  <c:v>37</c:v>
                </c:pt>
                <c:pt idx="7">
                  <c:v>30</c:v>
                </c:pt>
                <c:pt idx="8">
                  <c:v>35</c:v>
                </c:pt>
                <c:pt idx="9">
                  <c:v>32</c:v>
                </c:pt>
                <c:pt idx="10">
                  <c:v>30</c:v>
                </c:pt>
                <c:pt idx="11">
                  <c:v>37</c:v>
                </c:pt>
                <c:pt idx="12">
                  <c:v>42</c:v>
                </c:pt>
                <c:pt idx="13">
                  <c:v>48</c:v>
                </c:pt>
                <c:pt idx="14">
                  <c:v>36</c:v>
                </c:pt>
                <c:pt idx="15">
                  <c:v>33</c:v>
                </c:pt>
              </c:numCache>
            </c:numRef>
          </c:val>
          <c:extLst xmlns:c16r2="http://schemas.microsoft.com/office/drawing/2015/06/chart">
            <c:ext xmlns:c16="http://schemas.microsoft.com/office/drawing/2014/chart" uri="{C3380CC4-5D6E-409C-BE32-E72D297353CC}">
              <c16:uniqueId val="{00000010-AB19-1B4A-9B92-D01C78ED854E}"/>
            </c:ext>
          </c:extLst>
        </c:ser>
        <c:dLbls>
          <c:showLegendKey val="0"/>
          <c:showVal val="0"/>
          <c:showCatName val="0"/>
          <c:showSerName val="0"/>
          <c:showPercent val="0"/>
          <c:showBubbleSize val="0"/>
        </c:dLbls>
        <c:gapWidth val="150"/>
        <c:gapDepth val="0"/>
        <c:shape val="box"/>
        <c:axId val="436535720"/>
        <c:axId val="436536112"/>
        <c:axId val="0"/>
      </c:bar3DChart>
      <c:catAx>
        <c:axId val="436535720"/>
        <c:scaling>
          <c:orientation val="minMax"/>
        </c:scaling>
        <c:delete val="0"/>
        <c:axPos val="b"/>
        <c:numFmt formatCode="General" sourceLinked="1"/>
        <c:majorTickMark val="out"/>
        <c:minorTickMark val="none"/>
        <c:tickLblPos val="low"/>
        <c:spPr>
          <a:ln w="3076">
            <a:solidFill>
              <a:schemeClr val="tx1"/>
            </a:solidFill>
            <a:prstDash val="solid"/>
          </a:ln>
        </c:spPr>
        <c:txPr>
          <a:bodyPr rot="-5400000" vert="horz"/>
          <a:lstStyle/>
          <a:p>
            <a:pPr rtl="1">
              <a:defRPr sz="1551" b="1" i="0" u="none" strike="noStrike" baseline="0">
                <a:solidFill>
                  <a:srgbClr val="000000"/>
                </a:solidFill>
                <a:latin typeface="Times New Roman"/>
                <a:ea typeface="Times New Roman"/>
                <a:cs typeface="Times New Roman"/>
              </a:defRPr>
            </a:pPr>
            <a:endParaRPr lang="lv-LV"/>
          </a:p>
        </c:txPr>
        <c:crossAx val="436536112"/>
        <c:crosses val="autoZero"/>
        <c:auto val="1"/>
        <c:lblAlgn val="ctr"/>
        <c:lblOffset val="100"/>
        <c:tickLblSkip val="1"/>
        <c:tickMarkSkip val="1"/>
        <c:noMultiLvlLbl val="0"/>
      </c:catAx>
      <c:valAx>
        <c:axId val="436536112"/>
        <c:scaling>
          <c:orientation val="minMax"/>
        </c:scaling>
        <c:delete val="1"/>
        <c:axPos val="l"/>
        <c:majorGridlines>
          <c:spPr>
            <a:ln w="12700">
              <a:solidFill>
                <a:srgbClr val="FFFFFF"/>
              </a:solidFill>
              <a:prstDash val="solid"/>
            </a:ln>
          </c:spPr>
        </c:majorGridlines>
        <c:numFmt formatCode="General" sourceLinked="1"/>
        <c:majorTickMark val="out"/>
        <c:minorTickMark val="none"/>
        <c:tickLblPos val="nextTo"/>
        <c:crossAx val="436535720"/>
        <c:crosses val="autoZero"/>
        <c:crossBetween val="between"/>
      </c:valAx>
      <c:spPr>
        <a:noFill/>
        <a:ln w="25995">
          <a:noFill/>
        </a:ln>
      </c:spPr>
    </c:plotArea>
    <c:plotVisOnly val="0"/>
    <c:dispBlanksAs val="gap"/>
    <c:showDLblsOverMax val="0"/>
  </c:chart>
  <c:spPr>
    <a:noFill/>
    <a:ln>
      <a:noFill/>
    </a:ln>
  </c:spPr>
  <c:txPr>
    <a:bodyPr/>
    <a:lstStyle/>
    <a:p>
      <a:pPr>
        <a:defRPr sz="1939" b="1" i="0" u="none" strike="noStrike" baseline="0">
          <a:solidFill>
            <a:srgbClr val="000000"/>
          </a:solidFill>
          <a:latin typeface="Times New Roman"/>
          <a:ea typeface="Times New Roman"/>
          <a:cs typeface="Times New Roman"/>
        </a:defRPr>
      </a:pPr>
      <a:endParaRPr lang="lv-L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5724-8442-B572-7128CE31112D}"/>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4-5724-8442-B572-7128CE31112D}"/>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5-5724-8442-B572-7128CE31112D}"/>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6-5724-8442-B572-7128CE31112D}"/>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7-5724-8442-B572-7128CE31112D}"/>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8-5724-8442-B572-7128CE31112D}"/>
              </c:ext>
            </c:extLst>
          </c:dPt>
          <c:dLbls>
            <c:dLbl>
              <c:idx val="1"/>
              <c:layout>
                <c:manualLayout>
                  <c:x val="-0.19177443947333789"/>
                  <c:y val="-0.1424601228206767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5724-8442-B572-7128CE31112D}"/>
                </c:ext>
                <c:ext xmlns:c15="http://schemas.microsoft.com/office/drawing/2012/chart" uri="{CE6537A1-D6FC-4f65-9D91-7224C49458BB}"/>
              </c:extLst>
            </c:dLbl>
            <c:dLbl>
              <c:idx val="2"/>
              <c:layout>
                <c:manualLayout>
                  <c:x val="-0.10357764654418208"/>
                  <c:y val="-0.11039903599772867"/>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5724-8442-B572-7128CE31112D}"/>
                </c:ext>
                <c:ext xmlns:c15="http://schemas.microsoft.com/office/drawing/2012/chart" uri="{CE6537A1-D6FC-4f65-9D91-7224C49458BB}">
                  <c15:layout>
                    <c:manualLayout>
                      <c:w val="0.144125"/>
                      <c:h val="0.14793418191387692"/>
                    </c:manualLayout>
                  </c15:layout>
                </c:ext>
              </c:extLst>
            </c:dLbl>
            <c:dLbl>
              <c:idx val="3"/>
              <c:layout>
                <c:manualLayout>
                  <c:x val="8.8995242782152276E-2"/>
                  <c:y val="-7.215179573124297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5724-8442-B572-7128CE31112D}"/>
                </c:ext>
                <c:ext xmlns:c15="http://schemas.microsoft.com/office/drawing/2012/chart" uri="{CE6537A1-D6FC-4f65-9D91-7224C49458BB}">
                  <c15:layout>
                    <c:manualLayout>
                      <c:w val="0.11364577865266841"/>
                      <c:h val="0.19243756838737378"/>
                    </c:manualLayout>
                  </c15:layout>
                </c:ext>
              </c:extLst>
            </c:dLbl>
            <c:dLbl>
              <c:idx val="4"/>
              <c:layout>
                <c:manualLayout>
                  <c:x val="0.18724349445245106"/>
                  <c:y val="-0.135474025864974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5724-8442-B572-7128CE31112D}"/>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lv-LV"/>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Sheet1!$A$2:$A$7</c:f>
              <c:strCache>
                <c:ptCount val="6"/>
                <c:pt idx="0">
                  <c:v>Būvniecība</c:v>
                </c:pt>
                <c:pt idx="1">
                  <c:v>Apstrādes rūpniecība</c:v>
                </c:pt>
                <c:pt idx="2">
                  <c:v>Transporta un uzglabāšanas nozarē</c:v>
                </c:pt>
                <c:pt idx="3">
                  <c:v>Valsts pārvalde</c:v>
                </c:pt>
                <c:pt idx="4">
                  <c:v>Tirdzniecība</c:v>
                </c:pt>
                <c:pt idx="5">
                  <c:v>Citas nozares </c:v>
                </c:pt>
              </c:strCache>
            </c:strRef>
          </c:cat>
          <c:val>
            <c:numRef>
              <c:f>Sheet1!$B$2:$B$7</c:f>
              <c:numCache>
                <c:formatCode>General</c:formatCode>
                <c:ptCount val="6"/>
                <c:pt idx="0">
                  <c:v>25</c:v>
                </c:pt>
                <c:pt idx="1">
                  <c:v>14</c:v>
                </c:pt>
                <c:pt idx="2">
                  <c:v>11</c:v>
                </c:pt>
                <c:pt idx="3">
                  <c:v>11</c:v>
                </c:pt>
                <c:pt idx="4">
                  <c:v>11</c:v>
                </c:pt>
                <c:pt idx="5">
                  <c:v>28</c:v>
                </c:pt>
              </c:numCache>
            </c:numRef>
          </c:val>
          <c:extLst xmlns:c16r2="http://schemas.microsoft.com/office/drawing/2015/06/chart">
            <c:ext xmlns:c16="http://schemas.microsoft.com/office/drawing/2014/chart" uri="{C3380CC4-5D6E-409C-BE32-E72D297353CC}">
              <c16:uniqueId val="{00000000-5724-8442-B572-7128CE31112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lv-LV"/>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8"/>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7.1910112359550568E-2"/>
          <c:y val="0.1375770020533881"/>
          <c:w val="0.92808988764044942"/>
          <c:h val="0.7227926078028748"/>
        </c:manualLayout>
      </c:layout>
      <c:bar3DChart>
        <c:barDir val="col"/>
        <c:grouping val="clustered"/>
        <c:varyColors val="0"/>
        <c:ser>
          <c:idx val="2"/>
          <c:order val="0"/>
          <c:tx>
            <c:strRef>
              <c:f>Sheet1!$A$2</c:f>
              <c:strCache>
                <c:ptCount val="1"/>
                <c:pt idx="0">
                  <c:v>Pirmreizēji apstiprināto arodslimnieku skaits</c:v>
                </c:pt>
              </c:strCache>
            </c:strRef>
          </c:tx>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305">
              <a:solidFill>
                <a:schemeClr val="tx1"/>
              </a:solidFill>
              <a:prstDash val="solid"/>
            </a:ln>
          </c:spPr>
          <c:invertIfNegative val="0"/>
          <c:dLbls>
            <c:dLbl>
              <c:idx val="0"/>
              <c:layout>
                <c:manualLayout>
                  <c:x val="1.2566509347125082E-2"/>
                  <c:y val="-1.3237439573700382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606-5644-96DE-CB1C6D8B7018}"/>
                </c:ext>
                <c:ext xmlns:c15="http://schemas.microsoft.com/office/drawing/2012/chart" uri="{CE6537A1-D6FC-4f65-9D91-7224C49458BB}"/>
              </c:extLst>
            </c:dLbl>
            <c:dLbl>
              <c:idx val="1"/>
              <c:layout>
                <c:manualLayout>
                  <c:x val="1.0051576001939344E-2"/>
                  <c:y val="-1.1411338399762161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06-5644-96DE-CB1C6D8B7018}"/>
                </c:ext>
                <c:ext xmlns:c15="http://schemas.microsoft.com/office/drawing/2012/chart" uri="{CE6537A1-D6FC-4f65-9D91-7224C49458BB}"/>
              </c:extLst>
            </c:dLbl>
            <c:dLbl>
              <c:idx val="2"/>
              <c:layout>
                <c:manualLayout>
                  <c:x val="6.4131719374391771E-3"/>
                  <c:y val="-1.9297221177071444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606-5644-96DE-CB1C6D8B7018}"/>
                </c:ext>
                <c:ext xmlns:c15="http://schemas.microsoft.com/office/drawing/2012/chart" uri="{CE6537A1-D6FC-4f65-9D91-7224C49458BB}"/>
              </c:extLst>
            </c:dLbl>
            <c:dLbl>
              <c:idx val="3"/>
              <c:layout>
                <c:manualLayout>
                  <c:x val="1.1763407131579307E-2"/>
                  <c:y val="-1.2861844928650779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606-5644-96DE-CB1C6D8B7018}"/>
                </c:ext>
                <c:ext xmlns:c15="http://schemas.microsoft.com/office/drawing/2012/chart" uri="{CE6537A1-D6FC-4f65-9D91-7224C49458BB}"/>
              </c:extLst>
            </c:dLbl>
            <c:dLbl>
              <c:idx val="4"/>
              <c:layout>
                <c:manualLayout>
                  <c:x val="1.3742980595168985E-2"/>
                  <c:y val="-1.0746477510011676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606-5644-96DE-CB1C6D8B7018}"/>
                </c:ext>
                <c:ext xmlns:c15="http://schemas.microsoft.com/office/drawing/2012/chart" uri="{CE6537A1-D6FC-4f65-9D91-7224C49458BB}"/>
              </c:extLst>
            </c:dLbl>
            <c:dLbl>
              <c:idx val="5"/>
              <c:layout>
                <c:manualLayout>
                  <c:x val="1.0104576530668763E-2"/>
                  <c:y val="-7.7019175843839327E-3"/>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606-5644-96DE-CB1C6D8B7018}"/>
                </c:ext>
                <c:ext xmlns:c15="http://schemas.microsoft.com/office/drawing/2012/chart" uri="{CE6537A1-D6FC-4f65-9D91-7224C49458BB}"/>
              </c:extLst>
            </c:dLbl>
            <c:dLbl>
              <c:idx val="6"/>
              <c:layout>
                <c:manualLayout>
                  <c:x val="1.6578407230426917E-2"/>
                  <c:y val="-2.0419601491798445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606-5644-96DE-CB1C6D8B7018}"/>
                </c:ext>
                <c:ext xmlns:c15="http://schemas.microsoft.com/office/drawing/2012/chart" uri="{CE6537A1-D6FC-4f65-9D91-7224C49458BB}"/>
              </c:extLst>
            </c:dLbl>
            <c:dLbl>
              <c:idx val="7"/>
              <c:layout>
                <c:manualLayout>
                  <c:x val="1.0324344840359823E-2"/>
                  <c:y val="-2.182354159828323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606-5644-96DE-CB1C6D8B7018}"/>
                </c:ext>
                <c:ext xmlns:c15="http://schemas.microsoft.com/office/drawing/2012/chart" uri="{CE6537A1-D6FC-4f65-9D91-7224C49458BB}"/>
              </c:extLst>
            </c:dLbl>
            <c:dLbl>
              <c:idx val="8"/>
              <c:layout>
                <c:manualLayout>
                  <c:x val="1.0601813495512591E-2"/>
                  <c:y val="-2.4200066726968367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606-5644-96DE-CB1C6D8B7018}"/>
                </c:ext>
                <c:ext xmlns:c15="http://schemas.microsoft.com/office/drawing/2012/chart" uri="{CE6537A1-D6FC-4f65-9D91-7224C49458BB}"/>
              </c:extLst>
            </c:dLbl>
            <c:dLbl>
              <c:idx val="9"/>
              <c:layout>
                <c:manualLayout>
                  <c:x val="1.2404643284330663E-2"/>
                  <c:y val="-1.3475606850246402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606-5644-96DE-CB1C6D8B7018}"/>
                </c:ext>
                <c:ext xmlns:c15="http://schemas.microsoft.com/office/drawing/2012/chart" uri="{CE6537A1-D6FC-4f65-9D91-7224C49458BB}"/>
              </c:extLst>
            </c:dLbl>
            <c:dLbl>
              <c:idx val="10"/>
              <c:layout>
                <c:manualLayout>
                  <c:x val="9.8897099391449528E-3"/>
                  <c:y val="-1.3085957937869486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606-5644-96DE-CB1C6D8B7018}"/>
                </c:ext>
                <c:ext xmlns:c15="http://schemas.microsoft.com/office/drawing/2012/chart" uri="{CE6537A1-D6FC-4f65-9D91-7224C49458BB}"/>
              </c:extLst>
            </c:dLbl>
            <c:dLbl>
              <c:idx val="11"/>
              <c:layout>
                <c:manualLayout>
                  <c:x val="8.1300295715498461E-3"/>
                  <c:y val="-1.3597750238192929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606-5644-96DE-CB1C6D8B7018}"/>
                </c:ext>
                <c:ext xmlns:c15="http://schemas.microsoft.com/office/drawing/2012/chart" uri="{CE6537A1-D6FC-4f65-9D91-7224C49458BB}"/>
              </c:extLst>
            </c:dLbl>
            <c:dLbl>
              <c:idx val="12"/>
              <c:layout>
                <c:manualLayout>
                  <c:x val="1.3480389551993377E-2"/>
                  <c:y val="-1.1272095762625223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D606-5644-96DE-CB1C6D8B7018}"/>
                </c:ext>
                <c:ext xmlns:c15="http://schemas.microsoft.com/office/drawing/2012/chart" uri="{CE6537A1-D6FC-4f65-9D91-7224C49458BB}"/>
              </c:extLst>
            </c:dLbl>
            <c:dLbl>
              <c:idx val="13"/>
              <c:layout>
                <c:manualLayout>
                  <c:x val="1.6005049218381973E-2"/>
                  <c:y val="-1.398898610416599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D606-5644-96DE-CB1C6D8B7018}"/>
                </c:ext>
                <c:ext xmlns:c15="http://schemas.microsoft.com/office/drawing/2012/chart" uri="{CE6537A1-D6FC-4f65-9D91-7224C49458BB}"/>
              </c:extLst>
            </c:dLbl>
            <c:dLbl>
              <c:idx val="14"/>
              <c:layout>
                <c:manualLayout>
                  <c:x val="1.839889218809797E-3"/>
                  <c:y val="-1.6619387448440898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D606-5644-96DE-CB1C6D8B7018}"/>
                </c:ext>
                <c:ext xmlns:c15="http://schemas.microsoft.com/office/drawing/2012/chart" uri="{CE6537A1-D6FC-4f65-9D91-7224C49458BB}"/>
              </c:extLst>
            </c:dLbl>
            <c:dLbl>
              <c:idx val="15"/>
              <c:layout>
                <c:manualLayout>
                  <c:x val="1.669708227447211E-2"/>
                  <c:y val="-2.1461368916525239E-2"/>
                </c:manualLayout>
              </c:layout>
              <c:spPr>
                <a:noFill/>
                <a:ln w="24610">
                  <a:noFill/>
                </a:ln>
              </c:spPr>
              <c:txPr>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D606-5644-96DE-CB1C6D8B7018}"/>
                </c:ext>
                <c:ext xmlns:c15="http://schemas.microsoft.com/office/drawing/2012/chart" uri="{CE6537A1-D6FC-4f65-9D91-7224C49458BB}"/>
              </c:extLst>
            </c:dLbl>
            <c:spPr>
              <a:noFill/>
              <a:ln w="24610">
                <a:noFill/>
              </a:ln>
            </c:spPr>
            <c:txPr>
              <a:bodyPr wrap="square" lIns="38100" tIns="19050" rIns="38100" bIns="19050" anchor="ctr">
                <a:spAutoFit/>
              </a:bodyPr>
              <a:lstStyle/>
              <a:p>
                <a:pPr>
                  <a:defRPr sz="1356" b="1" i="0" u="none" strike="noStrike" baseline="0">
                    <a:solidFill>
                      <a:srgbClr val="000000"/>
                    </a:solidFill>
                    <a:latin typeface="Times New Roman"/>
                    <a:ea typeface="Times New Roman"/>
                    <a:cs typeface="Times New Roman"/>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Sheet1!$B$1:$Q$1</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Sheet1!$B$2:$Q$2</c:f>
              <c:numCache>
                <c:formatCode>General</c:formatCode>
                <c:ptCount val="16"/>
                <c:pt idx="0">
                  <c:v>436</c:v>
                </c:pt>
                <c:pt idx="1">
                  <c:v>563</c:v>
                </c:pt>
                <c:pt idx="2">
                  <c:v>687</c:v>
                </c:pt>
                <c:pt idx="3">
                  <c:v>741</c:v>
                </c:pt>
                <c:pt idx="4">
                  <c:v>589</c:v>
                </c:pt>
                <c:pt idx="5">
                  <c:v>776</c:v>
                </c:pt>
                <c:pt idx="6">
                  <c:v>989</c:v>
                </c:pt>
                <c:pt idx="7">
                  <c:v>1385</c:v>
                </c:pt>
                <c:pt idx="8">
                  <c:v>1150</c:v>
                </c:pt>
                <c:pt idx="9">
                  <c:v>822</c:v>
                </c:pt>
                <c:pt idx="10">
                  <c:v>794</c:v>
                </c:pt>
                <c:pt idx="11">
                  <c:v>1089</c:v>
                </c:pt>
                <c:pt idx="12">
                  <c:v>1217</c:v>
                </c:pt>
                <c:pt idx="13">
                  <c:v>1154</c:v>
                </c:pt>
                <c:pt idx="14">
                  <c:v>1364</c:v>
                </c:pt>
                <c:pt idx="15">
                  <c:v>1421</c:v>
                </c:pt>
              </c:numCache>
            </c:numRef>
          </c:val>
          <c:extLst xmlns:c16r2="http://schemas.microsoft.com/office/drawing/2015/06/chart">
            <c:ext xmlns:c16="http://schemas.microsoft.com/office/drawing/2014/chart" uri="{C3380CC4-5D6E-409C-BE32-E72D297353CC}">
              <c16:uniqueId val="{00000010-D606-5644-96DE-CB1C6D8B7018}"/>
            </c:ext>
          </c:extLst>
        </c:ser>
        <c:dLbls>
          <c:showLegendKey val="0"/>
          <c:showVal val="0"/>
          <c:showCatName val="0"/>
          <c:showSerName val="0"/>
          <c:showPercent val="0"/>
          <c:showBubbleSize val="0"/>
        </c:dLbls>
        <c:gapWidth val="150"/>
        <c:gapDepth val="0"/>
        <c:shape val="box"/>
        <c:axId val="436537288"/>
        <c:axId val="436538072"/>
        <c:axId val="0"/>
      </c:bar3DChart>
      <c:catAx>
        <c:axId val="436537288"/>
        <c:scaling>
          <c:orientation val="minMax"/>
        </c:scaling>
        <c:delete val="0"/>
        <c:axPos val="b"/>
        <c:numFmt formatCode="General" sourceLinked="1"/>
        <c:majorTickMark val="out"/>
        <c:minorTickMark val="none"/>
        <c:tickLblPos val="low"/>
        <c:spPr>
          <a:ln w="3076">
            <a:solidFill>
              <a:schemeClr val="tx1"/>
            </a:solidFill>
            <a:prstDash val="solid"/>
          </a:ln>
        </c:spPr>
        <c:txPr>
          <a:bodyPr rot="-5400000" vert="horz"/>
          <a:lstStyle/>
          <a:p>
            <a:pPr rtl="1">
              <a:defRPr sz="1551" b="1" i="0" u="none" strike="noStrike" baseline="0">
                <a:solidFill>
                  <a:srgbClr val="000000"/>
                </a:solidFill>
                <a:latin typeface="Times New Roman"/>
                <a:ea typeface="Times New Roman"/>
                <a:cs typeface="Times New Roman"/>
              </a:defRPr>
            </a:pPr>
            <a:endParaRPr lang="lv-LV"/>
          </a:p>
        </c:txPr>
        <c:crossAx val="436538072"/>
        <c:crosses val="autoZero"/>
        <c:auto val="1"/>
        <c:lblAlgn val="ctr"/>
        <c:lblOffset val="100"/>
        <c:tickLblSkip val="1"/>
        <c:tickMarkSkip val="1"/>
        <c:noMultiLvlLbl val="0"/>
      </c:catAx>
      <c:valAx>
        <c:axId val="436538072"/>
        <c:scaling>
          <c:orientation val="minMax"/>
        </c:scaling>
        <c:delete val="1"/>
        <c:axPos val="l"/>
        <c:majorGridlines>
          <c:spPr>
            <a:ln w="12305">
              <a:solidFill>
                <a:srgbClr val="FFFFFF"/>
              </a:solidFill>
              <a:prstDash val="solid"/>
            </a:ln>
          </c:spPr>
        </c:majorGridlines>
        <c:numFmt formatCode="General" sourceLinked="1"/>
        <c:majorTickMark val="out"/>
        <c:minorTickMark val="none"/>
        <c:tickLblPos val="nextTo"/>
        <c:crossAx val="436537288"/>
        <c:crosses val="autoZero"/>
        <c:crossBetween val="between"/>
      </c:valAx>
      <c:spPr>
        <a:noFill/>
        <a:ln w="25995">
          <a:noFill/>
        </a:ln>
      </c:spPr>
    </c:plotArea>
    <c:plotVisOnly val="1"/>
    <c:dispBlanksAs val="gap"/>
    <c:showDLblsOverMax val="0"/>
  </c:chart>
  <c:spPr>
    <a:noFill/>
    <a:ln>
      <a:noFill/>
    </a:ln>
  </c:spPr>
  <c:txPr>
    <a:bodyPr/>
    <a:lstStyle/>
    <a:p>
      <a:pPr>
        <a:defRPr sz="1939" b="1" i="0" u="none" strike="noStrike" baseline="0">
          <a:solidFill>
            <a:srgbClr val="000000"/>
          </a:solidFill>
          <a:latin typeface="Times New Roman"/>
          <a:ea typeface="Times New Roman"/>
          <a:cs typeface="Times New Roman"/>
        </a:defRPr>
      </a:pPr>
      <a:endParaRPr lang="lv-LV"/>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5.0662300148468349E-2"/>
          <c:y val="0.10505050505050503"/>
          <c:w val="0.94933770931740091"/>
          <c:h val="0.67752273390068674"/>
        </c:manualLayout>
      </c:layout>
      <c:bar3DChart>
        <c:barDir val="col"/>
        <c:grouping val="clustered"/>
        <c:varyColors val="0"/>
        <c:ser>
          <c:idx val="0"/>
          <c:order val="0"/>
          <c:tx>
            <c:strRef>
              <c:f>Sheet1!$B$1</c:f>
              <c:strCache>
                <c:ptCount val="1"/>
                <c:pt idx="0">
                  <c:v>Kopā</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Sheet1!$A$2:$A$10</c:f>
              <c:numCache>
                <c:formatCode>General</c:formatCode>
                <c:ptCount val="9"/>
                <c:pt idx="1">
                  <c:v>2012</c:v>
                </c:pt>
                <c:pt idx="2">
                  <c:v>2013</c:v>
                </c:pt>
                <c:pt idx="3">
                  <c:v>2014</c:v>
                </c:pt>
                <c:pt idx="4">
                  <c:v>2015</c:v>
                </c:pt>
                <c:pt idx="5">
                  <c:v>2016</c:v>
                </c:pt>
                <c:pt idx="6">
                  <c:v>2017</c:v>
                </c:pt>
              </c:numCache>
            </c:numRef>
          </c:cat>
          <c:val>
            <c:numRef>
              <c:f>Sheet1!$B$2:$B$10</c:f>
              <c:numCache>
                <c:formatCode>General</c:formatCode>
                <c:ptCount val="9"/>
                <c:pt idx="1">
                  <c:v>117</c:v>
                </c:pt>
                <c:pt idx="2">
                  <c:v>185</c:v>
                </c:pt>
                <c:pt idx="3">
                  <c:v>177</c:v>
                </c:pt>
                <c:pt idx="4">
                  <c:v>185</c:v>
                </c:pt>
                <c:pt idx="5">
                  <c:v>193</c:v>
                </c:pt>
                <c:pt idx="6">
                  <c:v>151</c:v>
                </c:pt>
              </c:numCache>
            </c:numRef>
          </c:val>
          <c:extLst xmlns:c16r2="http://schemas.microsoft.com/office/drawing/2015/06/chart">
            <c:ext xmlns:c16="http://schemas.microsoft.com/office/drawing/2014/chart" uri="{C3380CC4-5D6E-409C-BE32-E72D297353CC}">
              <c16:uniqueId val="{00000000-68B2-A347-8E99-0FB370DF1BCD}"/>
            </c:ext>
          </c:extLst>
        </c:ser>
        <c:ser>
          <c:idx val="1"/>
          <c:order val="1"/>
          <c:tx>
            <c:strRef>
              <c:f>Sheet1!$C$1</c:f>
              <c:strCache>
                <c:ptCount val="1"/>
                <c:pt idx="0">
                  <c:v>Smagi</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1"/>
              <c:layout>
                <c:manualLayout>
                  <c:x val="8.0167860136752481E-3"/>
                  <c:y val="-9.4275033802592861E-3"/>
                </c:manualLayout>
              </c:layout>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8B2-A347-8E99-0FB370DF1BCD}"/>
                </c:ext>
                <c:ext xmlns:c15="http://schemas.microsoft.com/office/drawing/2012/chart" uri="{CE6537A1-D6FC-4f65-9D91-7224C49458BB}">
                  <c15:layout>
                    <c:manualLayout>
                      <c:w val="5.0897683646822629E-2"/>
                      <c:h val="4.3367003367003359E-2"/>
                    </c:manualLayout>
                  </c15:layout>
                </c:ext>
              </c:extLst>
            </c:dLbl>
            <c:dLbl>
              <c:idx val="2"/>
              <c:layout>
                <c:manualLayout>
                  <c:x val="1.3361310022792014E-2"/>
                  <c:y val="-5.3872053872053875E-3"/>
                </c:manualLayout>
              </c:layout>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8B2-A347-8E99-0FB370DF1BCD}"/>
                </c:ext>
                <c:ext xmlns:c15="http://schemas.microsoft.com/office/drawing/2012/chart" uri="{CE6537A1-D6FC-4f65-9D91-7224C49458BB}">
                  <c15:layout>
                    <c:manualLayout>
                      <c:w val="4.1526951550837785E-2"/>
                      <c:h val="3.1676767676767678E-2"/>
                    </c:manualLayout>
                  </c15:layout>
                </c:ext>
              </c:extLst>
            </c:dLbl>
            <c:dLbl>
              <c:idx val="3"/>
              <c:layout>
                <c:manualLayout>
                  <c:x val="1.2470556021272608E-2"/>
                  <c:y val="-5.3872053872053875E-3"/>
                </c:manualLayout>
              </c:layout>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8B2-A347-8E99-0FB370DF1BCD}"/>
                </c:ext>
                <c:ext xmlns:c15="http://schemas.microsoft.com/office/drawing/2012/chart" uri="{CE6537A1-D6FC-4f65-9D91-7224C49458BB}">
                  <c15:layout>
                    <c:manualLayout>
                      <c:w val="3.842712762555002E-2"/>
                      <c:h val="6.7609427609427605E-2"/>
                    </c:manualLayout>
                  </c15:layout>
                </c:ext>
              </c:extLst>
            </c:dLbl>
            <c:dLbl>
              <c:idx val="4"/>
              <c:layout>
                <c:manualLayout>
                  <c:x val="1.2470556021272608E-2"/>
                  <c:y val="-5.387205387205387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8B2-A347-8E99-0FB370DF1BCD}"/>
                </c:ext>
                <c:ext xmlns:c15="http://schemas.microsoft.com/office/drawing/2012/chart" uri="{CE6537A1-D6FC-4f65-9D91-7224C49458BB}"/>
              </c:extLst>
            </c:dLbl>
            <c:dLbl>
              <c:idx val="5"/>
              <c:layout>
                <c:manualLayout>
                  <c:x val="1.068911815634402E-2"/>
                  <c:y val="-1.3469073941514886E-3"/>
                </c:manualLayout>
              </c:layout>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8B2-A347-8E99-0FB370DF1BCD}"/>
                </c:ext>
                <c:ext xmlns:c15="http://schemas.microsoft.com/office/drawing/2012/chart" uri="{CE6537A1-D6FC-4f65-9D91-7224C49458BB}">
                  <c15:layout>
                    <c:manualLayout>
                      <c:w val="2.9670945652503253E-2"/>
                      <c:h val="3.1676767676767671E-2"/>
                    </c:manualLayout>
                  </c15:layout>
                </c:ext>
              </c:extLst>
            </c:dLbl>
            <c:dLbl>
              <c:idx val="6"/>
              <c:layout>
                <c:manualLayout>
                  <c:x val="7.1260320121556454E-3"/>
                  <c:y val="-1.4814708767464669E-2"/>
                </c:manualLayout>
              </c:layout>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8B2-A347-8E99-0FB370DF1BCD}"/>
                </c:ext>
                <c:ext xmlns:c15="http://schemas.microsoft.com/office/drawing/2012/chart" uri="{CE6537A1-D6FC-4f65-9D91-7224C49458BB}">
                  <c15:layout>
                    <c:manualLayout>
                      <c:w val="2.0995141953924313E-2"/>
                      <c:h val="3.259259259259259E-2"/>
                    </c:manualLayout>
                  </c15:layout>
                </c:ext>
              </c:extLst>
            </c:dLbl>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Sheet1!$A$2:$A$10</c:f>
              <c:numCache>
                <c:formatCode>General</c:formatCode>
                <c:ptCount val="9"/>
                <c:pt idx="1">
                  <c:v>2012</c:v>
                </c:pt>
                <c:pt idx="2">
                  <c:v>2013</c:v>
                </c:pt>
                <c:pt idx="3">
                  <c:v>2014</c:v>
                </c:pt>
                <c:pt idx="4">
                  <c:v>2015</c:v>
                </c:pt>
                <c:pt idx="5">
                  <c:v>2016</c:v>
                </c:pt>
                <c:pt idx="6">
                  <c:v>2017</c:v>
                </c:pt>
              </c:numCache>
            </c:numRef>
          </c:cat>
          <c:val>
            <c:numRef>
              <c:f>Sheet1!$C$2:$C$10</c:f>
              <c:numCache>
                <c:formatCode>General</c:formatCode>
                <c:ptCount val="9"/>
                <c:pt idx="1">
                  <c:v>17</c:v>
                </c:pt>
                <c:pt idx="2">
                  <c:v>16</c:v>
                </c:pt>
                <c:pt idx="3">
                  <c:v>10</c:v>
                </c:pt>
                <c:pt idx="4">
                  <c:v>5</c:v>
                </c:pt>
                <c:pt idx="5">
                  <c:v>9</c:v>
                </c:pt>
                <c:pt idx="6">
                  <c:v>2</c:v>
                </c:pt>
              </c:numCache>
            </c:numRef>
          </c:val>
          <c:extLst xmlns:c16r2="http://schemas.microsoft.com/office/drawing/2015/06/chart">
            <c:ext xmlns:c16="http://schemas.microsoft.com/office/drawing/2014/chart" uri="{C3380CC4-5D6E-409C-BE32-E72D297353CC}">
              <c16:uniqueId val="{00000001-68B2-A347-8E99-0FB370DF1BCD}"/>
            </c:ext>
          </c:extLst>
        </c:ser>
        <c:ser>
          <c:idx val="2"/>
          <c:order val="2"/>
          <c:tx>
            <c:strRef>
              <c:f>Sheet1!$D$1</c:f>
              <c:strCache>
                <c:ptCount val="1"/>
                <c:pt idx="0">
                  <c:v>Letāli</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1"/>
              <c:layout>
                <c:manualLayout>
                  <c:x val="1.068904801823366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8B2-A347-8E99-0FB370DF1BCD}"/>
                </c:ext>
                <c:ext xmlns:c15="http://schemas.microsoft.com/office/drawing/2012/chart" uri="{CE6537A1-D6FC-4f65-9D91-7224C49458BB}"/>
              </c:extLst>
            </c:dLbl>
            <c:dLbl>
              <c:idx val="2"/>
              <c:layout>
                <c:manualLayout>
                  <c:x val="1.0689048018233598E-2"/>
                  <c:y val="1.07744107744107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8B2-A347-8E99-0FB370DF1BCD}"/>
                </c:ext>
                <c:ext xmlns:c15="http://schemas.microsoft.com/office/drawing/2012/chart" uri="{CE6537A1-D6FC-4f65-9D91-7224C49458BB}"/>
              </c:extLst>
            </c:dLbl>
            <c:dLbl>
              <c:idx val="3"/>
              <c:layout>
                <c:manualLayout>
                  <c:x val="6.2352780106363056E-3"/>
                  <c:y val="2.693602693602591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8B2-A347-8E99-0FB370DF1BCD}"/>
                </c:ext>
                <c:ext xmlns:c15="http://schemas.microsoft.com/office/drawing/2012/chart" uri="{CE6537A1-D6FC-4f65-9D91-7224C49458BB}">
                  <c15:layout>
                    <c:manualLayout>
                      <c:w val="3.1452453655542202E-2"/>
                      <c:h val="4.514478114478114E-2"/>
                    </c:manualLayout>
                  </c15:layout>
                </c:ext>
              </c:extLst>
            </c:dLbl>
            <c:dLbl>
              <c:idx val="4"/>
              <c:layout>
                <c:manualLayout>
                  <c:x val="1.425206402431148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8B2-A347-8E99-0FB370DF1BCD}"/>
                </c:ext>
                <c:ext xmlns:c15="http://schemas.microsoft.com/office/drawing/2012/chart" uri="{CE6537A1-D6FC-4f65-9D91-7224C49458BB}"/>
              </c:extLst>
            </c:dLbl>
            <c:dLbl>
              <c:idx val="5"/>
              <c:layout>
                <c:manualLayout>
                  <c:x val="5.3445240091167011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8B2-A347-8E99-0FB370DF1BCD}"/>
                </c:ext>
                <c:ext xmlns:c15="http://schemas.microsoft.com/office/drawing/2012/chart" uri="{CE6537A1-D6FC-4f65-9D91-7224C49458BB}"/>
              </c:extLst>
            </c:dLbl>
            <c:dLbl>
              <c:idx val="6"/>
              <c:layout>
                <c:manualLayout>
                  <c:x val="1.6033572027350364E-2"/>
                  <c:y val="2.693602693602594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8B2-A347-8E99-0FB370DF1BC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Sheet1!$A$2:$A$10</c:f>
              <c:numCache>
                <c:formatCode>General</c:formatCode>
                <c:ptCount val="9"/>
                <c:pt idx="1">
                  <c:v>2012</c:v>
                </c:pt>
                <c:pt idx="2">
                  <c:v>2013</c:v>
                </c:pt>
                <c:pt idx="3">
                  <c:v>2014</c:v>
                </c:pt>
                <c:pt idx="4">
                  <c:v>2015</c:v>
                </c:pt>
                <c:pt idx="5">
                  <c:v>2016</c:v>
                </c:pt>
                <c:pt idx="6">
                  <c:v>2017</c:v>
                </c:pt>
              </c:numCache>
            </c:numRef>
          </c:cat>
          <c:val>
            <c:numRef>
              <c:f>Sheet1!$D$2:$D$10</c:f>
              <c:numCache>
                <c:formatCode>General</c:formatCode>
                <c:ptCount val="9"/>
                <c:pt idx="1">
                  <c:v>0</c:v>
                </c:pt>
                <c:pt idx="2">
                  <c:v>4</c:v>
                </c:pt>
                <c:pt idx="3">
                  <c:v>1</c:v>
                </c:pt>
                <c:pt idx="4">
                  <c:v>0</c:v>
                </c:pt>
                <c:pt idx="5">
                  <c:v>0</c:v>
                </c:pt>
                <c:pt idx="6">
                  <c:v>1</c:v>
                </c:pt>
              </c:numCache>
            </c:numRef>
          </c:val>
          <c:extLst xmlns:c16r2="http://schemas.microsoft.com/office/drawing/2015/06/chart">
            <c:ext xmlns:c16="http://schemas.microsoft.com/office/drawing/2014/chart" uri="{C3380CC4-5D6E-409C-BE32-E72D297353CC}">
              <c16:uniqueId val="{00000002-68B2-A347-8E99-0FB370DF1BCD}"/>
            </c:ext>
          </c:extLst>
        </c:ser>
        <c:dLbls>
          <c:showLegendKey val="0"/>
          <c:showVal val="1"/>
          <c:showCatName val="0"/>
          <c:showSerName val="0"/>
          <c:showPercent val="0"/>
          <c:showBubbleSize val="0"/>
        </c:dLbls>
        <c:gapWidth val="150"/>
        <c:shape val="box"/>
        <c:axId val="4874264"/>
        <c:axId val="4874656"/>
        <c:axId val="0"/>
      </c:bar3DChart>
      <c:catAx>
        <c:axId val="48742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lv-LV"/>
          </a:p>
        </c:txPr>
        <c:crossAx val="4874656"/>
        <c:crosses val="autoZero"/>
        <c:auto val="1"/>
        <c:lblAlgn val="ctr"/>
        <c:lblOffset val="100"/>
        <c:noMultiLvlLbl val="0"/>
      </c:catAx>
      <c:valAx>
        <c:axId val="4874656"/>
        <c:scaling>
          <c:orientation val="minMax"/>
        </c:scaling>
        <c:delete val="1"/>
        <c:axPos val="l"/>
        <c:numFmt formatCode="General" sourceLinked="1"/>
        <c:majorTickMark val="none"/>
        <c:minorTickMark val="none"/>
        <c:tickLblPos val="nextTo"/>
        <c:crossAx val="4874264"/>
        <c:crosses val="autoZero"/>
        <c:crossBetween val="between"/>
      </c:valAx>
      <c:spPr>
        <a:noFill/>
        <a:ln>
          <a:noFill/>
        </a:ln>
        <a:effectLst/>
      </c:spPr>
    </c:plotArea>
    <c:legend>
      <c:legendPos val="b"/>
      <c:layout>
        <c:manualLayout>
          <c:xMode val="edge"/>
          <c:yMode val="edge"/>
          <c:x val="0.31549202866348186"/>
          <c:y val="0.86227286279021043"/>
          <c:w val="0.3009763621035571"/>
          <c:h val="4.91577733193043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4.739622552226707E-2"/>
          <c:y val="0.1050505167750847"/>
          <c:w val="0.94933770931740091"/>
          <c:h val="0.67752273390068674"/>
        </c:manualLayout>
      </c:layout>
      <c:bar3DChart>
        <c:barDir val="col"/>
        <c:grouping val="clustered"/>
        <c:varyColors val="0"/>
        <c:ser>
          <c:idx val="0"/>
          <c:order val="0"/>
          <c:tx>
            <c:strRef>
              <c:f>Sheet1!$B$1</c:f>
              <c:strCache>
                <c:ptCount val="1"/>
                <c:pt idx="0">
                  <c:v>Kopā</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Sheet1!$A$2:$A$10</c:f>
              <c:numCache>
                <c:formatCode>General</c:formatCode>
                <c:ptCount val="9"/>
                <c:pt idx="1">
                  <c:v>2012</c:v>
                </c:pt>
                <c:pt idx="2">
                  <c:v>2013</c:v>
                </c:pt>
                <c:pt idx="3">
                  <c:v>2014</c:v>
                </c:pt>
                <c:pt idx="4">
                  <c:v>2015</c:v>
                </c:pt>
                <c:pt idx="5">
                  <c:v>2016</c:v>
                </c:pt>
                <c:pt idx="6">
                  <c:v>2017</c:v>
                </c:pt>
              </c:numCache>
            </c:numRef>
          </c:cat>
          <c:val>
            <c:numRef>
              <c:f>Sheet1!$B$2:$B$10</c:f>
              <c:numCache>
                <c:formatCode>General</c:formatCode>
                <c:ptCount val="9"/>
                <c:pt idx="1">
                  <c:v>61</c:v>
                </c:pt>
                <c:pt idx="2">
                  <c:v>83</c:v>
                </c:pt>
                <c:pt idx="3">
                  <c:v>105</c:v>
                </c:pt>
                <c:pt idx="4">
                  <c:v>90</c:v>
                </c:pt>
                <c:pt idx="5">
                  <c:v>113</c:v>
                </c:pt>
                <c:pt idx="6">
                  <c:v>139</c:v>
                </c:pt>
              </c:numCache>
            </c:numRef>
          </c:val>
          <c:extLst xmlns:c16r2="http://schemas.microsoft.com/office/drawing/2015/06/chart">
            <c:ext xmlns:c16="http://schemas.microsoft.com/office/drawing/2014/chart" uri="{C3380CC4-5D6E-409C-BE32-E72D297353CC}">
              <c16:uniqueId val="{00000000-68B2-A347-8E99-0FB370DF1BCD}"/>
            </c:ext>
          </c:extLst>
        </c:ser>
        <c:ser>
          <c:idx val="1"/>
          <c:order val="1"/>
          <c:tx>
            <c:strRef>
              <c:f>Sheet1!$C$1</c:f>
              <c:strCache>
                <c:ptCount val="1"/>
                <c:pt idx="0">
                  <c:v>Column1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1"/>
              <c:layout>
                <c:manualLayout>
                  <c:x val="8.0167860136752481E-3"/>
                  <c:y val="-9.4275033802592861E-3"/>
                </c:manualLayout>
              </c:layout>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8B2-A347-8E99-0FB370DF1BCD}"/>
                </c:ext>
                <c:ext xmlns:c15="http://schemas.microsoft.com/office/drawing/2012/chart" uri="{CE6537A1-D6FC-4f65-9D91-7224C49458BB}">
                  <c15:layout>
                    <c:manualLayout>
                      <c:w val="5.0897683646822629E-2"/>
                      <c:h val="4.3367003367003359E-2"/>
                    </c:manualLayout>
                  </c15:layout>
                </c:ext>
              </c:extLst>
            </c:dLbl>
            <c:dLbl>
              <c:idx val="2"/>
              <c:layout>
                <c:manualLayout>
                  <c:x val="1.3361310022792014E-2"/>
                  <c:y val="-5.3872053872053875E-3"/>
                </c:manualLayout>
              </c:layout>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8B2-A347-8E99-0FB370DF1BCD}"/>
                </c:ext>
                <c:ext xmlns:c15="http://schemas.microsoft.com/office/drawing/2012/chart" uri="{CE6537A1-D6FC-4f65-9D91-7224C49458BB}">
                  <c15:layout>
                    <c:manualLayout>
                      <c:w val="4.1526951550837785E-2"/>
                      <c:h val="3.1676767676767678E-2"/>
                    </c:manualLayout>
                  </c15:layout>
                </c:ext>
              </c:extLst>
            </c:dLbl>
            <c:dLbl>
              <c:idx val="3"/>
              <c:layout>
                <c:manualLayout>
                  <c:x val="1.2470556021272608E-2"/>
                  <c:y val="-5.3872053872053875E-3"/>
                </c:manualLayout>
              </c:layout>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8B2-A347-8E99-0FB370DF1BCD}"/>
                </c:ext>
                <c:ext xmlns:c15="http://schemas.microsoft.com/office/drawing/2012/chart" uri="{CE6537A1-D6FC-4f65-9D91-7224C49458BB}">
                  <c15:layout>
                    <c:manualLayout>
                      <c:w val="3.842712762555002E-2"/>
                      <c:h val="6.7609427609427605E-2"/>
                    </c:manualLayout>
                  </c15:layout>
                </c:ext>
              </c:extLst>
            </c:dLbl>
            <c:dLbl>
              <c:idx val="4"/>
              <c:layout>
                <c:manualLayout>
                  <c:x val="1.2470556021272608E-2"/>
                  <c:y val="-5.387205387205387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8B2-A347-8E99-0FB370DF1BCD}"/>
                </c:ext>
                <c:ext xmlns:c15="http://schemas.microsoft.com/office/drawing/2012/chart" uri="{CE6537A1-D6FC-4f65-9D91-7224C49458BB}"/>
              </c:extLst>
            </c:dLbl>
            <c:dLbl>
              <c:idx val="5"/>
              <c:layout>
                <c:manualLayout>
                  <c:x val="1.068911815634402E-2"/>
                  <c:y val="-1.3469073941514886E-3"/>
                </c:manualLayout>
              </c:layout>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8B2-A347-8E99-0FB370DF1BCD}"/>
                </c:ext>
                <c:ext xmlns:c15="http://schemas.microsoft.com/office/drawing/2012/chart" uri="{CE6537A1-D6FC-4f65-9D91-7224C49458BB}">
                  <c15:layout>
                    <c:manualLayout>
                      <c:w val="2.9670945652503253E-2"/>
                      <c:h val="3.1676767676767671E-2"/>
                    </c:manualLayout>
                  </c15:layout>
                </c:ext>
              </c:extLst>
            </c:dLbl>
            <c:dLbl>
              <c:idx val="6"/>
              <c:layout>
                <c:manualLayout>
                  <c:x val="7.1260320121556454E-3"/>
                  <c:y val="-1.4814708767464669E-2"/>
                </c:manualLayout>
              </c:layout>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8B2-A347-8E99-0FB370DF1BCD}"/>
                </c:ext>
                <c:ext xmlns:c15="http://schemas.microsoft.com/office/drawing/2012/chart" uri="{CE6537A1-D6FC-4f65-9D91-7224C49458BB}">
                  <c15:layout>
                    <c:manualLayout>
                      <c:w val="2.0995141953924313E-2"/>
                      <c:h val="3.259259259259259E-2"/>
                    </c:manualLayout>
                  </c15:layout>
                </c:ext>
              </c:extLst>
            </c:dLbl>
            <c:spPr>
              <a:noFill/>
              <a:ln w="38100">
                <a:noFill/>
              </a:ln>
              <a:effectLst>
                <a:outerShdw blurRad="50800" dist="50800" dir="5400000" algn="ctr" rotWithShape="0">
                  <a:schemeClr val="bg1"/>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Sheet1!$A$2:$A$10</c:f>
              <c:numCache>
                <c:formatCode>General</c:formatCode>
                <c:ptCount val="9"/>
                <c:pt idx="1">
                  <c:v>2012</c:v>
                </c:pt>
                <c:pt idx="2">
                  <c:v>2013</c:v>
                </c:pt>
                <c:pt idx="3">
                  <c:v>2014</c:v>
                </c:pt>
                <c:pt idx="4">
                  <c:v>2015</c:v>
                </c:pt>
                <c:pt idx="5">
                  <c:v>2016</c:v>
                </c:pt>
                <c:pt idx="6">
                  <c:v>2017</c:v>
                </c:pt>
              </c:numCache>
            </c:numRef>
          </c:cat>
          <c:val>
            <c:numRef>
              <c:f>Sheet1!$C$2:$C$10</c:f>
              <c:numCache>
                <c:formatCode>General</c:formatCode>
                <c:ptCount val="9"/>
              </c:numCache>
            </c:numRef>
          </c:val>
          <c:extLst xmlns:c16r2="http://schemas.microsoft.com/office/drawing/2015/06/chart">
            <c:ext xmlns:c16="http://schemas.microsoft.com/office/drawing/2014/chart" uri="{C3380CC4-5D6E-409C-BE32-E72D297353CC}">
              <c16:uniqueId val="{00000001-68B2-A347-8E99-0FB370DF1BCD}"/>
            </c:ext>
          </c:extLst>
        </c:ser>
        <c:ser>
          <c:idx val="2"/>
          <c:order val="2"/>
          <c:tx>
            <c:strRef>
              <c:f>Sheet1!$D$1</c:f>
              <c:strCache>
                <c:ptCount val="1"/>
                <c:pt idx="0">
                  <c:v>Column2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1"/>
              <c:layout>
                <c:manualLayout>
                  <c:x val="1.068904801823366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8B2-A347-8E99-0FB370DF1BCD}"/>
                </c:ext>
                <c:ext xmlns:c15="http://schemas.microsoft.com/office/drawing/2012/chart" uri="{CE6537A1-D6FC-4f65-9D91-7224C49458BB}"/>
              </c:extLst>
            </c:dLbl>
            <c:dLbl>
              <c:idx val="2"/>
              <c:layout>
                <c:manualLayout>
                  <c:x val="1.0689048018233598E-2"/>
                  <c:y val="1.07744107744107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8B2-A347-8E99-0FB370DF1BCD}"/>
                </c:ext>
                <c:ext xmlns:c15="http://schemas.microsoft.com/office/drawing/2012/chart" uri="{CE6537A1-D6FC-4f65-9D91-7224C49458BB}"/>
              </c:extLst>
            </c:dLbl>
            <c:dLbl>
              <c:idx val="3"/>
              <c:layout>
                <c:manualLayout>
                  <c:x val="6.2352780106363056E-3"/>
                  <c:y val="2.693602693602591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8B2-A347-8E99-0FB370DF1BCD}"/>
                </c:ext>
                <c:ext xmlns:c15="http://schemas.microsoft.com/office/drawing/2012/chart" uri="{CE6537A1-D6FC-4f65-9D91-7224C49458BB}">
                  <c15:layout>
                    <c:manualLayout>
                      <c:w val="3.1452453655542202E-2"/>
                      <c:h val="4.514478114478114E-2"/>
                    </c:manualLayout>
                  </c15:layout>
                </c:ext>
              </c:extLst>
            </c:dLbl>
            <c:dLbl>
              <c:idx val="4"/>
              <c:layout>
                <c:manualLayout>
                  <c:x val="1.425206402431148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8B2-A347-8E99-0FB370DF1BCD}"/>
                </c:ext>
                <c:ext xmlns:c15="http://schemas.microsoft.com/office/drawing/2012/chart" uri="{CE6537A1-D6FC-4f65-9D91-7224C49458BB}"/>
              </c:extLst>
            </c:dLbl>
            <c:dLbl>
              <c:idx val="5"/>
              <c:layout>
                <c:manualLayout>
                  <c:x val="5.3445240091167011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8B2-A347-8E99-0FB370DF1BCD}"/>
                </c:ext>
                <c:ext xmlns:c15="http://schemas.microsoft.com/office/drawing/2012/chart" uri="{CE6537A1-D6FC-4f65-9D91-7224C49458BB}"/>
              </c:extLst>
            </c:dLbl>
            <c:dLbl>
              <c:idx val="6"/>
              <c:layout>
                <c:manualLayout>
                  <c:x val="1.6033572027350364E-2"/>
                  <c:y val="2.693602693602594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8B2-A347-8E99-0FB370DF1BC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Sheet1!$A$2:$A$10</c:f>
              <c:numCache>
                <c:formatCode>General</c:formatCode>
                <c:ptCount val="9"/>
                <c:pt idx="1">
                  <c:v>2012</c:v>
                </c:pt>
                <c:pt idx="2">
                  <c:v>2013</c:v>
                </c:pt>
                <c:pt idx="3">
                  <c:v>2014</c:v>
                </c:pt>
                <c:pt idx="4">
                  <c:v>2015</c:v>
                </c:pt>
                <c:pt idx="5">
                  <c:v>2016</c:v>
                </c:pt>
                <c:pt idx="6">
                  <c:v>2017</c:v>
                </c:pt>
              </c:numCache>
            </c:numRef>
          </c:cat>
          <c:val>
            <c:numRef>
              <c:f>Sheet1!$D$2:$D$10</c:f>
              <c:numCache>
                <c:formatCode>General</c:formatCode>
                <c:ptCount val="9"/>
              </c:numCache>
            </c:numRef>
          </c:val>
          <c:extLst xmlns:c16r2="http://schemas.microsoft.com/office/drawing/2015/06/chart">
            <c:ext xmlns:c16="http://schemas.microsoft.com/office/drawing/2014/chart" uri="{C3380CC4-5D6E-409C-BE32-E72D297353CC}">
              <c16:uniqueId val="{00000002-68B2-A347-8E99-0FB370DF1BCD}"/>
            </c:ext>
          </c:extLst>
        </c:ser>
        <c:dLbls>
          <c:showLegendKey val="0"/>
          <c:showVal val="1"/>
          <c:showCatName val="0"/>
          <c:showSerName val="0"/>
          <c:showPercent val="0"/>
          <c:showBubbleSize val="0"/>
        </c:dLbls>
        <c:gapWidth val="150"/>
        <c:shape val="box"/>
        <c:axId val="436536504"/>
        <c:axId val="436539248"/>
        <c:axId val="0"/>
      </c:bar3DChart>
      <c:catAx>
        <c:axId val="436536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lv-LV"/>
          </a:p>
        </c:txPr>
        <c:crossAx val="436539248"/>
        <c:crosses val="autoZero"/>
        <c:auto val="1"/>
        <c:lblAlgn val="ctr"/>
        <c:lblOffset val="100"/>
        <c:noMultiLvlLbl val="0"/>
      </c:catAx>
      <c:valAx>
        <c:axId val="436539248"/>
        <c:scaling>
          <c:orientation val="minMax"/>
        </c:scaling>
        <c:delete val="1"/>
        <c:axPos val="l"/>
        <c:numFmt formatCode="General" sourceLinked="1"/>
        <c:majorTickMark val="none"/>
        <c:minorTickMark val="none"/>
        <c:tickLblPos val="nextTo"/>
        <c:crossAx val="436536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0.64175</cdr:x>
      <cdr:y>0.92432</cdr:y>
    </cdr:from>
    <cdr:to>
      <cdr:x>1</cdr:x>
      <cdr:y>0.98612</cdr:y>
    </cdr:to>
    <cdr:pic>
      <cdr:nvPicPr>
        <cdr:cNvPr id="2" name="chart">
          <a:extLst xmlns:a="http://schemas.openxmlformats.org/drawingml/2006/main">
            <a:ext uri="{FF2B5EF4-FFF2-40B4-BE49-F238E27FC236}">
              <a16:creationId xmlns="" xmlns:a16="http://schemas.microsoft.com/office/drawing/2014/main" id="{4193874A-8EF5-BB40-BE70-01E8CF9C40F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68144" y="5338810"/>
          <a:ext cx="3275856" cy="35691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445" y="9430092"/>
            <a:ext cx="2945659" cy="496411"/>
          </a:xfrm>
          <a:prstGeom prst="rect">
            <a:avLst/>
          </a:prstGeom>
        </p:spPr>
        <p:txBody>
          <a:bodyPr vert="horz" lIns="91440" tIns="45720" rIns="91440" bIns="45720" rtlCol="0" anchor="b"/>
          <a:lstStyle>
            <a:lvl1pPr algn="r" eaLnBrk="0" hangingPunct="0">
              <a:defRPr sz="1200">
                <a:latin typeface="Arial" charset="0"/>
                <a:ea typeface="ヒラギノ角ゴ Pro W3" pitchFamily="-112" charset="-128"/>
                <a:cs typeface="+mn-cs"/>
              </a:defRPr>
            </a:lvl1pPr>
          </a:lstStyle>
          <a:p>
            <a:pPr>
              <a:defRPr/>
            </a:pPr>
            <a:fld id="{1955ED25-8C82-4467-B7D2-8461C97DA4D9}" type="slidenum">
              <a:rPr lang="lv-LV"/>
              <a:pPr>
                <a:defRPr/>
              </a:pPr>
              <a:t>‹#›</a:t>
            </a:fld>
            <a:endParaRPr lang="lv-LV"/>
          </a:p>
        </p:txBody>
      </p:sp>
    </p:spTree>
    <p:extLst>
      <p:ext uri="{BB962C8B-B14F-4D97-AF65-F5344CB8AC3E}">
        <p14:creationId xmlns:p14="http://schemas.microsoft.com/office/powerpoint/2010/main" val="321403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5" name="Rectangle 3"/>
          <p:cNvSpPr>
            <a:spLocks noGrp="1" noChangeArrowheads="1"/>
          </p:cNvSpPr>
          <p:nvPr>
            <p:ph type="dt" idx="1"/>
          </p:nvPr>
        </p:nvSpPr>
        <p:spPr bwMode="auto">
          <a:xfrm>
            <a:off x="3852018" y="1"/>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2018"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fld id="{41493E11-BCB1-4820-84D3-3311562E3E6A}" type="slidenum">
              <a:rPr lang="en-US"/>
              <a:pPr>
                <a:defRPr/>
              </a:pPr>
              <a:t>‹#›</a:t>
            </a:fld>
            <a:endParaRPr lang="en-US"/>
          </a:p>
        </p:txBody>
      </p:sp>
    </p:spTree>
    <p:extLst>
      <p:ext uri="{BB962C8B-B14F-4D97-AF65-F5344CB8AC3E}">
        <p14:creationId xmlns:p14="http://schemas.microsoft.com/office/powerpoint/2010/main" val="630288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Pieejamais atbalsts – </a:t>
            </a:r>
          </a:p>
          <a:p>
            <a:r>
              <a:rPr lang="lv-LV" dirty="0"/>
              <a:t>Atbalsts darba vides riska novērtējuma izstrādei, darba aizsardzības pasākuma plāna izstrādei, rekomendāciju saņemšanai darba aizsardzības sistēmas sakārtošanai, ko sniegs kompetentie speciālisti un kompetentās institūcijas;</a:t>
            </a:r>
          </a:p>
          <a:p>
            <a:r>
              <a:rPr lang="lv-LV" dirty="0"/>
              <a:t>Laboratoriski mērījumi 250 eiro apmērā tiem uzņēmumiem, kuri projekta ietvaros saņēmuši atbalstu darba vides risku novērtējumam;</a:t>
            </a:r>
          </a:p>
          <a:p>
            <a:r>
              <a:rPr lang="lv-LV" dirty="0"/>
              <a:t>Darba aizsardzības speciālistu un uzticības personu apmācībai.</a:t>
            </a:r>
          </a:p>
          <a:p>
            <a:endParaRPr lang="lv-LV" dirty="0"/>
          </a:p>
          <a:p>
            <a:r>
              <a:rPr lang="lv-LV" dirty="0"/>
              <a:t>Atbalstu var saņemt tie darba devēji, kuri:</a:t>
            </a:r>
          </a:p>
          <a:p>
            <a:r>
              <a:rPr lang="lv-LV" dirty="0"/>
              <a:t>Ir mikro, mazais un vidējais uzņēmums (nodarbina vismaz vienu darbinieku, bet ne vairāk kā 50);</a:t>
            </a:r>
          </a:p>
          <a:p>
            <a:r>
              <a:rPr lang="lv-LV" dirty="0"/>
              <a:t>Darbojas bīstamajā nozarē;</a:t>
            </a:r>
          </a:p>
          <a:p>
            <a:r>
              <a:rPr lang="lv-LV" dirty="0"/>
              <a:t> Kuri iepriekš nav saņēmuši atbalstu darba vides risku novērtēšanai;</a:t>
            </a:r>
          </a:p>
          <a:p>
            <a:r>
              <a:rPr lang="lv-LV" dirty="0"/>
              <a:t>Kuriem nav ierosināts maksātnespējas process vai tiesiskās aizsardzības process;</a:t>
            </a:r>
          </a:p>
          <a:p>
            <a:r>
              <a:rPr lang="lv-LV" dirty="0"/>
              <a:t>Bezmaksas darba vides risku novērtējumu var saņemt tie uzņēmumi, kuri darba vides risku novērtējums un darba aizsardzības plāns nav veikts vispār vai dokumenti ir vecāki par vienu gadu;</a:t>
            </a:r>
          </a:p>
          <a:p>
            <a:r>
              <a:rPr lang="lv-LV" dirty="0"/>
              <a:t>Laboratoriskos mērījumus var saņemt tie uzņēmumi, kuri šī paša projekta ietvaros ir saņēmuši atbalstu darba vides risku novērtējumam;</a:t>
            </a:r>
          </a:p>
          <a:p>
            <a:r>
              <a:rPr lang="lv-LV" dirty="0"/>
              <a:t>Darba aizsardzības speciālistu apmācību var saņemt tie uzņēmumi, kuriem ir no 1 – 10 darbiniekiem un ja ir veikts darba vides risku novērtējums un izstrādāts darba aizsardzības pasākumu plāns vai piešķirts atbalsts šī projekta ietvaros šo dokumentu izstrādei.</a:t>
            </a:r>
          </a:p>
          <a:p>
            <a:endParaRPr lang="en-US" dirty="0"/>
          </a:p>
        </p:txBody>
      </p:sp>
      <p:sp>
        <p:nvSpPr>
          <p:cNvPr id="4" name="Slide Number Placeholder 3"/>
          <p:cNvSpPr>
            <a:spLocks noGrp="1"/>
          </p:cNvSpPr>
          <p:nvPr>
            <p:ph type="sldNum" sz="quarter" idx="10"/>
          </p:nvPr>
        </p:nvSpPr>
        <p:spPr/>
        <p:txBody>
          <a:bodyPr/>
          <a:lstStyle/>
          <a:p>
            <a:fld id="{220CC64C-E008-476D-94AB-1074A9A770C9}" type="slidenum">
              <a:rPr lang="en-US" smtClean="0"/>
              <a:t>5</a:t>
            </a:fld>
            <a:endParaRPr lang="en-US"/>
          </a:p>
        </p:txBody>
      </p:sp>
    </p:spTree>
    <p:extLst>
      <p:ext uri="{BB962C8B-B14F-4D97-AF65-F5344CB8AC3E}">
        <p14:creationId xmlns:p14="http://schemas.microsoft.com/office/powerpoint/2010/main" val="1523257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1.Apstrādes rūpniecība, 2.Transports un uzglabāšana, 3.Tirdzniecība, </a:t>
            </a:r>
            <a:r>
              <a:rPr lang="en-US" dirty="0"/>
              <a:t>56 % </a:t>
            </a:r>
            <a:r>
              <a:rPr lang="en-US" dirty="0" err="1"/>
              <a:t>gadījumu</a:t>
            </a:r>
            <a:r>
              <a:rPr lang="en-US" dirty="0"/>
              <a:t> </a:t>
            </a:r>
            <a:r>
              <a:rPr lang="en-US" dirty="0" err="1"/>
              <a:t>smagas</a:t>
            </a:r>
            <a:r>
              <a:rPr lang="en-US" dirty="0"/>
              <a:t> traumas </a:t>
            </a:r>
            <a:r>
              <a:rPr lang="en-US" dirty="0" err="1"/>
              <a:t>darbā</a:t>
            </a:r>
            <a:r>
              <a:rPr lang="en-US" dirty="0"/>
              <a:t> </a:t>
            </a:r>
            <a:r>
              <a:rPr lang="en-US" dirty="0" err="1"/>
              <a:t>guva</a:t>
            </a:r>
            <a:r>
              <a:rPr lang="en-US" dirty="0"/>
              <a:t> </a:t>
            </a:r>
            <a:r>
              <a:rPr lang="en-US" dirty="0" err="1"/>
              <a:t>krišanas</a:t>
            </a:r>
            <a:r>
              <a:rPr lang="en-US" dirty="0"/>
              <a:t> </a:t>
            </a:r>
            <a:r>
              <a:rPr lang="en-US" dirty="0" err="1"/>
              <a:t>vai</a:t>
            </a:r>
            <a:r>
              <a:rPr lang="en-US" dirty="0"/>
              <a:t> </a:t>
            </a:r>
            <a:r>
              <a:rPr lang="en-US" dirty="0" err="1"/>
              <a:t>pakrišanas</a:t>
            </a:r>
            <a:r>
              <a:rPr lang="en-US" dirty="0"/>
              <a:t> </a:t>
            </a:r>
            <a:r>
              <a:rPr lang="en-US" dirty="0" err="1"/>
              <a:t>rezultātā</a:t>
            </a:r>
            <a:r>
              <a:rPr lang="en-US" dirty="0"/>
              <a:t>. </a:t>
            </a:r>
            <a:r>
              <a:rPr lang="en-US" dirty="0" err="1"/>
              <a:t>Otrs</a:t>
            </a:r>
            <a:r>
              <a:rPr lang="en-US" dirty="0"/>
              <a:t> </a:t>
            </a:r>
            <a:r>
              <a:rPr lang="en-US" dirty="0" err="1"/>
              <a:t>biežākais</a:t>
            </a:r>
            <a:r>
              <a:rPr lang="en-US" dirty="0"/>
              <a:t> </a:t>
            </a:r>
            <a:r>
              <a:rPr lang="en-US" dirty="0" err="1"/>
              <a:t>smagu</a:t>
            </a:r>
            <a:r>
              <a:rPr lang="en-US" dirty="0"/>
              <a:t> </a:t>
            </a:r>
            <a:r>
              <a:rPr lang="en-US" dirty="0" err="1"/>
              <a:t>traumu</a:t>
            </a:r>
            <a:r>
              <a:rPr lang="en-US" dirty="0"/>
              <a:t> </a:t>
            </a:r>
            <a:r>
              <a:rPr lang="en-US" dirty="0" err="1"/>
              <a:t>gūšanas</a:t>
            </a:r>
            <a:r>
              <a:rPr lang="en-US" dirty="0"/>
              <a:t> </a:t>
            </a:r>
            <a:r>
              <a:rPr lang="en-US" dirty="0" err="1"/>
              <a:t>iemesls</a:t>
            </a:r>
            <a:r>
              <a:rPr lang="en-US" dirty="0"/>
              <a:t> </a:t>
            </a:r>
            <a:r>
              <a:rPr lang="en-US" dirty="0" err="1"/>
              <a:t>bija</a:t>
            </a:r>
            <a:r>
              <a:rPr lang="en-US" dirty="0"/>
              <a:t> </a:t>
            </a:r>
            <a:r>
              <a:rPr lang="en-US" dirty="0" err="1"/>
              <a:t>saistīts</a:t>
            </a:r>
            <a:r>
              <a:rPr lang="en-US" dirty="0"/>
              <a:t> </a:t>
            </a:r>
            <a:r>
              <a:rPr lang="en-US" dirty="0" err="1"/>
              <a:t>ar</a:t>
            </a:r>
            <a:r>
              <a:rPr lang="en-US" dirty="0"/>
              <a:t> </a:t>
            </a:r>
            <a:r>
              <a:rPr lang="en-US" dirty="0" err="1"/>
              <a:t>krītošiem</a:t>
            </a:r>
            <a:r>
              <a:rPr lang="en-US" dirty="0"/>
              <a:t> </a:t>
            </a:r>
            <a:r>
              <a:rPr lang="en-US" dirty="0" err="1"/>
              <a:t>vai</a:t>
            </a:r>
            <a:r>
              <a:rPr lang="en-US" dirty="0"/>
              <a:t> </a:t>
            </a:r>
            <a:r>
              <a:rPr lang="en-US" dirty="0" err="1"/>
              <a:t>lidojošiem</a:t>
            </a:r>
            <a:r>
              <a:rPr lang="en-US" dirty="0"/>
              <a:t> </a:t>
            </a:r>
            <a:r>
              <a:rPr lang="en-US" dirty="0" err="1"/>
              <a:t>priekšmetiem</a:t>
            </a:r>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16</a:t>
            </a:fld>
            <a:endParaRPr lang="en-US"/>
          </a:p>
        </p:txBody>
      </p:sp>
    </p:spTree>
    <p:extLst>
      <p:ext uri="{BB962C8B-B14F-4D97-AF65-F5344CB8AC3E}">
        <p14:creationId xmlns:p14="http://schemas.microsoft.com/office/powerpoint/2010/main" val="179083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spcAft>
                <a:spcPts val="0"/>
              </a:spcAft>
              <a:buFont typeface="Arial" charset="0"/>
              <a:buChar char="•"/>
            </a:pPr>
            <a:r>
              <a:rPr lang="lv-LV" altLang="lv-LV" sz="2400" dirty="0"/>
              <a:t>Svarīgākās arodslimība Muskuļu skeleta slimības (&gt;70%)</a:t>
            </a:r>
          </a:p>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17</a:t>
            </a:fld>
            <a:endParaRPr lang="en-US"/>
          </a:p>
        </p:txBody>
      </p:sp>
    </p:spTree>
    <p:extLst>
      <p:ext uri="{BB962C8B-B14F-4D97-AF65-F5344CB8AC3E}">
        <p14:creationId xmlns:p14="http://schemas.microsoft.com/office/powerpoint/2010/main" val="148583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Informācija par atbalsta piešķiršanas noteikumiem pieejama VDI mājaslapā. Galvenajā skatā nospiežot uz </a:t>
            </a:r>
            <a:r>
              <a:rPr lang="lv-LV" dirty="0" err="1"/>
              <a:t>baneri</a:t>
            </a:r>
            <a:r>
              <a:rPr lang="lv-LV" dirty="0"/>
              <a:t>, uzreiz tiks atvērts logs, kur ir ievietoti noteikumi, kā arī aizpildāmās veidlapas.</a:t>
            </a:r>
          </a:p>
          <a:p>
            <a:endParaRPr lang="en-US" dirty="0"/>
          </a:p>
        </p:txBody>
      </p:sp>
      <p:sp>
        <p:nvSpPr>
          <p:cNvPr id="4" name="Slide Number Placeholder 3"/>
          <p:cNvSpPr>
            <a:spLocks noGrp="1"/>
          </p:cNvSpPr>
          <p:nvPr>
            <p:ph type="sldNum" sz="quarter" idx="10"/>
          </p:nvPr>
        </p:nvSpPr>
        <p:spPr/>
        <p:txBody>
          <a:bodyPr/>
          <a:lstStyle/>
          <a:p>
            <a:fld id="{220CC64C-E008-476D-94AB-1074A9A770C9}" type="slidenum">
              <a:rPr lang="en-US" smtClean="0"/>
              <a:t>6</a:t>
            </a:fld>
            <a:endParaRPr lang="en-US"/>
          </a:p>
        </p:txBody>
      </p:sp>
    </p:spTree>
    <p:extLst>
      <p:ext uri="{BB962C8B-B14F-4D97-AF65-F5344CB8AC3E}">
        <p14:creationId xmlns:p14="http://schemas.microsoft.com/office/powerpoint/2010/main" val="90092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v-LV" altLang="lv-LV" sz="1700">
              <a:latin typeface="Times New Roman" pitchFamily="18"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C2D0A1-2937-410B-B81F-F05F5211A91B}" type="slidenum">
              <a:rPr lang="lv-LV" altLang="lv-LV"/>
              <a:pPr/>
              <a:t>7</a:t>
            </a:fld>
            <a:endParaRPr lang="lv-LV" altLang="lv-LV"/>
          </a:p>
        </p:txBody>
      </p:sp>
    </p:spTree>
    <p:extLst>
      <p:ext uri="{BB962C8B-B14F-4D97-AF65-F5344CB8AC3E}">
        <p14:creationId xmlns:p14="http://schemas.microsoft.com/office/powerpoint/2010/main" val="115668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v-LV" altLang="lv-LV" sz="1700">
              <a:latin typeface="Times New Roman" pitchFamily="18"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DE2424-C7DA-486F-9C76-7E97DEDC18E5}" type="slidenum">
              <a:rPr lang="lv-LV" altLang="lv-LV"/>
              <a:pPr/>
              <a:t>8</a:t>
            </a:fld>
            <a:endParaRPr lang="lv-LV" altLang="lv-LV"/>
          </a:p>
        </p:txBody>
      </p:sp>
    </p:spTree>
    <p:extLst>
      <p:ext uri="{BB962C8B-B14F-4D97-AF65-F5344CB8AC3E}">
        <p14:creationId xmlns:p14="http://schemas.microsoft.com/office/powerpoint/2010/main" val="210998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lv-LV" sz="1800" dirty="0"/>
              <a:t>2017. gada dati liecina, ka visvecākais dabīgā nāvē darba vietā mirušais nodarbinātais bija 78 gadus vecs ekskavatora vadītājs, bet jaunākais - tikai 31 gadu vecs </a:t>
            </a:r>
            <a:r>
              <a:rPr lang="lv-LV" sz="1800" dirty="0" err="1"/>
              <a:t>vilcējautomobiļa</a:t>
            </a:r>
            <a:r>
              <a:rPr lang="lv-LV" sz="1800" dirty="0"/>
              <a:t> vadītājs. Savukārt, bojāgājušo vidējais vecums bija 59 gadi un darba stāžs – 6 gadi. Dabīgās nāves gadījums visbiežāk noticis ceturtdien, līdz pusdienlaikam. Visbiežāk dabīgā nāvē darba vietā miruši transportlīdzekļu vadītāji, vienkāršo profesiju nodarbinātie (apsargs, dežurants, dažādu darbu palīgstrādnieks u.c.) un kvalificēto profesiju nodarbinātie (būvnieks, santehniķis, atslēdznieks u.c.). </a:t>
            </a:r>
            <a:endParaRPr lang="lv-LV" altLang="lv-LV" sz="1700" dirty="0">
              <a:latin typeface="Times New Roman" pitchFamily="18"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5636DA9-113E-4A49-BC3C-6C63B82AFD09}" type="slidenum">
              <a:rPr lang="lv-LV" altLang="lv-LV"/>
              <a:pPr/>
              <a:t>9</a:t>
            </a:fld>
            <a:endParaRPr lang="lv-LV" altLang="lv-LV"/>
          </a:p>
        </p:txBody>
      </p:sp>
    </p:spTree>
    <p:extLst>
      <p:ext uri="{BB962C8B-B14F-4D97-AF65-F5344CB8AC3E}">
        <p14:creationId xmlns:p14="http://schemas.microsoft.com/office/powerpoint/2010/main" val="133636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10</a:t>
            </a:fld>
            <a:endParaRPr lang="en-US"/>
          </a:p>
        </p:txBody>
      </p:sp>
    </p:spTree>
    <p:extLst>
      <p:ext uri="{BB962C8B-B14F-4D97-AF65-F5344CB8AC3E}">
        <p14:creationId xmlns:p14="http://schemas.microsoft.com/office/powerpoint/2010/main" val="258168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v-LV" altLang="lv-LV" sz="1700">
              <a:latin typeface="Times New Roman" pitchFamily="18"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DB3388-8C74-4675-A92B-6C986420FA27}" type="slidenum">
              <a:rPr lang="lv-LV" altLang="lv-LV"/>
              <a:pPr/>
              <a:t>12</a:t>
            </a:fld>
            <a:endParaRPr lang="lv-LV" altLang="lv-LV"/>
          </a:p>
        </p:txBody>
      </p:sp>
    </p:spTree>
    <p:extLst>
      <p:ext uri="{BB962C8B-B14F-4D97-AF65-F5344CB8AC3E}">
        <p14:creationId xmlns:p14="http://schemas.microsoft.com/office/powerpoint/2010/main" val="198299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13</a:t>
            </a:fld>
            <a:endParaRPr lang="en-US"/>
          </a:p>
        </p:txBody>
      </p:sp>
    </p:spTree>
    <p:extLst>
      <p:ext uri="{BB962C8B-B14F-4D97-AF65-F5344CB8AC3E}">
        <p14:creationId xmlns:p14="http://schemas.microsoft.com/office/powerpoint/2010/main" val="1030956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- 8773 darbinieki</a:t>
            </a:r>
          </a:p>
        </p:txBody>
      </p:sp>
      <p:sp>
        <p:nvSpPr>
          <p:cNvPr id="4" name="Slide Number Placeholder 3"/>
          <p:cNvSpPr>
            <a:spLocks noGrp="1"/>
          </p:cNvSpPr>
          <p:nvPr>
            <p:ph type="sldNum" sz="quarter" idx="5"/>
          </p:nvPr>
        </p:nvSpPr>
        <p:spPr/>
        <p:txBody>
          <a:bodyPr/>
          <a:lstStyle/>
          <a:p>
            <a:pPr>
              <a:defRPr/>
            </a:pPr>
            <a:fld id="{41493E11-BCB1-4820-84D3-3311562E3E6A}" type="slidenum">
              <a:rPr lang="en-US" smtClean="0"/>
              <a:pPr>
                <a:defRPr/>
              </a:pPr>
              <a:t>14</a:t>
            </a:fld>
            <a:endParaRPr lang="en-US"/>
          </a:p>
        </p:txBody>
      </p:sp>
    </p:spTree>
    <p:extLst>
      <p:ext uri="{BB962C8B-B14F-4D97-AF65-F5344CB8AC3E}">
        <p14:creationId xmlns:p14="http://schemas.microsoft.com/office/powerpoint/2010/main" val="414206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0"/>
            <a:ext cx="9144000" cy="5143500"/>
          </a:xfrm>
          <a:prstGeom prst="rect">
            <a:avLst/>
          </a:prstGeom>
          <a:noFill/>
          <a:ln>
            <a:noFill/>
          </a:ln>
          <a:extLst/>
        </p:spPr>
        <p:txBody>
          <a:bodyPr/>
          <a:lstStyle/>
          <a:p>
            <a:pPr eaLnBrk="0" hangingPunct="0"/>
            <a:endParaRPr lang="lv-LV"/>
          </a:p>
        </p:txBody>
      </p:sp>
      <p:sp>
        <p:nvSpPr>
          <p:cNvPr id="2" name="Title 1"/>
          <p:cNvSpPr>
            <a:spLocks noGrp="1"/>
          </p:cNvSpPr>
          <p:nvPr>
            <p:ph type="ctrTitle"/>
          </p:nvPr>
        </p:nvSpPr>
        <p:spPr>
          <a:xfrm>
            <a:off x="1428728" y="2500306"/>
            <a:ext cx="7100910" cy="2214579"/>
          </a:xfrm>
        </p:spPr>
        <p:txBody>
          <a:bodyPr anchor="b">
            <a:normAutofit/>
          </a:bodyPr>
          <a:lstStyle>
            <a:lvl1pPr algn="l">
              <a:lnSpc>
                <a:spcPct val="110000"/>
              </a:lnSpc>
              <a:spcBef>
                <a:spcPts val="600"/>
              </a:spcBef>
              <a:spcAft>
                <a:spcPts val="600"/>
              </a:spcAft>
              <a:defRPr sz="3400">
                <a:solidFill>
                  <a:schemeClr val="bg1"/>
                </a:solidFill>
              </a:defRPr>
            </a:lvl1pPr>
          </a:lstStyle>
          <a:p>
            <a:r>
              <a:rPr lang="en-US" dirty="0"/>
              <a:t>Click to edit Master title style</a:t>
            </a:r>
            <a:endParaRPr lang="lv-LV" dirty="0"/>
          </a:p>
        </p:txBody>
      </p:sp>
      <p:sp>
        <p:nvSpPr>
          <p:cNvPr id="3" name="Subtitle 2"/>
          <p:cNvSpPr>
            <a:spLocks noGrp="1"/>
          </p:cNvSpPr>
          <p:nvPr>
            <p:ph type="subTitle" idx="1"/>
          </p:nvPr>
        </p:nvSpPr>
        <p:spPr>
          <a:xfrm>
            <a:off x="1428728" y="857232"/>
            <a:ext cx="7072362"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lv-LV" dirty="0"/>
          </a:p>
        </p:txBody>
      </p:sp>
    </p:spTree>
    <p:extLst>
      <p:ext uri="{BB962C8B-B14F-4D97-AF65-F5344CB8AC3E}">
        <p14:creationId xmlns:p14="http://schemas.microsoft.com/office/powerpoint/2010/main" val="101071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28750"/>
            <a:ext cx="7786743" cy="4714875"/>
          </a:xfrm>
        </p:spPr>
        <p:txBody>
          <a:bodyPr anchor="t"/>
          <a:lstStyle/>
          <a:p>
            <a:pPr lvl="0"/>
            <a:r>
              <a:rPr lang="en-US" dirty="0"/>
              <a:t>Click to edit Master text styles</a:t>
            </a:r>
          </a:p>
          <a:p>
            <a:pPr lvl="1"/>
            <a:r>
              <a:rPr lang="en-US" dirty="0"/>
              <a:t>Second level</a:t>
            </a:r>
          </a:p>
          <a:p>
            <a:pPr lvl="2"/>
            <a:r>
              <a:rPr lang="en-US" dirty="0"/>
              <a:t>Third level</a:t>
            </a:r>
          </a:p>
        </p:txBody>
      </p:sp>
      <p:sp>
        <p:nvSpPr>
          <p:cNvPr id="10" name="Rectangle 2"/>
          <p:cNvSpPr>
            <a:spLocks noGrp="1" noChangeArrowheads="1"/>
          </p:cNvSpPr>
          <p:nvPr>
            <p:ph type="title"/>
          </p:nvPr>
        </p:nvSpPr>
        <p:spPr bwMode="auto">
          <a:xfrm>
            <a:off x="857223" y="214290"/>
            <a:ext cx="7786743" cy="1071562"/>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360787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28750"/>
            <a:ext cx="7786743" cy="4714875"/>
          </a:xfrm>
        </p:spPr>
        <p:txBody>
          <a:bodyPr anchor="t"/>
          <a:lstStyle>
            <a:lvl1pPr marL="444500" indent="-444500">
              <a:buSzPct val="100000"/>
              <a:buFont typeface="+mj-lt"/>
              <a:buAutoNum type="arabicPeriod"/>
              <a:defRPr/>
            </a:lvl1pPr>
            <a:lvl2pPr marL="808038" indent="-339725">
              <a:buSzPct val="100000"/>
              <a:buFont typeface="+mj-lt"/>
              <a:buAutoNum type="alphaLcPeriod"/>
              <a:defRPr/>
            </a:lvl2pPr>
            <a:lvl3pPr marL="1252538" indent="-338138">
              <a:buSzPct val="100000"/>
              <a:buFont typeface="+mj-lt"/>
              <a:buAutoNum type="romanLcPeriod"/>
              <a:defRPr/>
            </a:lvl3pPr>
          </a:lstStyle>
          <a:p>
            <a:pPr lvl="0"/>
            <a:r>
              <a:rPr lang="en-US" dirty="0"/>
              <a:t>Click to edit Master text styles</a:t>
            </a:r>
          </a:p>
          <a:p>
            <a:pPr lvl="1"/>
            <a:r>
              <a:rPr lang="en-US" dirty="0"/>
              <a:t>Second level</a:t>
            </a:r>
          </a:p>
          <a:p>
            <a:pPr lvl="2"/>
            <a:r>
              <a:rPr lang="en-US" dirty="0"/>
              <a:t>Third level</a:t>
            </a:r>
          </a:p>
        </p:txBody>
      </p:sp>
      <p:sp>
        <p:nvSpPr>
          <p:cNvPr id="10" name="Rectangle 2"/>
          <p:cNvSpPr>
            <a:spLocks noGrp="1" noChangeArrowheads="1"/>
          </p:cNvSpPr>
          <p:nvPr>
            <p:ph type="title"/>
          </p:nvPr>
        </p:nvSpPr>
        <p:spPr bwMode="auto">
          <a:xfrm>
            <a:off x="857223" y="214290"/>
            <a:ext cx="7786743" cy="1071562"/>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304809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88913"/>
            <a:ext cx="8035925" cy="892175"/>
          </a:xfrm>
        </p:spPr>
        <p:txBody>
          <a:bodyPr/>
          <a:lstStyle/>
          <a:p>
            <a:r>
              <a:rPr lang="en-US" dirty="0"/>
              <a:t>Click to edit Master title style</a:t>
            </a:r>
            <a:endParaRPr lang="lv-LV" dirty="0"/>
          </a:p>
        </p:txBody>
      </p:sp>
      <p:sp>
        <p:nvSpPr>
          <p:cNvPr id="3" name="Text Placeholder 2"/>
          <p:cNvSpPr>
            <a:spLocks noGrp="1"/>
          </p:cNvSpPr>
          <p:nvPr>
            <p:ph type="body" sz="half" idx="1"/>
          </p:nvPr>
        </p:nvSpPr>
        <p:spPr>
          <a:xfrm>
            <a:off x="539750" y="1341438"/>
            <a:ext cx="3937000" cy="4678362"/>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p:cNvSpPr>
            <a:spLocks noGrp="1"/>
          </p:cNvSpPr>
          <p:nvPr>
            <p:ph sz="half" idx="2"/>
          </p:nvPr>
        </p:nvSpPr>
        <p:spPr>
          <a:xfrm>
            <a:off x="4629150" y="1341438"/>
            <a:ext cx="3938588" cy="4678362"/>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Tree>
    <p:extLst>
      <p:ext uri="{BB962C8B-B14F-4D97-AF65-F5344CB8AC3E}">
        <p14:creationId xmlns:p14="http://schemas.microsoft.com/office/powerpoint/2010/main" val="45184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E5217171-D9D1-4881-B136-ECEF4AAF1FA5}"/>
              </a:ext>
            </a:extLst>
          </p:cNvPr>
          <p:cNvSpPr>
            <a:spLocks noGrp="1"/>
          </p:cNvSpPr>
          <p:nvPr>
            <p:ph type="sldNum" sz="quarter" idx="13"/>
          </p:nvPr>
        </p:nvSpPr>
        <p:spPr>
          <a:xfrm>
            <a:off x="8534400" y="6324600"/>
            <a:ext cx="304800" cy="304800"/>
          </a:xfrm>
          <a:prstGeom prst="rect">
            <a:avLst/>
          </a:prstGeom>
        </p:spPr>
        <p:txBody>
          <a:bodyPr/>
          <a:lstStyle>
            <a:lvl1pPr>
              <a:defRPr sz="1000">
                <a:latin typeface="Verdana" pitchFamily="34" charset="0"/>
              </a:defRPr>
            </a:lvl1pPr>
          </a:lstStyle>
          <a:p>
            <a:fld id="{6D2817AF-0C7E-4FD2-B8F0-7ED10D4932A5}" type="slidenum">
              <a:rPr lang="en-US" altLang="lv-LV"/>
              <a:pPr/>
              <a:t>‹#›</a:t>
            </a:fld>
            <a:endParaRPr lang="en-US" altLang="lv-LV"/>
          </a:p>
        </p:txBody>
      </p:sp>
    </p:spTree>
    <p:extLst>
      <p:ext uri="{BB962C8B-B14F-4D97-AF65-F5344CB8AC3E}">
        <p14:creationId xmlns:p14="http://schemas.microsoft.com/office/powerpoint/2010/main" val="380489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E5217171-D9D1-4881-B136-ECEF4AAF1FA5}"/>
              </a:ext>
            </a:extLst>
          </p:cNvPr>
          <p:cNvSpPr>
            <a:spLocks noGrp="1"/>
          </p:cNvSpPr>
          <p:nvPr>
            <p:ph type="sldNum" sz="quarter" idx="13"/>
          </p:nvPr>
        </p:nvSpPr>
        <p:spPr>
          <a:xfrm>
            <a:off x="8534400" y="6324600"/>
            <a:ext cx="304800" cy="304800"/>
          </a:xfrm>
          <a:prstGeom prst="rect">
            <a:avLst/>
          </a:prstGeom>
        </p:spPr>
        <p:txBody>
          <a:bodyPr/>
          <a:lstStyle>
            <a:lvl1pPr>
              <a:defRPr sz="1000">
                <a:latin typeface="Verdana" pitchFamily="34" charset="0"/>
              </a:defRPr>
            </a:lvl1pPr>
          </a:lstStyle>
          <a:p>
            <a:fld id="{6D2817AF-0C7E-4FD2-B8F0-7ED10D4932A5}" type="slidenum">
              <a:rPr lang="en-US" altLang="lv-LV"/>
              <a:pPr/>
              <a:t>‹#›</a:t>
            </a:fld>
            <a:endParaRPr lang="en-US" altLang="lv-LV"/>
          </a:p>
        </p:txBody>
      </p:sp>
    </p:spTree>
    <p:extLst>
      <p:ext uri="{BB962C8B-B14F-4D97-AF65-F5344CB8AC3E}">
        <p14:creationId xmlns:p14="http://schemas.microsoft.com/office/powerpoint/2010/main" val="380489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E5217171-D9D1-4881-B136-ECEF4AAF1FA5}"/>
              </a:ext>
            </a:extLst>
          </p:cNvPr>
          <p:cNvSpPr>
            <a:spLocks noGrp="1"/>
          </p:cNvSpPr>
          <p:nvPr>
            <p:ph type="sldNum" sz="quarter" idx="13"/>
          </p:nvPr>
        </p:nvSpPr>
        <p:spPr>
          <a:xfrm>
            <a:off x="8534400" y="6324600"/>
            <a:ext cx="304800" cy="304800"/>
          </a:xfrm>
          <a:prstGeom prst="rect">
            <a:avLst/>
          </a:prstGeom>
        </p:spPr>
        <p:txBody>
          <a:bodyPr/>
          <a:lstStyle>
            <a:lvl1pPr>
              <a:defRPr sz="1000">
                <a:latin typeface="Verdana" pitchFamily="34" charset="0"/>
              </a:defRPr>
            </a:lvl1pPr>
          </a:lstStyle>
          <a:p>
            <a:fld id="{6D2817AF-0C7E-4FD2-B8F0-7ED10D4932A5}" type="slidenum">
              <a:rPr lang="en-US" altLang="lv-LV"/>
              <a:pPr/>
              <a:t>‹#›</a:t>
            </a:fld>
            <a:endParaRPr lang="en-US" altLang="lv-LV"/>
          </a:p>
        </p:txBody>
      </p:sp>
    </p:spTree>
    <p:extLst>
      <p:ext uri="{BB962C8B-B14F-4D97-AF65-F5344CB8AC3E}">
        <p14:creationId xmlns:p14="http://schemas.microsoft.com/office/powerpoint/2010/main" val="380489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 Id="rId14" Type="http://schemas.openxmlformats.org/officeDocument/2006/relationships/image" Target="../media/image6.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6226175"/>
            <a:ext cx="9144000" cy="631825"/>
            <a:chOff x="0" y="5297563"/>
            <a:chExt cx="9144032" cy="631767"/>
          </a:xfrm>
        </p:grpSpPr>
        <p:pic>
          <p:nvPicPr>
            <p:cNvPr id="1033" name="Picture 5" descr="Picture1.jp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0" y="5297563"/>
              <a:ext cx="862705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Picture1.jp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303452" y="5297563"/>
              <a:ext cx="2840580"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p:cNvSpPr>
            <a:spLocks noGrp="1" noChangeArrowheads="1"/>
          </p:cNvSpPr>
          <p:nvPr>
            <p:ph type="title"/>
          </p:nvPr>
        </p:nvSpPr>
        <p:spPr bwMode="auto">
          <a:xfrm>
            <a:off x="827584" y="214313"/>
            <a:ext cx="7816354" cy="69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899592" y="1124744"/>
            <a:ext cx="7744346" cy="501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Text Box 13"/>
          <p:cNvSpPr txBox="1">
            <a:spLocks noChangeArrowheads="1"/>
          </p:cNvSpPr>
          <p:nvPr userDrawn="1"/>
        </p:nvSpPr>
        <p:spPr bwMode="auto">
          <a:xfrm>
            <a:off x="8148638" y="6397625"/>
            <a:ext cx="709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pPr>
            <a:fld id="{468EA783-4E68-41DA-BD26-F3A11AFFF9C3}" type="slidenum">
              <a:rPr lang="en-US" sz="1500">
                <a:solidFill>
                  <a:srgbClr val="F2F2F2"/>
                </a:solidFill>
                <a:ea typeface="MS PGothic" pitchFamily="34" charset="-128"/>
              </a:rPr>
              <a:pPr algn="r" eaLnBrk="1" hangingPunct="1">
                <a:spcBef>
                  <a:spcPct val="50000"/>
                </a:spcBef>
              </a:pPr>
              <a:t>‹#›</a:t>
            </a:fld>
            <a:endParaRPr lang="en-US" sz="1500">
              <a:solidFill>
                <a:srgbClr val="F2F2F2"/>
              </a:solidFill>
              <a:ea typeface="MS PGothic" pitchFamily="34" charset="-128"/>
            </a:endParaRPr>
          </a:p>
        </p:txBody>
      </p:sp>
      <p:grpSp>
        <p:nvGrpSpPr>
          <p:cNvPr id="1030" name="Group 11"/>
          <p:cNvGrpSpPr>
            <a:grpSpLocks/>
          </p:cNvGrpSpPr>
          <p:nvPr userDrawn="1"/>
        </p:nvGrpSpPr>
        <p:grpSpPr bwMode="auto">
          <a:xfrm>
            <a:off x="0" y="6226175"/>
            <a:ext cx="9144000" cy="631825"/>
            <a:chOff x="-32" y="5214950"/>
            <a:chExt cx="9144064" cy="631767"/>
          </a:xfrm>
        </p:grpSpPr>
        <p:pic>
          <p:nvPicPr>
            <p:cNvPr id="1031" name="Picture 9" descr="Picture1.jp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32" y="5214950"/>
              <a:ext cx="7000924"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Picture1.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929454" y="5214950"/>
              <a:ext cx="221457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8"/>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148064" y="626824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5652890" y="6354864"/>
            <a:ext cx="3491112" cy="292388"/>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lv-LV" sz="1300" baseline="0" dirty="0">
                <a:solidFill>
                  <a:schemeClr val="bg1"/>
                </a:solidFill>
              </a:rPr>
              <a:t>Darba drošības un vides veselības institūts</a:t>
            </a:r>
            <a:endParaRPr lang="en-US" sz="1300" baseline="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95" r:id="rId1"/>
    <p:sldLayoutId id="2147483887" r:id="rId2"/>
    <p:sldLayoutId id="2147483888" r:id="rId3"/>
    <p:sldLayoutId id="2147483899" r:id="rId4"/>
    <p:sldLayoutId id="2147483911" r:id="rId5"/>
    <p:sldLayoutId id="2147483914" r:id="rId6"/>
    <p:sldLayoutId id="2147483915" r:id="rId7"/>
  </p:sldLayoutIdLst>
  <p:txStyles>
    <p:titleStyle>
      <a:lvl1pPr algn="l" rtl="0" eaLnBrk="0" fontAlgn="base" hangingPunct="0">
        <a:lnSpc>
          <a:spcPct val="90000"/>
        </a:lnSpc>
        <a:spcBef>
          <a:spcPct val="0"/>
        </a:spcBef>
        <a:spcAft>
          <a:spcPct val="0"/>
        </a:spcAft>
        <a:defRPr sz="3200" b="1">
          <a:solidFill>
            <a:srgbClr val="C85A0A"/>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ts val="600"/>
        </a:spcBef>
        <a:spcAft>
          <a:spcPts val="60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420888"/>
            <a:ext cx="7200800" cy="2088232"/>
          </a:xfrm>
        </p:spPr>
        <p:txBody>
          <a:bodyPr/>
          <a:lstStyle/>
          <a:p>
            <a:pPr marL="0" indent="0" algn="ctr">
              <a:buNone/>
            </a:pPr>
            <a:r>
              <a:rPr lang="lv-LV" b="1" dirty="0">
                <a:solidFill>
                  <a:srgbClr val="26822A"/>
                </a:solidFill>
              </a:rPr>
              <a:t>IEVADS.</a:t>
            </a:r>
            <a:endParaRPr lang="en-GB" dirty="0">
              <a:solidFill>
                <a:srgbClr val="26822A"/>
              </a:solidFill>
            </a:endParaRPr>
          </a:p>
          <a:p>
            <a:pPr marL="0" indent="0" algn="ctr">
              <a:buNone/>
            </a:pPr>
            <a:r>
              <a:rPr lang="lv-LV" b="1" dirty="0">
                <a:solidFill>
                  <a:srgbClr val="26822A"/>
                </a:solidFill>
              </a:rPr>
              <a:t>Darba aizsardzības aktualitātes Latvijā.</a:t>
            </a:r>
            <a:endParaRPr lang="en-GB" b="1" dirty="0">
              <a:solidFill>
                <a:srgbClr val="26822A"/>
              </a:solidFill>
            </a:endParaRPr>
          </a:p>
        </p:txBody>
      </p:sp>
      <p:sp>
        <p:nvSpPr>
          <p:cNvPr id="3" name="Title 2"/>
          <p:cNvSpPr>
            <a:spLocks noGrp="1"/>
          </p:cNvSpPr>
          <p:nvPr>
            <p:ph type="title"/>
          </p:nvPr>
        </p:nvSpPr>
        <p:spPr>
          <a:xfrm>
            <a:off x="611561" y="1268760"/>
            <a:ext cx="7776864" cy="720080"/>
          </a:xfrm>
        </p:spPr>
        <p:txBody>
          <a:bodyPr/>
          <a:lstStyle/>
          <a:p>
            <a:pPr algn="ctr"/>
            <a:r>
              <a:rPr lang="lv-LV" sz="1800" i="1" dirty="0"/>
              <a:t>ESF projekts "Darba drošības normatīvo aktu praktiskās ieviešanas un uzraudzības pilnveidošana " (Nr.7.3.1.0/16/I/001)</a:t>
            </a:r>
          </a:p>
        </p:txBody>
      </p:sp>
      <p:sp>
        <p:nvSpPr>
          <p:cNvPr id="5" name="Rectangle 4"/>
          <p:cNvSpPr/>
          <p:nvPr/>
        </p:nvSpPr>
        <p:spPr>
          <a:xfrm>
            <a:off x="4355976" y="4941168"/>
            <a:ext cx="4572000" cy="830997"/>
          </a:xfrm>
          <a:prstGeom prst="rect">
            <a:avLst/>
          </a:prstGeom>
        </p:spPr>
        <p:txBody>
          <a:bodyPr>
            <a:spAutoFit/>
          </a:bodyPr>
          <a:lstStyle/>
          <a:p>
            <a:pPr algn="r" eaLnBrk="1" hangingPunct="1">
              <a:spcBef>
                <a:spcPts val="0"/>
              </a:spcBef>
            </a:pPr>
            <a:r>
              <a:rPr lang="lv-LV" sz="1600" baseline="0" dirty="0"/>
              <a:t>Dace Jakimova</a:t>
            </a:r>
          </a:p>
          <a:p>
            <a:pPr algn="r" eaLnBrk="1" hangingPunct="1">
              <a:spcBef>
                <a:spcPts val="0"/>
              </a:spcBef>
            </a:pPr>
            <a:r>
              <a:rPr lang="lv-LV" sz="1600" baseline="0" dirty="0"/>
              <a:t>Darba drošības un vides veselības institūts, </a:t>
            </a:r>
          </a:p>
          <a:p>
            <a:pPr algn="r" eaLnBrk="1" hangingPunct="1">
              <a:spcBef>
                <a:spcPts val="0"/>
              </a:spcBef>
            </a:pPr>
            <a:r>
              <a:rPr lang="lv-LV" sz="1600" baseline="0" dirty="0"/>
              <a:t>Rīgas </a:t>
            </a:r>
            <a:r>
              <a:rPr lang="lv-LV" sz="1600" baseline="0"/>
              <a:t>Stradiņa </a:t>
            </a:r>
            <a:r>
              <a:rPr lang="lv-LV" sz="1600" baseline="0" smtClean="0"/>
              <a:t>universitāte</a:t>
            </a:r>
            <a:endParaRPr lang="lv-LV" sz="1600" baseline="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1025" name="Picture 1" descr="LV_ID_EU_logo_ansamblis_ESF_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283" y="203206"/>
            <a:ext cx="5337433" cy="1137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636838" algn="ctr"/>
                <a:tab pos="5273675" algn="r"/>
              </a:tabLst>
              <a:defRPr>
                <a:solidFill>
                  <a:schemeClr val="tx1"/>
                </a:solidFill>
                <a:latin typeface="Arial" pitchFamily="34" charset="0"/>
                <a:cs typeface="Arial" pitchFamily="34" charset="0"/>
              </a:defRPr>
            </a:lvl1pPr>
            <a:lvl2pPr>
              <a:tabLst>
                <a:tab pos="2636838" algn="ctr"/>
                <a:tab pos="5273675" algn="r"/>
              </a:tabLst>
              <a:defRPr>
                <a:solidFill>
                  <a:schemeClr val="tx1"/>
                </a:solidFill>
                <a:latin typeface="Arial" pitchFamily="34" charset="0"/>
                <a:cs typeface="Arial" pitchFamily="34" charset="0"/>
              </a:defRPr>
            </a:lvl2pPr>
            <a:lvl3pPr>
              <a:tabLst>
                <a:tab pos="2636838" algn="ctr"/>
                <a:tab pos="5273675" algn="r"/>
              </a:tabLst>
              <a:defRPr>
                <a:solidFill>
                  <a:schemeClr val="tx1"/>
                </a:solidFill>
                <a:latin typeface="Arial" pitchFamily="34" charset="0"/>
                <a:cs typeface="Arial" pitchFamily="34" charset="0"/>
              </a:defRPr>
            </a:lvl3pPr>
            <a:lvl4pPr>
              <a:tabLst>
                <a:tab pos="2636838" algn="ctr"/>
                <a:tab pos="5273675" algn="r"/>
              </a:tabLst>
              <a:defRPr>
                <a:solidFill>
                  <a:schemeClr val="tx1"/>
                </a:solidFill>
                <a:latin typeface="Arial" pitchFamily="34" charset="0"/>
                <a:cs typeface="Arial" pitchFamily="34" charset="0"/>
              </a:defRPr>
            </a:lvl4pPr>
            <a:lvl5pPr>
              <a:tabLst>
                <a:tab pos="2636838" algn="ctr"/>
                <a:tab pos="5273675" algn="r"/>
              </a:tabLst>
              <a:defRPr>
                <a:solidFill>
                  <a:schemeClr val="tx1"/>
                </a:solidFill>
                <a:latin typeface="Arial" pitchFamily="34" charset="0"/>
                <a:cs typeface="Arial" pitchFamily="34" charset="0"/>
              </a:defRPr>
            </a:lvl5pPr>
            <a:lvl6pPr fontAlgn="base">
              <a:spcBef>
                <a:spcPct val="0"/>
              </a:spcBef>
              <a:spcAft>
                <a:spcPct val="0"/>
              </a:spcAft>
              <a:tabLst>
                <a:tab pos="2636838" algn="ctr"/>
                <a:tab pos="5273675" algn="r"/>
              </a:tabLst>
              <a:defRPr>
                <a:solidFill>
                  <a:schemeClr val="tx1"/>
                </a:solidFill>
                <a:latin typeface="Arial" pitchFamily="34" charset="0"/>
                <a:cs typeface="Arial" pitchFamily="34" charset="0"/>
              </a:defRPr>
            </a:lvl6pPr>
            <a:lvl7pPr fontAlgn="base">
              <a:spcBef>
                <a:spcPct val="0"/>
              </a:spcBef>
              <a:spcAft>
                <a:spcPct val="0"/>
              </a:spcAft>
              <a:tabLst>
                <a:tab pos="2636838" algn="ctr"/>
                <a:tab pos="5273675" algn="r"/>
              </a:tabLst>
              <a:defRPr>
                <a:solidFill>
                  <a:schemeClr val="tx1"/>
                </a:solidFill>
                <a:latin typeface="Arial" pitchFamily="34" charset="0"/>
                <a:cs typeface="Arial" pitchFamily="34" charset="0"/>
              </a:defRPr>
            </a:lvl7pPr>
            <a:lvl8pPr fontAlgn="base">
              <a:spcBef>
                <a:spcPct val="0"/>
              </a:spcBef>
              <a:spcAft>
                <a:spcPct val="0"/>
              </a:spcAft>
              <a:tabLst>
                <a:tab pos="2636838" algn="ctr"/>
                <a:tab pos="5273675" algn="r"/>
              </a:tabLst>
              <a:defRPr>
                <a:solidFill>
                  <a:schemeClr val="tx1"/>
                </a:solidFill>
                <a:latin typeface="Arial" pitchFamily="34" charset="0"/>
                <a:cs typeface="Arial" pitchFamily="34" charset="0"/>
              </a:defRPr>
            </a:lvl8pPr>
            <a:lvl9pPr fontAlgn="base">
              <a:spcBef>
                <a:spcPct val="0"/>
              </a:spcBef>
              <a:spcAft>
                <a:spcPct val="0"/>
              </a:spcAft>
              <a:tabLst>
                <a:tab pos="2636838" algn="ctr"/>
                <a:tab pos="52736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endParaRPr kumimoji="0" lang="lv-LV" altLang="lv-LV"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10343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8A9C7C-2F6B-BF44-BF4C-E31725E4EFA5}"/>
              </a:ext>
            </a:extLst>
          </p:cNvPr>
          <p:cNvSpPr>
            <a:spLocks noGrp="1"/>
          </p:cNvSpPr>
          <p:nvPr>
            <p:ph type="title"/>
          </p:nvPr>
        </p:nvSpPr>
        <p:spPr>
          <a:xfrm>
            <a:off x="533400" y="98424"/>
            <a:ext cx="8610600" cy="1036642"/>
          </a:xfrm>
        </p:spPr>
        <p:txBody>
          <a:bodyPr>
            <a:normAutofit/>
          </a:bodyPr>
          <a:lstStyle/>
          <a:p>
            <a:pPr algn="ctr"/>
            <a:r>
              <a:rPr lang="lv-LV" sz="3200" dirty="0">
                <a:latin typeface="Arial" panose="020B0604020202020204" pitchFamily="34" charset="0"/>
                <a:cs typeface="Arial" panose="020B0604020202020204" pitchFamily="34" charset="0"/>
              </a:rPr>
              <a:t>Dabīgās nāves 2017.gadā</a:t>
            </a:r>
          </a:p>
        </p:txBody>
      </p:sp>
      <p:sp>
        <p:nvSpPr>
          <p:cNvPr id="3" name="Content Placeholder 2">
            <a:extLst>
              <a:ext uri="{FF2B5EF4-FFF2-40B4-BE49-F238E27FC236}">
                <a16:creationId xmlns="" xmlns:a16="http://schemas.microsoft.com/office/drawing/2014/main" id="{BE2F6339-66F8-904C-BECC-5863B39AFE38}"/>
              </a:ext>
            </a:extLst>
          </p:cNvPr>
          <p:cNvSpPr>
            <a:spLocks noGrp="1"/>
          </p:cNvSpPr>
          <p:nvPr>
            <p:ph idx="1"/>
          </p:nvPr>
        </p:nvSpPr>
        <p:spPr>
          <a:xfrm>
            <a:off x="395536" y="908720"/>
            <a:ext cx="8424936" cy="5217453"/>
          </a:xfrm>
        </p:spPr>
        <p:txBody>
          <a:bodyPr>
            <a:normAutofit/>
          </a:bodyPr>
          <a:lstStyle/>
          <a:p>
            <a:pPr algn="r"/>
            <a:endParaRPr lang="lv-LV" sz="1600" dirty="0">
              <a:solidFill>
                <a:schemeClr val="tx1"/>
              </a:solidFill>
              <a:latin typeface="Arial" panose="020B0604020202020204" pitchFamily="34" charset="0"/>
              <a:cs typeface="Arial" panose="020B0604020202020204" pitchFamily="34" charset="0"/>
            </a:endParaRPr>
          </a:p>
          <a:p>
            <a:endParaRPr lang="lv-LV"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1B19B998-F9FE-1C4B-8243-2687FF3E77DE}"/>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 xmlns:a16="http://schemas.microsoft.com/office/drawing/2014/main" id="{1BBC2FAF-5FBC-5B4C-9E35-3FE89BFEDC3A}"/>
              </a:ext>
            </a:extLst>
          </p:cNvPr>
          <p:cNvSpPr>
            <a:spLocks noGrp="1"/>
          </p:cNvSpPr>
          <p:nvPr>
            <p:ph type="body" sz="quarter" idx="12"/>
          </p:nvPr>
        </p:nvSpPr>
        <p:spPr/>
        <p:txBody>
          <a:bodyPr/>
          <a:lstStyle/>
          <a:p>
            <a:endParaRPr lang="lv-LV"/>
          </a:p>
        </p:txBody>
      </p:sp>
      <p:graphicFrame>
        <p:nvGraphicFramePr>
          <p:cNvPr id="6" name="Chart 5">
            <a:extLst>
              <a:ext uri="{FF2B5EF4-FFF2-40B4-BE49-F238E27FC236}">
                <a16:creationId xmlns="" xmlns:a16="http://schemas.microsoft.com/office/drawing/2014/main" id="{120CD9A2-1231-E240-B4A3-E4F887E7A30D}"/>
              </a:ext>
            </a:extLst>
          </p:cNvPr>
          <p:cNvGraphicFramePr/>
          <p:nvPr>
            <p:extLst>
              <p:ext uri="{D42A27DB-BD31-4B8C-83A1-F6EECF244321}">
                <p14:modId xmlns:p14="http://schemas.microsoft.com/office/powerpoint/2010/main" val="954612073"/>
              </p:ext>
            </p:extLst>
          </p:nvPr>
        </p:nvGraphicFramePr>
        <p:xfrm>
          <a:off x="0" y="548680"/>
          <a:ext cx="9144000" cy="5775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385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8A9C7C-2F6B-BF44-BF4C-E31725E4EFA5}"/>
              </a:ext>
            </a:extLst>
          </p:cNvPr>
          <p:cNvSpPr>
            <a:spLocks noGrp="1"/>
          </p:cNvSpPr>
          <p:nvPr>
            <p:ph type="title"/>
          </p:nvPr>
        </p:nvSpPr>
        <p:spPr>
          <a:xfrm>
            <a:off x="533400" y="98424"/>
            <a:ext cx="8610600" cy="1036642"/>
          </a:xfrm>
        </p:spPr>
        <p:txBody>
          <a:bodyPr>
            <a:normAutofit/>
          </a:bodyPr>
          <a:lstStyle/>
          <a:p>
            <a:pPr algn="ctr"/>
            <a:r>
              <a:rPr lang="lv-LV" sz="3200" dirty="0">
                <a:latin typeface="Arial" panose="020B0604020202020204" pitchFamily="34" charset="0"/>
                <a:cs typeface="Arial" panose="020B0604020202020204" pitchFamily="34" charset="0"/>
              </a:rPr>
              <a:t>Dabīgās nāves 2017.gadā</a:t>
            </a:r>
          </a:p>
        </p:txBody>
      </p:sp>
      <p:sp>
        <p:nvSpPr>
          <p:cNvPr id="3" name="Content Placeholder 2">
            <a:extLst>
              <a:ext uri="{FF2B5EF4-FFF2-40B4-BE49-F238E27FC236}">
                <a16:creationId xmlns="" xmlns:a16="http://schemas.microsoft.com/office/drawing/2014/main" id="{BE2F6339-66F8-904C-BECC-5863B39AFE38}"/>
              </a:ext>
            </a:extLst>
          </p:cNvPr>
          <p:cNvSpPr>
            <a:spLocks noGrp="1"/>
          </p:cNvSpPr>
          <p:nvPr>
            <p:ph idx="1"/>
          </p:nvPr>
        </p:nvSpPr>
        <p:spPr>
          <a:xfrm>
            <a:off x="395536" y="908720"/>
            <a:ext cx="8424936" cy="5217453"/>
          </a:xfrm>
        </p:spPr>
        <p:txBody>
          <a:bodyPr>
            <a:normAutofit/>
          </a:bodyPr>
          <a:lstStyle/>
          <a:p>
            <a:r>
              <a:rPr lang="lv-LV" sz="2800" dirty="0">
                <a:solidFill>
                  <a:schemeClr val="tx1"/>
                </a:solidFill>
                <a:latin typeface="Arial" panose="020B0604020202020204" pitchFamily="34" charset="0"/>
                <a:cs typeface="Arial" panose="020B0604020202020204" pitchFamily="34" charset="0"/>
              </a:rPr>
              <a:t>Vecākais  - 78 gadus vecs ekskavatora vadītājs</a:t>
            </a:r>
          </a:p>
          <a:p>
            <a:r>
              <a:rPr lang="lv-LV" sz="2800" dirty="0">
                <a:solidFill>
                  <a:schemeClr val="tx1"/>
                </a:solidFill>
                <a:latin typeface="Arial" panose="020B0604020202020204" pitchFamily="34" charset="0"/>
                <a:cs typeface="Arial" panose="020B0604020202020204" pitchFamily="34" charset="0"/>
              </a:rPr>
              <a:t>Jaunākais - 31 gadu vecs </a:t>
            </a:r>
            <a:r>
              <a:rPr lang="lv-LV" sz="2800" dirty="0" err="1">
                <a:solidFill>
                  <a:schemeClr val="tx1"/>
                </a:solidFill>
                <a:latin typeface="Arial" panose="020B0604020202020204" pitchFamily="34" charset="0"/>
                <a:cs typeface="Arial" panose="020B0604020202020204" pitchFamily="34" charset="0"/>
              </a:rPr>
              <a:t>vilcējautomobiļa</a:t>
            </a:r>
            <a:r>
              <a:rPr lang="lv-LV" sz="2800" dirty="0">
                <a:solidFill>
                  <a:schemeClr val="tx1"/>
                </a:solidFill>
                <a:latin typeface="Arial" panose="020B0604020202020204" pitchFamily="34" charset="0"/>
                <a:cs typeface="Arial" panose="020B0604020202020204" pitchFamily="34" charset="0"/>
              </a:rPr>
              <a:t> vadītājs</a:t>
            </a:r>
          </a:p>
          <a:p>
            <a:r>
              <a:rPr lang="lv-LV" sz="2800" dirty="0">
                <a:solidFill>
                  <a:schemeClr val="tx1"/>
                </a:solidFill>
                <a:latin typeface="Arial" panose="020B0604020202020204" pitchFamily="34" charset="0"/>
                <a:cs typeface="Arial" panose="020B0604020202020204" pitchFamily="34" charset="0"/>
              </a:rPr>
              <a:t>Vidējais vecums - 59 gadi </a:t>
            </a:r>
          </a:p>
          <a:p>
            <a:r>
              <a:rPr lang="lv-LV" sz="2800" dirty="0">
                <a:solidFill>
                  <a:schemeClr val="tx1"/>
                </a:solidFill>
                <a:latin typeface="Arial" panose="020B0604020202020204" pitchFamily="34" charset="0"/>
                <a:cs typeface="Arial" panose="020B0604020202020204" pitchFamily="34" charset="0"/>
              </a:rPr>
              <a:t>Vidējais darba stāžs – 6 gadi</a:t>
            </a:r>
          </a:p>
          <a:p>
            <a:r>
              <a:rPr lang="lv-LV" sz="2800" dirty="0">
                <a:solidFill>
                  <a:schemeClr val="tx1"/>
                </a:solidFill>
                <a:latin typeface="Arial" panose="020B0604020202020204" pitchFamily="34" charset="0"/>
                <a:cs typeface="Arial" panose="020B0604020202020204" pitchFamily="34" charset="0"/>
              </a:rPr>
              <a:t>Laiks - ceturtdien, līdz pusdienlaikam</a:t>
            </a:r>
          </a:p>
          <a:p>
            <a:r>
              <a:rPr lang="lv-LV" sz="2800" dirty="0">
                <a:solidFill>
                  <a:schemeClr val="tx1"/>
                </a:solidFill>
                <a:latin typeface="Arial" panose="020B0604020202020204" pitchFamily="34" charset="0"/>
                <a:cs typeface="Arial" panose="020B0604020202020204" pitchFamily="34" charset="0"/>
              </a:rPr>
              <a:t>Profesijas - transportlīdzekļu vadītājs, apsargs, dežurants, dažādu darbu palīgstrādnieks, būvnieks, santehniķis, atslēdznieks u.c.</a:t>
            </a:r>
          </a:p>
          <a:p>
            <a:pPr algn="r"/>
            <a:endParaRPr lang="lv-LV" sz="1600" dirty="0">
              <a:solidFill>
                <a:schemeClr val="tx1"/>
              </a:solidFill>
              <a:latin typeface="Arial" panose="020B0604020202020204" pitchFamily="34" charset="0"/>
              <a:cs typeface="Arial" panose="020B0604020202020204" pitchFamily="34" charset="0"/>
            </a:endParaRPr>
          </a:p>
          <a:p>
            <a:pPr algn="r"/>
            <a:r>
              <a:rPr lang="lv-LV" sz="1600" dirty="0">
                <a:solidFill>
                  <a:schemeClr val="tx1"/>
                </a:solidFill>
                <a:latin typeface="Arial" panose="020B0604020202020204" pitchFamily="34" charset="0"/>
                <a:cs typeface="Arial" panose="020B0604020202020204" pitchFamily="34" charset="0"/>
              </a:rPr>
              <a:t>Avots: VDI 2017.gada darbības pārskats</a:t>
            </a:r>
          </a:p>
          <a:p>
            <a:endParaRPr lang="lv-LV" sz="2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1B19B998-F9FE-1C4B-8243-2687FF3E77DE}"/>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 xmlns:a16="http://schemas.microsoft.com/office/drawing/2014/main" id="{1BBC2FAF-5FBC-5B4C-9E35-3FE89BFEDC3A}"/>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171653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F66F9A58-F941-4042-B6E5-8D85698691FD}"/>
              </a:ext>
            </a:extLst>
          </p:cNvPr>
          <p:cNvSpPr>
            <a:spLocks noGrp="1"/>
          </p:cNvSpPr>
          <p:nvPr>
            <p:ph type="title"/>
          </p:nvPr>
        </p:nvSpPr>
        <p:spPr>
          <a:xfrm>
            <a:off x="225772" y="260648"/>
            <a:ext cx="8692455" cy="841722"/>
          </a:xfrm>
        </p:spPr>
        <p:txBody>
          <a:bodyPr>
            <a:noAutofit/>
          </a:bodyPr>
          <a:lstStyle/>
          <a:p>
            <a:pPr>
              <a:defRPr/>
            </a:pPr>
            <a:r>
              <a:rPr lang="lv-LV" altLang="lv-LV" sz="2800" dirty="0">
                <a:ea typeface="MS PGothic" panose="020B0600070205080204" pitchFamily="34" charset="-128"/>
              </a:rPr>
              <a:t>Pirmreizēji apstiprināto arodslimnieku skaits (2002. – 2017.)</a:t>
            </a:r>
          </a:p>
        </p:txBody>
      </p:sp>
      <p:sp>
        <p:nvSpPr>
          <p:cNvPr id="40963" name="Slide Number Placeholder 5"/>
          <p:cNvSpPr>
            <a:spLocks noGrp="1"/>
          </p:cNvSpPr>
          <p:nvPr>
            <p:ph type="sldNum" sz="quarter" idx="13"/>
          </p:nvPr>
        </p:nvSpPr>
        <p:spPr bwMode="auto">
          <a:xfrm>
            <a:off x="8534400" y="6324600"/>
            <a:ext cx="419100"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921ED0-60A4-4319-BDA2-E4E352805B2B}" type="slidenum">
              <a:rPr lang="en-US" altLang="lv-LV"/>
              <a:pPr/>
              <a:t>12</a:t>
            </a:fld>
            <a:endParaRPr lang="en-US" altLang="lv-LV"/>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2631114818"/>
              </p:ext>
            </p:extLst>
          </p:nvPr>
        </p:nvGraphicFramePr>
        <p:xfrm>
          <a:off x="-396551" y="1102370"/>
          <a:ext cx="9235184" cy="50508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
          <p:cNvSpPr txBox="1">
            <a:spLocks/>
          </p:cNvSpPr>
          <p:nvPr/>
        </p:nvSpPr>
        <p:spPr>
          <a:xfrm>
            <a:off x="2590800" y="6324600"/>
            <a:ext cx="1981200" cy="304800"/>
          </a:xfrm>
          <a:prstGeom prst="rect">
            <a:avLst/>
          </a:prstGeom>
        </p:spPr>
        <p:txBody>
          <a:bodyPr>
            <a:normAutofit/>
          </a:bodyPr>
          <a:lstStyle>
            <a:lvl1pPr marL="266700" indent="-266700" algn="l" rtl="0" eaLnBrk="0" fontAlgn="base" hangingPunct="0">
              <a:spcBef>
                <a:spcPts val="600"/>
              </a:spcBef>
              <a:spcAft>
                <a:spcPts val="60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lv-LV" altLang="lv-LV" sz="1100" kern="0" baseline="0">
                <a:solidFill>
                  <a:schemeClr val="bg1"/>
                </a:solidFill>
                <a:ea typeface="MS PGothic" pitchFamily="34" charset="-128"/>
              </a:rPr>
              <a:t>Avots: VDI</a:t>
            </a:r>
            <a:endParaRPr lang="lv-LV" altLang="lv-LV" sz="1100" kern="0" baseline="0" dirty="0">
              <a:solidFill>
                <a:schemeClr val="bg1"/>
              </a:solidFill>
              <a:ea typeface="MS PGothic" pitchFamily="34" charset="-128"/>
            </a:endParaRPr>
          </a:p>
        </p:txBody>
      </p:sp>
    </p:spTree>
    <p:extLst>
      <p:ext uri="{BB962C8B-B14F-4D97-AF65-F5344CB8AC3E}">
        <p14:creationId xmlns:p14="http://schemas.microsoft.com/office/powerpoint/2010/main" val="423274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D436B1-ACD6-104F-9B71-65EC64CE6710}"/>
              </a:ext>
            </a:extLst>
          </p:cNvPr>
          <p:cNvSpPr>
            <a:spLocks noGrp="1"/>
          </p:cNvSpPr>
          <p:nvPr>
            <p:ph type="title"/>
          </p:nvPr>
        </p:nvSpPr>
        <p:spPr>
          <a:xfrm>
            <a:off x="0" y="116632"/>
            <a:ext cx="8820472" cy="992832"/>
          </a:xfrm>
        </p:spPr>
        <p:txBody>
          <a:bodyPr>
            <a:normAutofit fontScale="90000"/>
          </a:bodyPr>
          <a:lstStyle/>
          <a:p>
            <a:pPr algn="ctr"/>
            <a:r>
              <a:rPr lang="lv-LV" sz="3100" dirty="0">
                <a:latin typeface="Arial" panose="020B0604020202020204" pitchFamily="34" charset="0"/>
                <a:cs typeface="Arial" panose="020B0604020202020204" pitchFamily="34" charset="0"/>
              </a:rPr>
              <a:t>Mazumtirdzniecības nozare </a:t>
            </a:r>
            <a:r>
              <a:rPr lang="lv-LV" dirty="0">
                <a:solidFill>
                  <a:srgbClr val="8E001C"/>
                </a:solidFill>
                <a:latin typeface="Arial" panose="020B0604020202020204" pitchFamily="34" charset="0"/>
                <a:cs typeface="Arial" panose="020B0604020202020204" pitchFamily="34" charset="0"/>
              </a:rPr>
              <a:t/>
            </a:r>
            <a:br>
              <a:rPr lang="lv-LV" dirty="0">
                <a:solidFill>
                  <a:srgbClr val="8E001C"/>
                </a:solidFill>
                <a:latin typeface="Arial" panose="020B0604020202020204" pitchFamily="34" charset="0"/>
                <a:cs typeface="Arial" panose="020B0604020202020204" pitchFamily="34" charset="0"/>
              </a:rPr>
            </a:br>
            <a:r>
              <a:rPr lang="en-US" sz="2200" b="0" dirty="0" err="1">
                <a:solidFill>
                  <a:schemeClr val="accent4"/>
                </a:solidFill>
                <a:latin typeface="Arial" panose="020B0604020202020204" pitchFamily="34" charset="0"/>
                <a:cs typeface="Arial" panose="020B0604020202020204" pitchFamily="34" charset="0"/>
              </a:rPr>
              <a:t>Saimniecisko</a:t>
            </a:r>
            <a:r>
              <a:rPr lang="en-US" sz="2200" b="0" dirty="0">
                <a:solidFill>
                  <a:schemeClr val="accent4"/>
                </a:solidFill>
                <a:latin typeface="Arial" panose="020B0604020202020204" pitchFamily="34" charset="0"/>
                <a:cs typeface="Arial" panose="020B0604020202020204" pitchFamily="34" charset="0"/>
              </a:rPr>
              <a:t> </a:t>
            </a:r>
            <a:r>
              <a:rPr lang="en-US" sz="2200" b="0" dirty="0" err="1">
                <a:solidFill>
                  <a:schemeClr val="accent4"/>
                </a:solidFill>
                <a:latin typeface="Arial" panose="020B0604020202020204" pitchFamily="34" charset="0"/>
                <a:cs typeface="Arial" panose="020B0604020202020204" pitchFamily="34" charset="0"/>
              </a:rPr>
              <a:t>darbību</a:t>
            </a:r>
            <a:r>
              <a:rPr lang="en-US" sz="2200" b="0" dirty="0">
                <a:solidFill>
                  <a:schemeClr val="accent4"/>
                </a:solidFill>
                <a:latin typeface="Arial" panose="020B0604020202020204" pitchFamily="34" charset="0"/>
                <a:cs typeface="Arial" panose="020B0604020202020204" pitchFamily="34" charset="0"/>
              </a:rPr>
              <a:t> </a:t>
            </a:r>
            <a:r>
              <a:rPr lang="en-US" sz="2200" b="0" dirty="0" err="1">
                <a:solidFill>
                  <a:schemeClr val="accent4"/>
                </a:solidFill>
                <a:latin typeface="Arial" panose="020B0604020202020204" pitchFamily="34" charset="0"/>
                <a:cs typeface="Arial" panose="020B0604020202020204" pitchFamily="34" charset="0"/>
              </a:rPr>
              <a:t>statistiskā</a:t>
            </a:r>
            <a:r>
              <a:rPr lang="en-US" sz="2200" b="0" dirty="0">
                <a:solidFill>
                  <a:schemeClr val="accent4"/>
                </a:solidFill>
                <a:latin typeface="Arial" panose="020B0604020202020204" pitchFamily="34" charset="0"/>
                <a:cs typeface="Arial" panose="020B0604020202020204" pitchFamily="34" charset="0"/>
              </a:rPr>
              <a:t> </a:t>
            </a:r>
            <a:r>
              <a:rPr lang="en-US" sz="2200" b="0" dirty="0" err="1">
                <a:solidFill>
                  <a:schemeClr val="accent4"/>
                </a:solidFill>
                <a:latin typeface="Arial" panose="020B0604020202020204" pitchFamily="34" charset="0"/>
                <a:cs typeface="Arial" panose="020B0604020202020204" pitchFamily="34" charset="0"/>
              </a:rPr>
              <a:t>klasifikācija</a:t>
            </a:r>
            <a:r>
              <a:rPr lang="en-US" sz="2200" b="0" dirty="0">
                <a:solidFill>
                  <a:schemeClr val="accent4"/>
                </a:solidFill>
                <a:latin typeface="Arial" panose="020B0604020202020204" pitchFamily="34" charset="0"/>
                <a:cs typeface="Arial" panose="020B0604020202020204" pitchFamily="34" charset="0"/>
              </a:rPr>
              <a:t> </a:t>
            </a:r>
            <a:r>
              <a:rPr lang="en-US" sz="2200" b="0" dirty="0" err="1">
                <a:solidFill>
                  <a:schemeClr val="accent4"/>
                </a:solidFill>
                <a:latin typeface="Arial" panose="020B0604020202020204" pitchFamily="34" charset="0"/>
                <a:cs typeface="Arial" panose="020B0604020202020204" pitchFamily="34" charset="0"/>
              </a:rPr>
              <a:t>Eiropas</a:t>
            </a:r>
            <a:r>
              <a:rPr lang="en-US" sz="2200" b="0" dirty="0">
                <a:solidFill>
                  <a:schemeClr val="accent4"/>
                </a:solidFill>
                <a:latin typeface="Arial" panose="020B0604020202020204" pitchFamily="34" charset="0"/>
                <a:cs typeface="Arial" panose="020B0604020202020204" pitchFamily="34" charset="0"/>
              </a:rPr>
              <a:t> </a:t>
            </a:r>
            <a:r>
              <a:rPr lang="en-US" sz="2200" b="0" dirty="0" err="1">
                <a:solidFill>
                  <a:schemeClr val="accent4"/>
                </a:solidFill>
                <a:latin typeface="Arial" panose="020B0604020202020204" pitchFamily="34" charset="0"/>
                <a:cs typeface="Arial" panose="020B0604020202020204" pitchFamily="34" charset="0"/>
              </a:rPr>
              <a:t>Kopienā</a:t>
            </a:r>
            <a:r>
              <a:rPr lang="en-US" sz="2200" b="0" dirty="0">
                <a:solidFill>
                  <a:schemeClr val="accent4"/>
                </a:solidFill>
                <a:latin typeface="Arial" panose="020B0604020202020204" pitchFamily="34" charset="0"/>
                <a:cs typeface="Arial" panose="020B0604020202020204" pitchFamily="34" charset="0"/>
              </a:rPr>
              <a:t> (NACE), 2. </a:t>
            </a:r>
            <a:r>
              <a:rPr lang="en-US" sz="2200" b="0" dirty="0" err="1">
                <a:solidFill>
                  <a:schemeClr val="accent4"/>
                </a:solidFill>
                <a:latin typeface="Arial" panose="020B0604020202020204" pitchFamily="34" charset="0"/>
                <a:cs typeface="Arial" panose="020B0604020202020204" pitchFamily="34" charset="0"/>
              </a:rPr>
              <a:t>redakcija</a:t>
            </a:r>
            <a:r>
              <a:rPr lang="en-US" b="0" dirty="0">
                <a:solidFill>
                  <a:srgbClr val="8E001C"/>
                </a:solidFill>
              </a:rPr>
              <a:t/>
            </a:r>
            <a:br>
              <a:rPr lang="en-US" b="0" dirty="0">
                <a:solidFill>
                  <a:srgbClr val="8E001C"/>
                </a:solidFill>
              </a:rPr>
            </a:br>
            <a:endParaRPr lang="lv-LV" b="0" dirty="0">
              <a:solidFill>
                <a:srgbClr val="8E001C"/>
              </a:solidFill>
            </a:endParaRPr>
          </a:p>
        </p:txBody>
      </p:sp>
      <p:sp>
        <p:nvSpPr>
          <p:cNvPr id="3" name="Content Placeholder 2">
            <a:extLst>
              <a:ext uri="{FF2B5EF4-FFF2-40B4-BE49-F238E27FC236}">
                <a16:creationId xmlns="" xmlns:a16="http://schemas.microsoft.com/office/drawing/2014/main" id="{64BC0444-3F28-5D48-99C2-D62270C8C445}"/>
              </a:ext>
            </a:extLst>
          </p:cNvPr>
          <p:cNvSpPr>
            <a:spLocks noGrp="1"/>
          </p:cNvSpPr>
          <p:nvPr>
            <p:ph idx="1"/>
          </p:nvPr>
        </p:nvSpPr>
        <p:spPr>
          <a:xfrm>
            <a:off x="107504" y="1109464"/>
            <a:ext cx="9361040" cy="5055840"/>
          </a:xfrm>
        </p:spPr>
        <p:txBody>
          <a:bodyPr>
            <a:noAutofit/>
          </a:bodyPr>
          <a:lstStyle/>
          <a:p>
            <a:pPr>
              <a:spcBef>
                <a:spcPts val="0"/>
              </a:spcBef>
            </a:pPr>
            <a:r>
              <a:rPr lang="lv-LV" sz="2100" b="1" dirty="0">
                <a:solidFill>
                  <a:schemeClr val="tx1"/>
                </a:solidFill>
                <a:latin typeface="Arial" panose="020B0604020202020204" pitchFamily="34" charset="0"/>
                <a:cs typeface="Arial" panose="020B0604020202020204" pitchFamily="34" charset="0"/>
              </a:rPr>
              <a:t>G.47. Mazumtirdzniecība, izņemot automobiļus un motociklus</a:t>
            </a:r>
          </a:p>
          <a:p>
            <a:pPr marL="533400" lvl="1" indent="0">
              <a:spcBef>
                <a:spcPts val="0"/>
              </a:spcBef>
              <a:buNone/>
            </a:pPr>
            <a:r>
              <a:rPr lang="lv-LV" dirty="0">
                <a:solidFill>
                  <a:schemeClr val="tx1"/>
                </a:solidFill>
                <a:latin typeface="Arial" panose="020B0604020202020204" pitchFamily="34" charset="0"/>
                <a:cs typeface="Arial" panose="020B0604020202020204" pitchFamily="34" charset="0"/>
              </a:rPr>
              <a:t>47.1. Mazumtirdzniecība nespecializētajos veikalos</a:t>
            </a:r>
          </a:p>
          <a:p>
            <a:pPr marL="533400" lvl="1" indent="0">
              <a:spcBef>
                <a:spcPts val="0"/>
              </a:spcBef>
              <a:buNone/>
            </a:pPr>
            <a:r>
              <a:rPr lang="lv-LV" dirty="0">
                <a:solidFill>
                  <a:schemeClr val="tx1"/>
                </a:solidFill>
                <a:latin typeface="Arial" panose="020B0604020202020204" pitchFamily="34" charset="0"/>
                <a:cs typeface="Arial" panose="020B0604020202020204" pitchFamily="34" charset="0"/>
              </a:rPr>
              <a:t>47.2. Pārtikas, dzērienu un tabakas mazumtirdzniecība specializētajos veikalos</a:t>
            </a:r>
          </a:p>
          <a:p>
            <a:pPr marL="533400" lvl="1" indent="0">
              <a:spcBef>
                <a:spcPts val="0"/>
              </a:spcBef>
              <a:buNone/>
            </a:pPr>
            <a:r>
              <a:rPr lang="lv-LV" dirty="0">
                <a:solidFill>
                  <a:schemeClr val="tx1"/>
                </a:solidFill>
                <a:latin typeface="Arial" panose="020B0604020202020204" pitchFamily="34" charset="0"/>
                <a:cs typeface="Arial" panose="020B0604020202020204" pitchFamily="34" charset="0"/>
              </a:rPr>
              <a:t>47.3. Degvielas mazumtirdzniecība degvielas </a:t>
            </a:r>
            <a:r>
              <a:rPr lang="lv-LV" dirty="0" err="1">
                <a:solidFill>
                  <a:schemeClr val="tx1"/>
                </a:solidFill>
                <a:latin typeface="Arial" panose="020B0604020202020204" pitchFamily="34" charset="0"/>
                <a:cs typeface="Arial" panose="020B0604020202020204" pitchFamily="34" charset="0"/>
              </a:rPr>
              <a:t>uzpildes</a:t>
            </a:r>
            <a:r>
              <a:rPr lang="lv-LV" dirty="0">
                <a:solidFill>
                  <a:schemeClr val="tx1"/>
                </a:solidFill>
                <a:latin typeface="Arial" panose="020B0604020202020204" pitchFamily="34" charset="0"/>
                <a:cs typeface="Arial" panose="020B0604020202020204" pitchFamily="34" charset="0"/>
              </a:rPr>
              <a:t> stacijās </a:t>
            </a:r>
          </a:p>
          <a:p>
            <a:pPr marL="533400" lvl="1" indent="0">
              <a:spcBef>
                <a:spcPts val="0"/>
              </a:spcBef>
              <a:buNone/>
            </a:pPr>
            <a:r>
              <a:rPr lang="lv-LV" dirty="0">
                <a:solidFill>
                  <a:schemeClr val="tx1"/>
                </a:solidFill>
                <a:latin typeface="Arial" panose="020B0604020202020204" pitchFamily="34" charset="0"/>
                <a:cs typeface="Arial" panose="020B0604020202020204" pitchFamily="34" charset="0"/>
              </a:rPr>
              <a:t>47.4. Informācijas un komunikāciju tehnoloģiju iekārtu mazumtirdzniecība specializētajos veikalos</a:t>
            </a:r>
          </a:p>
          <a:p>
            <a:pPr marL="533400" lvl="1" indent="0">
              <a:spcBef>
                <a:spcPts val="0"/>
              </a:spcBef>
              <a:buNone/>
            </a:pPr>
            <a:r>
              <a:rPr lang="lv-LV" dirty="0">
                <a:solidFill>
                  <a:schemeClr val="tx1"/>
                </a:solidFill>
                <a:latin typeface="Arial" panose="020B0604020202020204" pitchFamily="34" charset="0"/>
                <a:cs typeface="Arial" panose="020B0604020202020204" pitchFamily="34" charset="0"/>
              </a:rPr>
              <a:t>47.5. Mājsaimniecības piederumu mazumtirdzniecība specializētajos veikalos</a:t>
            </a:r>
          </a:p>
          <a:p>
            <a:pPr marL="533400" lvl="1" indent="0">
              <a:spcBef>
                <a:spcPts val="0"/>
              </a:spcBef>
              <a:buNone/>
            </a:pPr>
            <a:r>
              <a:rPr lang="lv-LV" dirty="0">
                <a:solidFill>
                  <a:schemeClr val="tx1"/>
                </a:solidFill>
                <a:latin typeface="Arial" panose="020B0604020202020204" pitchFamily="34" charset="0"/>
                <a:cs typeface="Arial" panose="020B0604020202020204" pitchFamily="34" charset="0"/>
              </a:rPr>
              <a:t>47.6. Kultūras  preču un atpūtai paredzētu preču mazumtirdzniecība specializētajos veikalos </a:t>
            </a:r>
          </a:p>
          <a:p>
            <a:pPr marL="533400" lvl="1" indent="0">
              <a:spcBef>
                <a:spcPts val="0"/>
              </a:spcBef>
              <a:buNone/>
            </a:pPr>
            <a:r>
              <a:rPr lang="lv-LV" dirty="0">
                <a:solidFill>
                  <a:schemeClr val="tx1"/>
                </a:solidFill>
                <a:latin typeface="Arial" panose="020B0604020202020204" pitchFamily="34" charset="0"/>
                <a:cs typeface="Arial" panose="020B0604020202020204" pitchFamily="34" charset="0"/>
              </a:rPr>
              <a:t>47.7. Citu preču mazumtirdzniecība specializētajos veikalos</a:t>
            </a:r>
          </a:p>
          <a:p>
            <a:pPr marL="533400" lvl="1" indent="0">
              <a:spcBef>
                <a:spcPts val="0"/>
              </a:spcBef>
              <a:buNone/>
            </a:pPr>
            <a:r>
              <a:rPr lang="lv-LV" dirty="0">
                <a:solidFill>
                  <a:schemeClr val="tx1"/>
                </a:solidFill>
                <a:latin typeface="Arial" panose="020B0604020202020204" pitchFamily="34" charset="0"/>
                <a:cs typeface="Arial" panose="020B0604020202020204" pitchFamily="34" charset="0"/>
              </a:rPr>
              <a:t>47.8. Mazumtirdzniecība stendos un tirgos</a:t>
            </a:r>
          </a:p>
          <a:p>
            <a:pPr marL="533400" lvl="1" indent="0">
              <a:spcBef>
                <a:spcPts val="0"/>
              </a:spcBef>
              <a:buNone/>
            </a:pPr>
            <a:r>
              <a:rPr lang="lv-LV" dirty="0">
                <a:solidFill>
                  <a:schemeClr val="tx1"/>
                </a:solidFill>
                <a:latin typeface="Arial" panose="020B0604020202020204" pitchFamily="34" charset="0"/>
                <a:cs typeface="Arial" panose="020B0604020202020204" pitchFamily="34" charset="0"/>
              </a:rPr>
              <a:t>47.9. Mazumtirdzniecība ārpus veikaliem, stendiem un tirgiem</a:t>
            </a:r>
          </a:p>
          <a:p>
            <a:pPr marL="533400" lvl="1" indent="0">
              <a:buNone/>
            </a:pPr>
            <a:endParaRPr lang="lv-LV"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ACEC258E-D6AE-6449-855B-D4818B6F7B5A}"/>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 xmlns:a16="http://schemas.microsoft.com/office/drawing/2014/main" id="{B9DA04B8-C490-6B48-878D-768328667781}"/>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428952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DFE7CD97-DF53-2B4A-BE37-DA7D4C1AA06D}"/>
              </a:ext>
            </a:extLst>
          </p:cNvPr>
          <p:cNvGraphicFramePr>
            <a:graphicFrameLocks noGrp="1"/>
          </p:cNvGraphicFramePr>
          <p:nvPr>
            <p:ph idx="1"/>
            <p:extLst>
              <p:ext uri="{D42A27DB-BD31-4B8C-83A1-F6EECF244321}">
                <p14:modId xmlns:p14="http://schemas.microsoft.com/office/powerpoint/2010/main" val="1715773980"/>
              </p:ext>
            </p:extLst>
          </p:nvPr>
        </p:nvGraphicFramePr>
        <p:xfrm>
          <a:off x="0" y="980728"/>
          <a:ext cx="9143999" cy="3528392"/>
        </p:xfrm>
        <a:graphic>
          <a:graphicData uri="http://schemas.openxmlformats.org/drawingml/2006/table">
            <a:tbl>
              <a:tblPr>
                <a:tableStyleId>{3C2FFA5D-87B4-456A-9821-1D502468CF0F}</a:tableStyleId>
              </a:tblPr>
              <a:tblGrid>
                <a:gridCol w="7431344">
                  <a:extLst>
                    <a:ext uri="{9D8B030D-6E8A-4147-A177-3AD203B41FA5}">
                      <a16:colId xmlns="" xmlns:a16="http://schemas.microsoft.com/office/drawing/2014/main" val="1255516174"/>
                    </a:ext>
                  </a:extLst>
                </a:gridCol>
                <a:gridCol w="1712655">
                  <a:extLst>
                    <a:ext uri="{9D8B030D-6E8A-4147-A177-3AD203B41FA5}">
                      <a16:colId xmlns="" xmlns:a16="http://schemas.microsoft.com/office/drawing/2014/main" val="4212586473"/>
                    </a:ext>
                  </a:extLst>
                </a:gridCol>
              </a:tblGrid>
              <a:tr h="996479">
                <a:tc>
                  <a:txBody>
                    <a:bodyPr/>
                    <a:lstStyle/>
                    <a:p>
                      <a:pPr algn="l" fontAlgn="base"/>
                      <a:r>
                        <a:rPr lang="en-US" sz="2800" b="1" dirty="0" err="1">
                          <a:effectLst/>
                        </a:rPr>
                        <a:t>Uz</a:t>
                      </a:r>
                      <a:r>
                        <a:rPr lang="en-US" sz="2800" b="1" dirty="0">
                          <a:effectLst/>
                        </a:rPr>
                        <a:t> 2018.gada 2.ceturksni</a:t>
                      </a:r>
                      <a:endParaRPr lang="en-US" sz="2800" b="1" dirty="0">
                        <a:solidFill>
                          <a:schemeClr val="tx1"/>
                        </a:solidFill>
                        <a:effectLst/>
                        <a:latin typeface="+mj-lt"/>
                      </a:endParaRPr>
                    </a:p>
                  </a:txBody>
                  <a:tcPr marL="95250" marR="47625" marT="47625" marB="4762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ase"/>
                      <a:r>
                        <a:rPr lang="en-US" sz="2800" b="1">
                          <a:effectLst/>
                        </a:rPr>
                        <a:t> </a:t>
                      </a:r>
                      <a:endParaRPr lang="en-US" sz="2800" b="1">
                        <a:solidFill>
                          <a:srgbClr val="000000"/>
                        </a:solidFill>
                        <a:effectLst/>
                        <a:latin typeface="inheri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03571744"/>
                  </a:ext>
                </a:extLst>
              </a:tr>
              <a:tr h="1633280">
                <a:tc>
                  <a:txBody>
                    <a:bodyPr/>
                    <a:lstStyle/>
                    <a:p>
                      <a:pPr algn="l" fontAlgn="base"/>
                      <a:r>
                        <a:rPr lang="lv-LV" sz="2800" b="1" kern="1200" dirty="0">
                          <a:effectLst/>
                        </a:rPr>
                        <a:t>Mazumtirdzniecība, izņemot automobiļus un motociklu (nodarbināto skaits)</a:t>
                      </a:r>
                      <a:endParaRPr lang="en-US" sz="2800" b="1" dirty="0">
                        <a:effectLst/>
                        <a:latin typeface="+mj-lt"/>
                      </a:endParaRPr>
                    </a:p>
                  </a:txBody>
                  <a:tcPr marL="142875" marR="47625" marT="47625" marB="47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800" b="1" kern="1200" dirty="0">
                          <a:effectLst/>
                        </a:rPr>
                        <a:t>84 717</a:t>
                      </a:r>
                      <a:endParaRPr lang="en-US" sz="2800" b="1" dirty="0">
                        <a:solidFill>
                          <a:srgbClr val="000000"/>
                        </a:solidFill>
                        <a:effectLst/>
                        <a:latin typeface="+mj-lt"/>
                      </a:endParaRPr>
                    </a:p>
                  </a:txBody>
                  <a:tcPr marL="47625" marR="47625" marT="47625" marB="476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33641730"/>
                  </a:ext>
                </a:extLst>
              </a:tr>
              <a:tr h="898633">
                <a:tc>
                  <a:txBody>
                    <a:bodyPr/>
                    <a:lstStyle/>
                    <a:p>
                      <a:pPr algn="l" fontAlgn="base"/>
                      <a:r>
                        <a:rPr lang="en-US" sz="2800" b="1" dirty="0" err="1">
                          <a:effectLst/>
                        </a:rPr>
                        <a:t>Pastāvīgi</a:t>
                      </a:r>
                      <a:r>
                        <a:rPr lang="en-US" sz="2800" b="1" dirty="0">
                          <a:effectLst/>
                        </a:rPr>
                        <a:t> </a:t>
                      </a:r>
                      <a:r>
                        <a:rPr lang="en-US" sz="2800" b="1" dirty="0" err="1">
                          <a:effectLst/>
                        </a:rPr>
                        <a:t>nodarbināto</a:t>
                      </a:r>
                      <a:r>
                        <a:rPr lang="en-US" sz="2800" b="1" dirty="0">
                          <a:effectLst/>
                        </a:rPr>
                        <a:t> </a:t>
                      </a:r>
                      <a:r>
                        <a:rPr lang="en-US" sz="2800" b="1" dirty="0" err="1">
                          <a:effectLst/>
                        </a:rPr>
                        <a:t>skaits</a:t>
                      </a:r>
                      <a:r>
                        <a:rPr lang="en-US" sz="2800" b="1" dirty="0">
                          <a:effectLst/>
                        </a:rPr>
                        <a:t> </a:t>
                      </a:r>
                      <a:r>
                        <a:rPr lang="en-US" sz="2800" b="1" dirty="0" err="1">
                          <a:effectLst/>
                        </a:rPr>
                        <a:t>Latvijā</a:t>
                      </a:r>
                      <a:endParaRPr lang="en-US" sz="2800" b="1" dirty="0">
                        <a:effectLst/>
                        <a:latin typeface="+mj-lt"/>
                      </a:endParaRPr>
                    </a:p>
                  </a:txBody>
                  <a:tcPr marL="142875" marR="47625" marT="47625" marB="476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800" b="1" kern="1200" dirty="0">
                          <a:effectLst/>
                        </a:rPr>
                        <a:t>911 490</a:t>
                      </a:r>
                      <a:endParaRPr lang="en-US" sz="2800" b="1" dirty="0">
                        <a:solidFill>
                          <a:srgbClr val="000000"/>
                        </a:solidFill>
                        <a:effectLst/>
                        <a:latin typeface="+mj-lt"/>
                      </a:endParaRPr>
                    </a:p>
                  </a:txBody>
                  <a:tcPr marL="47625" marR="47625" marT="47625" marB="476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04411445"/>
                  </a:ext>
                </a:extLst>
              </a:tr>
            </a:tbl>
          </a:graphicData>
        </a:graphic>
      </p:graphicFrame>
      <p:sp>
        <p:nvSpPr>
          <p:cNvPr id="3" name="Title 2">
            <a:extLst>
              <a:ext uri="{FF2B5EF4-FFF2-40B4-BE49-F238E27FC236}">
                <a16:creationId xmlns="" xmlns:a16="http://schemas.microsoft.com/office/drawing/2014/main" id="{F0477A31-4749-8E42-B974-83A75B3D2B44}"/>
              </a:ext>
            </a:extLst>
          </p:cNvPr>
          <p:cNvSpPr>
            <a:spLocks noGrp="1"/>
          </p:cNvSpPr>
          <p:nvPr>
            <p:ph type="title"/>
          </p:nvPr>
        </p:nvSpPr>
        <p:spPr>
          <a:xfrm>
            <a:off x="251522" y="173319"/>
            <a:ext cx="8640958" cy="406398"/>
          </a:xfrm>
        </p:spPr>
        <p:txBody>
          <a:bodyPr/>
          <a:lstStyle/>
          <a:p>
            <a:r>
              <a:rPr lang="lv-LV" altLang="lv-LV" sz="3600" dirty="0"/>
              <a:t>Cik liela ir nozare?</a:t>
            </a:r>
            <a:r>
              <a:rPr lang="lv-LV" altLang="lv-LV" sz="3600" dirty="0">
                <a:cs typeface="Times New Roman" panose="02020603050405020304" pitchFamily="18" charset="0"/>
              </a:rPr>
              <a:t>            </a:t>
            </a:r>
            <a:r>
              <a:rPr lang="lv-LV" altLang="lv-LV" dirty="0">
                <a:cs typeface="Times New Roman" panose="02020603050405020304" pitchFamily="18" charset="0"/>
              </a:rPr>
              <a:t>	</a:t>
            </a:r>
            <a:endParaRPr lang="en-US" sz="1800" b="0" dirty="0">
              <a:solidFill>
                <a:schemeClr val="tx1"/>
              </a:solidFill>
            </a:endParaRPr>
          </a:p>
        </p:txBody>
      </p:sp>
      <p:sp>
        <p:nvSpPr>
          <p:cNvPr id="2" name="Rectangle 1">
            <a:extLst>
              <a:ext uri="{FF2B5EF4-FFF2-40B4-BE49-F238E27FC236}">
                <a16:creationId xmlns="" xmlns:a16="http://schemas.microsoft.com/office/drawing/2014/main" id="{EFF6ECAB-D84F-EC42-BB7B-F5460C56634B}"/>
              </a:ext>
            </a:extLst>
          </p:cNvPr>
          <p:cNvSpPr/>
          <p:nvPr/>
        </p:nvSpPr>
        <p:spPr>
          <a:xfrm>
            <a:off x="4932040" y="5517232"/>
            <a:ext cx="4211959" cy="461665"/>
          </a:xfrm>
          <a:prstGeom prst="rect">
            <a:avLst/>
          </a:prstGeom>
        </p:spPr>
        <p:txBody>
          <a:bodyPr wrap="square">
            <a:spAutoFit/>
          </a:bodyPr>
          <a:lstStyle/>
          <a:p>
            <a:r>
              <a:rPr lang="lv-LV" altLang="lv-LV" sz="3600" dirty="0">
                <a:cs typeface="Times New Roman" panose="02020603050405020304" pitchFamily="18" charset="0"/>
              </a:rPr>
              <a:t>avots: </a:t>
            </a:r>
            <a:r>
              <a:rPr lang="lv-LV" altLang="lv-LV" sz="3600" dirty="0" err="1">
                <a:cs typeface="Times New Roman" panose="02020603050405020304" pitchFamily="18" charset="0"/>
              </a:rPr>
              <a:t>https</a:t>
            </a:r>
            <a:r>
              <a:rPr lang="lv-LV" altLang="lv-LV" sz="3600" dirty="0">
                <a:cs typeface="Times New Roman" panose="02020603050405020304" pitchFamily="18" charset="0"/>
              </a:rPr>
              <a:t>://</a:t>
            </a:r>
            <a:r>
              <a:rPr lang="lv-LV" altLang="lv-LV" sz="3600" dirty="0" err="1">
                <a:cs typeface="Times New Roman" panose="02020603050405020304" pitchFamily="18" charset="0"/>
              </a:rPr>
              <a:t>www.csb.gov.lv</a:t>
            </a:r>
            <a:r>
              <a:rPr lang="lv-LV" altLang="lv-LV" sz="3600" dirty="0"/>
              <a:t> </a:t>
            </a:r>
            <a:endParaRPr lang="lv-LV" sz="3600" dirty="0"/>
          </a:p>
        </p:txBody>
      </p:sp>
    </p:spTree>
    <p:extLst>
      <p:ext uri="{BB962C8B-B14F-4D97-AF65-F5344CB8AC3E}">
        <p14:creationId xmlns:p14="http://schemas.microsoft.com/office/powerpoint/2010/main" val="352850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427AB17F-DB45-4E46-9EC8-234846189395}"/>
              </a:ext>
            </a:extLst>
          </p:cNvPr>
          <p:cNvGraphicFramePr>
            <a:graphicFrameLocks noGrp="1"/>
          </p:cNvGraphicFramePr>
          <p:nvPr>
            <p:ph idx="1"/>
            <p:extLst>
              <p:ext uri="{D42A27DB-BD31-4B8C-83A1-F6EECF244321}">
                <p14:modId xmlns:p14="http://schemas.microsoft.com/office/powerpoint/2010/main" val="1070059687"/>
              </p:ext>
            </p:extLst>
          </p:nvPr>
        </p:nvGraphicFramePr>
        <p:xfrm>
          <a:off x="0" y="972000"/>
          <a:ext cx="9144000" cy="5885999"/>
        </p:xfrm>
        <a:graphic>
          <a:graphicData uri="http://schemas.openxmlformats.org/drawingml/2006/table">
            <a:tbl>
              <a:tblPr firstRow="1" bandRow="1">
                <a:tableStyleId>{5C22544A-7EE6-4342-B048-85BDC9FD1C3A}</a:tableStyleId>
              </a:tblPr>
              <a:tblGrid>
                <a:gridCol w="2307374">
                  <a:extLst>
                    <a:ext uri="{9D8B030D-6E8A-4147-A177-3AD203B41FA5}">
                      <a16:colId xmlns="" xmlns:a16="http://schemas.microsoft.com/office/drawing/2014/main" val="4282113327"/>
                    </a:ext>
                  </a:extLst>
                </a:gridCol>
                <a:gridCol w="3418313">
                  <a:extLst>
                    <a:ext uri="{9D8B030D-6E8A-4147-A177-3AD203B41FA5}">
                      <a16:colId xmlns="" xmlns:a16="http://schemas.microsoft.com/office/drawing/2014/main" val="718650398"/>
                    </a:ext>
                  </a:extLst>
                </a:gridCol>
                <a:gridCol w="3418313">
                  <a:extLst>
                    <a:ext uri="{9D8B030D-6E8A-4147-A177-3AD203B41FA5}">
                      <a16:colId xmlns="" xmlns:a16="http://schemas.microsoft.com/office/drawing/2014/main" val="622313716"/>
                    </a:ext>
                  </a:extLst>
                </a:gridCol>
              </a:tblGrid>
              <a:tr h="1362707">
                <a:tc>
                  <a:txBody>
                    <a:bodyPr/>
                    <a:lstStyle/>
                    <a:p>
                      <a:pPr algn="ctr"/>
                      <a:r>
                        <a:rPr lang="lv-LV" sz="2000" dirty="0">
                          <a:solidFill>
                            <a:schemeClr val="tx1"/>
                          </a:solidFill>
                        </a:rPr>
                        <a:t>Uzņēmumu lielums pēc nodarbināto skaita</a:t>
                      </a:r>
                      <a:endParaRPr lang="lv-LV" sz="2000" b="1" i="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lv-LV" sz="2400" dirty="0">
                          <a:solidFill>
                            <a:schemeClr val="tx1"/>
                          </a:solidFill>
                        </a:rPr>
                        <a:t>Uzņēmumu skaits</a:t>
                      </a:r>
                      <a:endParaRPr lang="lv-LV" sz="2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lv-LV" sz="2400" dirty="0">
                          <a:solidFill>
                            <a:schemeClr val="tx1"/>
                          </a:solidFill>
                        </a:rPr>
                        <a:t>Nodarbināto personu skaits</a:t>
                      </a:r>
                      <a:endParaRPr lang="lv-LV" sz="2400" b="1"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31070960"/>
                  </a:ext>
                </a:extLst>
              </a:tr>
              <a:tr h="626981">
                <a:tc>
                  <a:txBody>
                    <a:bodyPr/>
                    <a:lstStyle/>
                    <a:p>
                      <a:pPr algn="ctr" fontAlgn="b"/>
                      <a:r>
                        <a:rPr lang="en-US" sz="2800" b="1" u="none" strike="noStrike" dirty="0">
                          <a:effectLst/>
                        </a:rPr>
                        <a:t>0-1</a:t>
                      </a:r>
                      <a:endParaRPr lang="en-US" sz="28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kern="1200">
                          <a:effectLst/>
                        </a:rPr>
                        <a:t>6 898</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800" b="1">
                          <a:effectLst/>
                        </a:rPr>
                        <a:t>5 845</a:t>
                      </a:r>
                      <a:endParaRPr lang="en-US" sz="2800" b="1" i="0" dirty="0">
                        <a:solidFill>
                          <a:srgbClr val="000000"/>
                        </a:solidFill>
                        <a:effectLst/>
                        <a:latin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51164842"/>
                  </a:ext>
                </a:extLst>
              </a:tr>
              <a:tr h="469237">
                <a:tc>
                  <a:txBody>
                    <a:bodyPr/>
                    <a:lstStyle/>
                    <a:p>
                      <a:pPr algn="ctr" fontAlgn="b"/>
                      <a:r>
                        <a:rPr lang="en-US" sz="2800" b="1" u="none" strike="noStrike" dirty="0">
                          <a:effectLst/>
                        </a:rPr>
                        <a:t>2-9</a:t>
                      </a:r>
                      <a:endParaRPr lang="en-US" sz="28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kern="1200" dirty="0">
                          <a:effectLst/>
                        </a:rPr>
                        <a:t>6 542</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kern="1200">
                          <a:effectLst/>
                        </a:rPr>
                        <a:t>24 147</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44855349"/>
                  </a:ext>
                </a:extLst>
              </a:tr>
              <a:tr h="669923">
                <a:tc>
                  <a:txBody>
                    <a:bodyPr/>
                    <a:lstStyle/>
                    <a:p>
                      <a:pPr algn="ctr" fontAlgn="b"/>
                      <a:r>
                        <a:rPr lang="en-US" sz="2800" b="1" u="none" strike="noStrike" dirty="0">
                          <a:effectLst/>
                        </a:rPr>
                        <a:t>10-19</a:t>
                      </a:r>
                      <a:endParaRPr lang="en-US" sz="28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599</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kern="1200" dirty="0">
                          <a:effectLst/>
                        </a:rPr>
                        <a:t>8 035</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86024192"/>
                  </a:ext>
                </a:extLst>
              </a:tr>
              <a:tr h="586182">
                <a:tc>
                  <a:txBody>
                    <a:bodyPr/>
                    <a:lstStyle/>
                    <a:p>
                      <a:pPr algn="ctr" fontAlgn="b"/>
                      <a:r>
                        <a:rPr lang="en-US" sz="2800" b="1" u="none" strike="noStrike">
                          <a:effectLst/>
                        </a:rPr>
                        <a:t>20-49</a:t>
                      </a:r>
                      <a:endParaRPr lang="en-US" sz="28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273</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800" b="1">
                          <a:effectLst/>
                        </a:rPr>
                        <a:t>7 925</a:t>
                      </a:r>
                      <a:endParaRPr lang="en-US" sz="2800" b="1" i="0" dirty="0">
                        <a:solidFill>
                          <a:srgbClr val="000000"/>
                        </a:solidFill>
                        <a:effectLst/>
                        <a:latin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49720823"/>
                  </a:ext>
                </a:extLst>
              </a:tr>
              <a:tr h="669923">
                <a:tc>
                  <a:txBody>
                    <a:bodyPr/>
                    <a:lstStyle/>
                    <a:p>
                      <a:pPr algn="ctr" fontAlgn="b"/>
                      <a:r>
                        <a:rPr lang="en-US" sz="2800" b="1" u="none" strike="noStrike">
                          <a:effectLst/>
                        </a:rPr>
                        <a:t>50-249</a:t>
                      </a:r>
                      <a:endParaRPr lang="en-US" sz="28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149</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kern="1200" dirty="0">
                          <a:effectLst/>
                        </a:rPr>
                        <a:t>15 575</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47228787"/>
                  </a:ext>
                </a:extLst>
              </a:tr>
              <a:tr h="665042">
                <a:tc>
                  <a:txBody>
                    <a:bodyPr/>
                    <a:lstStyle/>
                    <a:p>
                      <a:pPr algn="ctr" fontAlgn="b"/>
                      <a:r>
                        <a:rPr lang="en-US" sz="2800" b="1" u="none" strike="noStrike">
                          <a:effectLst/>
                        </a:rPr>
                        <a:t>250 +</a:t>
                      </a:r>
                      <a:endParaRPr lang="en-US" sz="28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36</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1" u="none" strike="noStrike" dirty="0">
                          <a:effectLst/>
                        </a:rPr>
                        <a:t>31 963</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1700783"/>
                  </a:ext>
                </a:extLst>
              </a:tr>
              <a:tr h="836004">
                <a:tc>
                  <a:txBody>
                    <a:bodyPr/>
                    <a:lstStyle/>
                    <a:p>
                      <a:pPr algn="ctr" fontAlgn="b"/>
                      <a:r>
                        <a:rPr lang="en-US" sz="2800" b="1" u="none" strike="noStrike" dirty="0" err="1">
                          <a:effectLst/>
                        </a:rPr>
                        <a:t>Kopā</a:t>
                      </a:r>
                      <a:endParaRPr lang="en-US" sz="28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fontAlgn="b"/>
                      <a:r>
                        <a:rPr lang="en-US" sz="2800" b="1" u="none" strike="noStrike" dirty="0">
                          <a:effectLst/>
                        </a:rPr>
                        <a:t>14 497</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fontAlgn="b"/>
                      <a:r>
                        <a:rPr lang="en-US" sz="2800" b="1" u="none" strike="noStrike" dirty="0">
                          <a:effectLst/>
                        </a:rPr>
                        <a:t>93 490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 xmlns:a16="http://schemas.microsoft.com/office/drawing/2014/main" val="1956168121"/>
                  </a:ext>
                </a:extLst>
              </a:tr>
            </a:tbl>
          </a:graphicData>
        </a:graphic>
      </p:graphicFrame>
      <p:sp>
        <p:nvSpPr>
          <p:cNvPr id="3" name="Title 2">
            <a:extLst>
              <a:ext uri="{FF2B5EF4-FFF2-40B4-BE49-F238E27FC236}">
                <a16:creationId xmlns="" xmlns:a16="http://schemas.microsoft.com/office/drawing/2014/main" id="{8E119C78-EF8D-4E40-BAE7-1B06905EA544}"/>
              </a:ext>
            </a:extLst>
          </p:cNvPr>
          <p:cNvSpPr>
            <a:spLocks noGrp="1"/>
          </p:cNvSpPr>
          <p:nvPr>
            <p:ph type="title"/>
          </p:nvPr>
        </p:nvSpPr>
        <p:spPr>
          <a:xfrm>
            <a:off x="107505" y="0"/>
            <a:ext cx="8536462" cy="1015680"/>
          </a:xfrm>
        </p:spPr>
        <p:txBody>
          <a:bodyPr/>
          <a:lstStyle/>
          <a:p>
            <a:pPr algn="ctr"/>
            <a:r>
              <a:rPr lang="lv-LV" sz="2800" dirty="0"/>
              <a:t>Uzņēmumu galvenie uzņēmējdarbības rādītāji pēc nodarbināto skaita (2016). </a:t>
            </a:r>
            <a:r>
              <a:rPr lang="lv-LV" sz="2800" b="0" dirty="0" err="1"/>
              <a:t>www.csb.gov.lv</a:t>
            </a:r>
            <a:endParaRPr lang="lv-LV" sz="2800" b="0" dirty="0"/>
          </a:p>
        </p:txBody>
      </p:sp>
    </p:spTree>
    <p:extLst>
      <p:ext uri="{BB962C8B-B14F-4D97-AF65-F5344CB8AC3E}">
        <p14:creationId xmlns:p14="http://schemas.microsoft.com/office/powerpoint/2010/main" val="119656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A3119DE-41D7-634B-B824-570AA59B549F}"/>
              </a:ext>
            </a:extLst>
          </p:cNvPr>
          <p:cNvSpPr>
            <a:spLocks noGrp="1"/>
          </p:cNvSpPr>
          <p:nvPr>
            <p:ph type="title"/>
          </p:nvPr>
        </p:nvSpPr>
        <p:spPr>
          <a:xfrm>
            <a:off x="0" y="214290"/>
            <a:ext cx="8820471" cy="694430"/>
          </a:xfrm>
        </p:spPr>
        <p:txBody>
          <a:bodyPr/>
          <a:lstStyle/>
          <a:p>
            <a:pPr algn="ctr"/>
            <a:r>
              <a:rPr lang="lv-LV" dirty="0"/>
              <a:t>Nelaimes gadījumi mazumtirdzniecībā </a:t>
            </a:r>
            <a:r>
              <a:rPr lang="lv-LV" sz="2800" dirty="0"/>
              <a:t>(G47</a:t>
            </a:r>
            <a:r>
              <a:rPr lang="lv-LV" sz="2800" dirty="0">
                <a:solidFill>
                  <a:srgbClr val="8E001C"/>
                </a:solidFill>
              </a:rPr>
              <a:t>) </a:t>
            </a:r>
            <a:r>
              <a:rPr lang="lv-LV" dirty="0">
                <a:solidFill>
                  <a:srgbClr val="8E001C"/>
                </a:solidFill>
              </a:rPr>
              <a:t/>
            </a:r>
            <a:br>
              <a:rPr lang="lv-LV" dirty="0">
                <a:solidFill>
                  <a:srgbClr val="8E001C"/>
                </a:solidFill>
              </a:rPr>
            </a:br>
            <a:endParaRPr lang="lv-LV" sz="2400" dirty="0">
              <a:solidFill>
                <a:srgbClr val="8E001C"/>
              </a:solidFill>
            </a:endParaRPr>
          </a:p>
        </p:txBody>
      </p:sp>
      <p:graphicFrame>
        <p:nvGraphicFramePr>
          <p:cNvPr id="8" name="Content Placeholder 7">
            <a:extLst>
              <a:ext uri="{FF2B5EF4-FFF2-40B4-BE49-F238E27FC236}">
                <a16:creationId xmlns="" xmlns:a16="http://schemas.microsoft.com/office/drawing/2014/main" id="{325705A9-DFD2-914A-A09A-C893C237D256}"/>
              </a:ext>
            </a:extLst>
          </p:cNvPr>
          <p:cNvGraphicFramePr>
            <a:graphicFrameLocks noGrp="1"/>
          </p:cNvGraphicFramePr>
          <p:nvPr>
            <p:ph idx="1"/>
            <p:extLst>
              <p:ext uri="{D42A27DB-BD31-4B8C-83A1-F6EECF244321}">
                <p14:modId xmlns:p14="http://schemas.microsoft.com/office/powerpoint/2010/main" val="236490421"/>
              </p:ext>
            </p:extLst>
          </p:nvPr>
        </p:nvGraphicFramePr>
        <p:xfrm>
          <a:off x="395536" y="620688"/>
          <a:ext cx="8568952" cy="6120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219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A3119DE-41D7-634B-B824-570AA59B549F}"/>
              </a:ext>
            </a:extLst>
          </p:cNvPr>
          <p:cNvSpPr>
            <a:spLocks noGrp="1"/>
          </p:cNvSpPr>
          <p:nvPr>
            <p:ph type="title"/>
          </p:nvPr>
        </p:nvSpPr>
        <p:spPr>
          <a:xfrm>
            <a:off x="0" y="214290"/>
            <a:ext cx="8820471" cy="694430"/>
          </a:xfrm>
        </p:spPr>
        <p:txBody>
          <a:bodyPr/>
          <a:lstStyle/>
          <a:p>
            <a:pPr algn="ctr"/>
            <a:r>
              <a:rPr lang="lv-LV" sz="2800" dirty="0"/>
              <a:t>Pirmreizēji apstiprināto arodslimnieku skaits</a:t>
            </a:r>
            <a:br>
              <a:rPr lang="lv-LV" sz="2800" dirty="0"/>
            </a:br>
            <a:r>
              <a:rPr lang="lv-LV" sz="2800" dirty="0"/>
              <a:t>mazumtirdzniecības nozarē </a:t>
            </a:r>
            <a:r>
              <a:rPr lang="lv-LV" sz="2400" dirty="0"/>
              <a:t>(G47)</a:t>
            </a:r>
          </a:p>
        </p:txBody>
      </p:sp>
      <p:graphicFrame>
        <p:nvGraphicFramePr>
          <p:cNvPr id="8" name="Content Placeholder 7">
            <a:extLst>
              <a:ext uri="{FF2B5EF4-FFF2-40B4-BE49-F238E27FC236}">
                <a16:creationId xmlns="" xmlns:a16="http://schemas.microsoft.com/office/drawing/2014/main" id="{325705A9-DFD2-914A-A09A-C893C237D256}"/>
              </a:ext>
            </a:extLst>
          </p:cNvPr>
          <p:cNvGraphicFramePr>
            <a:graphicFrameLocks noGrp="1"/>
          </p:cNvGraphicFramePr>
          <p:nvPr>
            <p:ph idx="1"/>
            <p:extLst>
              <p:ext uri="{D42A27DB-BD31-4B8C-83A1-F6EECF244321}">
                <p14:modId xmlns:p14="http://schemas.microsoft.com/office/powerpoint/2010/main" val="3987614530"/>
              </p:ext>
            </p:extLst>
          </p:nvPr>
        </p:nvGraphicFramePr>
        <p:xfrm>
          <a:off x="467544" y="908720"/>
          <a:ext cx="8496944" cy="5832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89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532270C-77C0-D04A-B68B-C3B9FC7C7B1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9552" y="-9710"/>
            <a:ext cx="8232352" cy="6867710"/>
          </a:xfrm>
        </p:spPr>
      </p:pic>
      <p:sp>
        <p:nvSpPr>
          <p:cNvPr id="3" name="Title 2">
            <a:extLst>
              <a:ext uri="{FF2B5EF4-FFF2-40B4-BE49-F238E27FC236}">
                <a16:creationId xmlns="" xmlns:a16="http://schemas.microsoft.com/office/drawing/2014/main" id="{3D3FFA38-D286-B64D-8324-62EDB3CC1182}"/>
              </a:ext>
            </a:extLst>
          </p:cNvPr>
          <p:cNvSpPr>
            <a:spLocks noGrp="1"/>
          </p:cNvSpPr>
          <p:nvPr>
            <p:ph type="title"/>
          </p:nvPr>
        </p:nvSpPr>
        <p:spPr>
          <a:xfrm>
            <a:off x="857223" y="-216879"/>
            <a:ext cx="7786743" cy="1071562"/>
          </a:xfrm>
        </p:spPr>
        <p:txBody>
          <a:bodyPr/>
          <a:lstStyle/>
          <a:p>
            <a:endParaRPr lang="lv-LV" dirty="0"/>
          </a:p>
        </p:txBody>
      </p:sp>
    </p:spTree>
    <p:extLst>
      <p:ext uri="{BB962C8B-B14F-4D97-AF65-F5344CB8AC3E}">
        <p14:creationId xmlns:p14="http://schemas.microsoft.com/office/powerpoint/2010/main" val="273102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lv-LV"/>
          </a:p>
        </p:txBody>
      </p:sp>
      <p:sp>
        <p:nvSpPr>
          <p:cNvPr id="3" name="Title 2"/>
          <p:cNvSpPr>
            <a:spLocks noGrp="1"/>
          </p:cNvSpPr>
          <p:nvPr>
            <p:ph type="title"/>
          </p:nvPr>
        </p:nvSpPr>
        <p:spPr/>
        <p:txBody>
          <a:bodyPr/>
          <a:lstStyle/>
          <a:p>
            <a:endParaRPr lang="lv-LV" dirty="0"/>
          </a:p>
        </p:txBody>
      </p:sp>
      <p:pic>
        <p:nvPicPr>
          <p:cNvPr id="14339" name="Picture 3" descr="C:\Users\ivavan\DVVI_projekti\Preventivie_pasakumi_2012\materiali_2012\114_2012_Brosura_tirdznieciba_OK\114_2012_Brosura_mazumtirdzniecib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8368" y="-162198"/>
            <a:ext cx="4947455" cy="702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1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913"/>
            <a:ext cx="8208912" cy="1079847"/>
          </a:xfrm>
        </p:spPr>
        <p:txBody>
          <a:bodyPr/>
          <a:lstStyle/>
          <a:p>
            <a:r>
              <a:rPr lang="lv-LV" sz="2400" dirty="0"/>
              <a:t>Eiropas Sociālā fonda projekts “Darba drošības normatīvo aktu praktiskās ieviešanas un uzraudzības pilnveidošana” (Nr. 7.3.1.0/16/I/001)</a:t>
            </a:r>
            <a:endParaRPr lang="en-GB" sz="2400" dirty="0"/>
          </a:p>
        </p:txBody>
      </p:sp>
      <p:sp>
        <p:nvSpPr>
          <p:cNvPr id="3" name="Text Placeholder 2"/>
          <p:cNvSpPr>
            <a:spLocks noGrp="1"/>
          </p:cNvSpPr>
          <p:nvPr>
            <p:ph type="body" sz="half" idx="1"/>
          </p:nvPr>
        </p:nvSpPr>
        <p:spPr>
          <a:xfrm>
            <a:off x="539750" y="1341438"/>
            <a:ext cx="8352730" cy="4678362"/>
          </a:xfrm>
        </p:spPr>
        <p:txBody>
          <a:bodyPr/>
          <a:lstStyle/>
          <a:p>
            <a:pPr>
              <a:spcBef>
                <a:spcPts val="0"/>
              </a:spcBef>
              <a:spcAft>
                <a:spcPts val="0"/>
              </a:spcAft>
            </a:pPr>
            <a:r>
              <a:rPr lang="lv-LV" sz="2800" b="1" dirty="0"/>
              <a:t>Projekta mērķis</a:t>
            </a:r>
            <a:r>
              <a:rPr lang="lv-LV" sz="2800" dirty="0"/>
              <a:t> ir uzlabot darba drošību, it sevišķi bīstamo nozaru uzņēmumos.</a:t>
            </a:r>
          </a:p>
          <a:p>
            <a:pPr>
              <a:spcBef>
                <a:spcPts val="0"/>
              </a:spcBef>
              <a:spcAft>
                <a:spcPts val="0"/>
              </a:spcAft>
            </a:pPr>
            <a:r>
              <a:rPr lang="lv-LV" sz="2800" b="1" dirty="0"/>
              <a:t>Projekta uzdevums</a:t>
            </a:r>
            <a:r>
              <a:rPr lang="lv-LV" sz="2800" dirty="0"/>
              <a:t> ir īstenot darbības, kuras ir vērstas uz nodarbināto drošības un veselības aizsardzības uzlabošanu un darba vides sakārtošanu atbilstoši darba aizsardzības un darba tiesību prasībām. </a:t>
            </a:r>
          </a:p>
          <a:p>
            <a:pPr>
              <a:spcBef>
                <a:spcPts val="0"/>
              </a:spcBef>
              <a:spcAft>
                <a:spcPts val="0"/>
              </a:spcAft>
            </a:pPr>
            <a:r>
              <a:rPr lang="lv-LV" sz="2800" dirty="0"/>
              <a:t>Projekta īstenošana ilgtermiņā veicinās kvalitatīvu darbavietu veidošanu, kas savukārt ietekmēs nodarbināto dzīves kvalitātes paaugstināšanos un uzņēmuma ekonomiskā stāvokļa uzlabošanos.</a:t>
            </a:r>
          </a:p>
        </p:txBody>
      </p:sp>
    </p:spTree>
    <p:extLst>
      <p:ext uri="{BB962C8B-B14F-4D97-AF65-F5344CB8AC3E}">
        <p14:creationId xmlns:p14="http://schemas.microsoft.com/office/powerpoint/2010/main" val="3051491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lv-LV"/>
          </a:p>
        </p:txBody>
      </p:sp>
      <p:sp>
        <p:nvSpPr>
          <p:cNvPr id="3" name="Title 2"/>
          <p:cNvSpPr>
            <a:spLocks noGrp="1"/>
          </p:cNvSpPr>
          <p:nvPr>
            <p:ph type="title"/>
          </p:nvPr>
        </p:nvSpPr>
        <p:spPr/>
        <p:txBody>
          <a:bodyPr/>
          <a:lstStyle/>
          <a:p>
            <a:endParaRPr lang="lv-LV"/>
          </a:p>
        </p:txBody>
      </p:sp>
      <p:sp>
        <p:nvSpPr>
          <p:cNvPr id="4" name="Footer Placeholder 3"/>
          <p:cNvSpPr>
            <a:spLocks noGrp="1"/>
          </p:cNvSpPr>
          <p:nvPr>
            <p:ph type="ftr" sz="quarter" idx="10"/>
          </p:nvPr>
        </p:nvSpPr>
        <p:spPr/>
        <p:txBody>
          <a:bodyPr/>
          <a:lstStyle/>
          <a:p>
            <a:pPr>
              <a:defRPr/>
            </a:pPr>
            <a:r>
              <a:rPr lang="lv-LV">
                <a:solidFill>
                  <a:srgbClr val="000000"/>
                </a:solidFill>
              </a:rPr>
              <a:t>Darba drošības un vides veselības institūts</a:t>
            </a:r>
          </a:p>
        </p:txBody>
      </p:sp>
      <p:pic>
        <p:nvPicPr>
          <p:cNvPr id="16386" name="Picture 2" descr="C:\Users\ivavan\DVVI_projekti\Preventivie_pasakumi_2012\materiali_2012\116_2012_Atgadne_noliktavas\116_2012_Atgadne_noliktavu_darb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7744" y="-16396"/>
            <a:ext cx="4877215" cy="687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2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lv-LV"/>
          </a:p>
        </p:txBody>
      </p:sp>
      <p:sp>
        <p:nvSpPr>
          <p:cNvPr id="3" name="Title 2"/>
          <p:cNvSpPr>
            <a:spLocks noGrp="1"/>
          </p:cNvSpPr>
          <p:nvPr>
            <p:ph type="title"/>
          </p:nvPr>
        </p:nvSpPr>
        <p:spPr/>
        <p:txBody>
          <a:bodyPr/>
          <a:lstStyle/>
          <a:p>
            <a:endParaRPr lang="lv-LV"/>
          </a:p>
        </p:txBody>
      </p:sp>
      <p:sp>
        <p:nvSpPr>
          <p:cNvPr id="4" name="Footer Placeholder 3"/>
          <p:cNvSpPr>
            <a:spLocks noGrp="1"/>
          </p:cNvSpPr>
          <p:nvPr>
            <p:ph type="ftr" sz="quarter" idx="10"/>
          </p:nvPr>
        </p:nvSpPr>
        <p:spPr/>
        <p:txBody>
          <a:bodyPr/>
          <a:lstStyle/>
          <a:p>
            <a:pPr>
              <a:defRPr/>
            </a:pPr>
            <a:r>
              <a:rPr lang="lv-LV">
                <a:solidFill>
                  <a:srgbClr val="000000"/>
                </a:solidFill>
              </a:rPr>
              <a:t>Darba drošības un vides veselības institūts</a:t>
            </a:r>
          </a:p>
        </p:txBody>
      </p:sp>
      <p:pic>
        <p:nvPicPr>
          <p:cNvPr id="15362" name="Picture 2" descr="C:\Users\ivavan\DVVI_projekti\Preventivie_pasakumi_2012\materiali_2012\115_2012_Atgadne_mazumtirdznieciba_OK\115_2012_Atgadne_mazumtirdzniecib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7744" y="0"/>
            <a:ext cx="48655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68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B9E97E32-C9E9-0F4B-84F4-02ED86E3DB9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73928" y="0"/>
            <a:ext cx="4848299" cy="6858000"/>
          </a:xfrm>
          <a:prstGeom prst="rect">
            <a:avLst/>
          </a:prstGeom>
        </p:spPr>
      </p:pic>
      <p:sp>
        <p:nvSpPr>
          <p:cNvPr id="3" name="Title 2">
            <a:extLst>
              <a:ext uri="{FF2B5EF4-FFF2-40B4-BE49-F238E27FC236}">
                <a16:creationId xmlns="" xmlns:a16="http://schemas.microsoft.com/office/drawing/2014/main" id="{2B0CF468-2699-394D-BBFA-7EDAE7EA4167}"/>
              </a:ext>
            </a:extLst>
          </p:cNvPr>
          <p:cNvSpPr>
            <a:spLocks noGrp="1"/>
          </p:cNvSpPr>
          <p:nvPr>
            <p:ph type="title"/>
          </p:nvPr>
        </p:nvSpPr>
        <p:spPr/>
        <p:txBody>
          <a:bodyPr/>
          <a:lstStyle/>
          <a:p>
            <a:endParaRPr lang="lv-LV"/>
          </a:p>
        </p:txBody>
      </p:sp>
    </p:spTree>
    <p:extLst>
      <p:ext uri="{BB962C8B-B14F-4D97-AF65-F5344CB8AC3E}">
        <p14:creationId xmlns:p14="http://schemas.microsoft.com/office/powerpoint/2010/main" val="3465265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931A7418-BE87-F54D-9E45-9C630B18E8C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93075" y="0"/>
            <a:ext cx="4994752" cy="6858000"/>
          </a:xfrm>
        </p:spPr>
      </p:pic>
      <p:sp>
        <p:nvSpPr>
          <p:cNvPr id="3" name="Title 2">
            <a:extLst>
              <a:ext uri="{FF2B5EF4-FFF2-40B4-BE49-F238E27FC236}">
                <a16:creationId xmlns="" xmlns:a16="http://schemas.microsoft.com/office/drawing/2014/main" id="{F856A0FF-1AFF-8141-B78D-78C48837E4F5}"/>
              </a:ext>
            </a:extLst>
          </p:cNvPr>
          <p:cNvSpPr>
            <a:spLocks noGrp="1"/>
          </p:cNvSpPr>
          <p:nvPr>
            <p:ph type="title"/>
          </p:nvPr>
        </p:nvSpPr>
        <p:spPr/>
        <p:txBody>
          <a:bodyPr/>
          <a:lstStyle/>
          <a:p>
            <a:endParaRPr lang="lv-LV"/>
          </a:p>
        </p:txBody>
      </p:sp>
    </p:spTree>
    <p:extLst>
      <p:ext uri="{BB962C8B-B14F-4D97-AF65-F5344CB8AC3E}">
        <p14:creationId xmlns:p14="http://schemas.microsoft.com/office/powerpoint/2010/main" val="906994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Text Placeholder 2"/>
          <p:cNvSpPr>
            <a:spLocks noGrp="1"/>
          </p:cNvSpPr>
          <p:nvPr>
            <p:ph type="body" sz="half" idx="1"/>
          </p:nvPr>
        </p:nvSpPr>
        <p:spPr/>
        <p:txBody>
          <a:bodyPr/>
          <a:lstStyle/>
          <a:p>
            <a:endParaRPr lang="lv-LV"/>
          </a:p>
        </p:txBody>
      </p:sp>
      <p:sp>
        <p:nvSpPr>
          <p:cNvPr id="4" name="Content Placeholder 3"/>
          <p:cNvSpPr>
            <a:spLocks noGrp="1"/>
          </p:cNvSpPr>
          <p:nvPr>
            <p:ph sz="half" idx="2"/>
          </p:nvPr>
        </p:nvSpPr>
        <p:spPr/>
        <p:txBody>
          <a:bodyPr/>
          <a:lstStyle/>
          <a:p>
            <a:endParaRPr lang="lv-LV"/>
          </a:p>
        </p:txBody>
      </p:sp>
      <p:pic>
        <p:nvPicPr>
          <p:cNvPr id="23554" name="Picture 2" descr="C:\Users\ivavan\DVVI_projekti\Preventivie_pasakumi_2013\Materiali_2013\138_2013_Menesa_mits_maza_pelkite_nav_problema\138_2013_MM_Maza_pelkite_nav_problem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1"/>
            <a:ext cx="4968552" cy="702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67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Text Placeholder 2"/>
          <p:cNvSpPr>
            <a:spLocks noGrp="1"/>
          </p:cNvSpPr>
          <p:nvPr>
            <p:ph type="body" sz="half" idx="1"/>
          </p:nvPr>
        </p:nvSpPr>
        <p:spPr/>
        <p:txBody>
          <a:bodyPr/>
          <a:lstStyle/>
          <a:p>
            <a:endParaRPr lang="lv-LV"/>
          </a:p>
        </p:txBody>
      </p:sp>
      <p:sp>
        <p:nvSpPr>
          <p:cNvPr id="4" name="Content Placeholder 3"/>
          <p:cNvSpPr>
            <a:spLocks noGrp="1"/>
          </p:cNvSpPr>
          <p:nvPr>
            <p:ph sz="half" idx="2"/>
          </p:nvPr>
        </p:nvSpPr>
        <p:spPr/>
        <p:txBody>
          <a:bodyPr/>
          <a:lstStyle/>
          <a:p>
            <a:endParaRPr lang="lv-LV"/>
          </a:p>
        </p:txBody>
      </p:sp>
      <p:pic>
        <p:nvPicPr>
          <p:cNvPr id="24578" name="Picture 2" descr="C:\Users\ivavan\DVVI_projekti\Preventivie_pasakumi_2013\Materiali_2013\139_2013_Menesa_mits_Kurs_tad_neredz_vadus\139_2013_MM_Kurs_tad_neredz_vadu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24408"/>
            <a:ext cx="4869291" cy="688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112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961E8-AE9A-E548-9B45-1219CC23B338}"/>
              </a:ext>
            </a:extLst>
          </p:cNvPr>
          <p:cNvSpPr>
            <a:spLocks noGrp="1"/>
          </p:cNvSpPr>
          <p:nvPr>
            <p:ph type="title"/>
          </p:nvPr>
        </p:nvSpPr>
        <p:spPr/>
        <p:txBody>
          <a:bodyPr/>
          <a:lstStyle/>
          <a:p>
            <a:endParaRPr lang="lv-LV"/>
          </a:p>
        </p:txBody>
      </p:sp>
      <p:pic>
        <p:nvPicPr>
          <p:cNvPr id="5" name="Picture 4">
            <a:extLst>
              <a:ext uri="{FF2B5EF4-FFF2-40B4-BE49-F238E27FC236}">
                <a16:creationId xmlns="" xmlns:a16="http://schemas.microsoft.com/office/drawing/2014/main" id="{FDBD45B3-3630-7240-8965-BA4BEB5D0F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6812" y="0"/>
            <a:ext cx="4850376" cy="6858000"/>
          </a:xfrm>
          <a:prstGeom prst="rect">
            <a:avLst/>
          </a:prstGeom>
        </p:spPr>
      </p:pic>
      <p:sp>
        <p:nvSpPr>
          <p:cNvPr id="3" name="Text Placeholder 2">
            <a:extLst>
              <a:ext uri="{FF2B5EF4-FFF2-40B4-BE49-F238E27FC236}">
                <a16:creationId xmlns="" xmlns:a16="http://schemas.microsoft.com/office/drawing/2014/main" id="{4395E85A-A44D-4540-9840-365CB7C7600C}"/>
              </a:ext>
            </a:extLst>
          </p:cNvPr>
          <p:cNvSpPr>
            <a:spLocks noGrp="1"/>
          </p:cNvSpPr>
          <p:nvPr>
            <p:ph type="body" sz="half" idx="1"/>
          </p:nvPr>
        </p:nvSpPr>
        <p:spPr/>
        <p:txBody>
          <a:bodyPr/>
          <a:lstStyle/>
          <a:p>
            <a:endParaRPr lang="lv-LV" dirty="0"/>
          </a:p>
        </p:txBody>
      </p:sp>
      <p:sp>
        <p:nvSpPr>
          <p:cNvPr id="4" name="Content Placeholder 3">
            <a:extLst>
              <a:ext uri="{FF2B5EF4-FFF2-40B4-BE49-F238E27FC236}">
                <a16:creationId xmlns="" xmlns:a16="http://schemas.microsoft.com/office/drawing/2014/main" id="{BA1C6EAC-DFCF-F64B-BBBA-7F41A6DCB3B7}"/>
              </a:ext>
            </a:extLst>
          </p:cNvPr>
          <p:cNvSpPr>
            <a:spLocks noGrp="1"/>
          </p:cNvSpPr>
          <p:nvPr>
            <p:ph sz="half" idx="2"/>
          </p:nvPr>
        </p:nvSpPr>
        <p:spPr/>
        <p:txBody>
          <a:bodyPr/>
          <a:lstStyle/>
          <a:p>
            <a:endParaRPr lang="lv-LV"/>
          </a:p>
        </p:txBody>
      </p:sp>
    </p:spTree>
    <p:extLst>
      <p:ext uri="{BB962C8B-B14F-4D97-AF65-F5344CB8AC3E}">
        <p14:creationId xmlns:p14="http://schemas.microsoft.com/office/powerpoint/2010/main" val="3254108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20BDE-ECE1-1E4A-86DE-5CCDDD5D16C5}"/>
              </a:ext>
            </a:extLst>
          </p:cNvPr>
          <p:cNvSpPr>
            <a:spLocks noGrp="1"/>
          </p:cNvSpPr>
          <p:nvPr>
            <p:ph type="title"/>
          </p:nvPr>
        </p:nvSpPr>
        <p:spPr/>
        <p:txBody>
          <a:bodyPr/>
          <a:lstStyle/>
          <a:p>
            <a:endParaRPr lang="lv-LV"/>
          </a:p>
        </p:txBody>
      </p:sp>
      <p:sp>
        <p:nvSpPr>
          <p:cNvPr id="3" name="Text Placeholder 2">
            <a:extLst>
              <a:ext uri="{FF2B5EF4-FFF2-40B4-BE49-F238E27FC236}">
                <a16:creationId xmlns="" xmlns:a16="http://schemas.microsoft.com/office/drawing/2014/main" id="{D32F9780-6295-6344-9873-0AA3BB6204C0}"/>
              </a:ext>
            </a:extLst>
          </p:cNvPr>
          <p:cNvSpPr>
            <a:spLocks noGrp="1"/>
          </p:cNvSpPr>
          <p:nvPr>
            <p:ph type="body" sz="half" idx="1"/>
          </p:nvPr>
        </p:nvSpPr>
        <p:spPr/>
        <p:txBody>
          <a:bodyPr/>
          <a:lstStyle/>
          <a:p>
            <a:endParaRPr lang="lv-LV"/>
          </a:p>
        </p:txBody>
      </p:sp>
      <p:pic>
        <p:nvPicPr>
          <p:cNvPr id="6" name="Content Placeholder 5">
            <a:extLst>
              <a:ext uri="{FF2B5EF4-FFF2-40B4-BE49-F238E27FC236}">
                <a16:creationId xmlns="" xmlns:a16="http://schemas.microsoft.com/office/drawing/2014/main" id="{B328774D-1B43-4645-9052-DA9C586F606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2344270" y="0"/>
            <a:ext cx="4873970" cy="6858000"/>
          </a:xfrm>
        </p:spPr>
      </p:pic>
    </p:spTree>
    <p:extLst>
      <p:ext uri="{BB962C8B-B14F-4D97-AF65-F5344CB8AC3E}">
        <p14:creationId xmlns:p14="http://schemas.microsoft.com/office/powerpoint/2010/main" val="327152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036123" cy="1079847"/>
          </a:xfrm>
        </p:spPr>
        <p:txBody>
          <a:bodyPr/>
          <a:lstStyle/>
          <a:p>
            <a:r>
              <a:rPr lang="lv-LV" sz="2400" dirty="0"/>
              <a:t>Eiropas Sociālā fonda projekts “Darba drošības normatīvo aktu praktiskās ieviešanas un uzraudzības pilnveidošana” (Nr. 7.3.1.0/16/I/001)</a:t>
            </a:r>
            <a:endParaRPr lang="en-GB" sz="2400" dirty="0"/>
          </a:p>
        </p:txBody>
      </p:sp>
      <p:sp>
        <p:nvSpPr>
          <p:cNvPr id="3" name="Text Placeholder 2"/>
          <p:cNvSpPr>
            <a:spLocks noGrp="1"/>
          </p:cNvSpPr>
          <p:nvPr>
            <p:ph type="body" sz="half" idx="1"/>
          </p:nvPr>
        </p:nvSpPr>
        <p:spPr>
          <a:xfrm>
            <a:off x="395536" y="1052736"/>
            <a:ext cx="8568952" cy="4896544"/>
          </a:xfrm>
        </p:spPr>
        <p:txBody>
          <a:bodyPr/>
          <a:lstStyle/>
          <a:p>
            <a:pPr>
              <a:spcBef>
                <a:spcPts val="0"/>
              </a:spcBef>
              <a:spcAft>
                <a:spcPts val="0"/>
              </a:spcAft>
            </a:pPr>
            <a:r>
              <a:rPr lang="lv-LV" sz="2800" dirty="0"/>
              <a:t>Projekta galvenās atbalstāmas darbības:</a:t>
            </a:r>
          </a:p>
          <a:p>
            <a:pPr marL="452438" lvl="1" indent="0">
              <a:spcBef>
                <a:spcPts val="0"/>
              </a:spcBef>
              <a:spcAft>
                <a:spcPts val="0"/>
              </a:spcAft>
              <a:buNone/>
            </a:pPr>
            <a:r>
              <a:rPr lang="lv-LV" sz="2600" dirty="0"/>
              <a:t>1. Darba attiecību un darba aizsardzības tiesiskā regulējuma praktiskās ieviešanas uzraudzības pasākumi;</a:t>
            </a:r>
          </a:p>
          <a:p>
            <a:pPr marL="452438" lvl="1" indent="0">
              <a:spcBef>
                <a:spcPts val="0"/>
              </a:spcBef>
              <a:spcAft>
                <a:spcPts val="0"/>
              </a:spcAft>
              <a:buNone/>
            </a:pPr>
            <a:r>
              <a:rPr lang="lv-LV" sz="2600" dirty="0"/>
              <a:t>2. Darba attiecību un darba aizsardzības tiesiskā regulējuma pilnveides pasākumi;</a:t>
            </a:r>
          </a:p>
          <a:p>
            <a:pPr marL="452438" lvl="1" indent="0">
              <a:spcBef>
                <a:spcPts val="0"/>
              </a:spcBef>
              <a:spcAft>
                <a:spcPts val="0"/>
              </a:spcAft>
              <a:buNone/>
            </a:pPr>
            <a:r>
              <a:rPr lang="lv-LV" sz="2600" dirty="0"/>
              <a:t>3. Valsts darba inspekcijas profesionālo spēju pilnveide;</a:t>
            </a:r>
          </a:p>
          <a:p>
            <a:pPr marL="452438" lvl="1" indent="0">
              <a:spcBef>
                <a:spcPts val="0"/>
              </a:spcBef>
              <a:spcAft>
                <a:spcPts val="0"/>
              </a:spcAft>
              <a:buNone/>
            </a:pPr>
            <a:r>
              <a:rPr lang="lv-LV" sz="2600" dirty="0"/>
              <a:t>4. Atbalsts bīstamo nozaru uzņēmumiem;</a:t>
            </a:r>
          </a:p>
          <a:p>
            <a:pPr marL="452438" lvl="1" indent="0">
              <a:spcBef>
                <a:spcPts val="0"/>
              </a:spcBef>
              <a:spcAft>
                <a:spcPts val="0"/>
              </a:spcAft>
              <a:buNone/>
            </a:pPr>
            <a:r>
              <a:rPr lang="lv-LV" sz="2600" dirty="0"/>
              <a:t>5. </a:t>
            </a:r>
            <a:r>
              <a:rPr lang="lv-LV" sz="2600" b="1" dirty="0"/>
              <a:t>Preventīvie un informatīvi izglītojoši pasākumi;</a:t>
            </a:r>
          </a:p>
          <a:p>
            <a:pPr marL="452438" lvl="1" indent="0">
              <a:spcBef>
                <a:spcPts val="0"/>
              </a:spcBef>
              <a:spcAft>
                <a:spcPts val="0"/>
              </a:spcAft>
              <a:buNone/>
            </a:pPr>
            <a:r>
              <a:rPr lang="lv-LV" sz="2600" dirty="0"/>
              <a:t>6. Informācijas un publicitātes pasākumi par projekta īstenošanu;</a:t>
            </a:r>
          </a:p>
          <a:p>
            <a:pPr marL="452438" lvl="1" indent="0">
              <a:spcBef>
                <a:spcPts val="0"/>
              </a:spcBef>
              <a:spcAft>
                <a:spcPts val="0"/>
              </a:spcAft>
              <a:buNone/>
            </a:pPr>
            <a:r>
              <a:rPr lang="lv-LV" sz="2600" dirty="0"/>
              <a:t>7. Projekta vadība un tā īstenošanas nodrošināšana.</a:t>
            </a:r>
            <a:endParaRPr lang="en-GB" sz="2600" dirty="0"/>
          </a:p>
        </p:txBody>
      </p:sp>
    </p:spTree>
    <p:extLst>
      <p:ext uri="{BB962C8B-B14F-4D97-AF65-F5344CB8AC3E}">
        <p14:creationId xmlns:p14="http://schemas.microsoft.com/office/powerpoint/2010/main" val="86653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Text Placeholder 2"/>
          <p:cNvSpPr>
            <a:spLocks noGrp="1"/>
          </p:cNvSpPr>
          <p:nvPr>
            <p:ph type="body" sz="half" idx="1"/>
          </p:nvPr>
        </p:nvSpPr>
        <p:spPr/>
        <p:txBody>
          <a:bodyPr/>
          <a:lstStyle/>
          <a:p>
            <a:endParaRPr lang="lv-LV"/>
          </a:p>
        </p:txBody>
      </p:sp>
      <p:sp>
        <p:nvSpPr>
          <p:cNvPr id="4" name="Content Placeholder 3"/>
          <p:cNvSpPr>
            <a:spLocks noGrp="1"/>
          </p:cNvSpPr>
          <p:nvPr>
            <p:ph sz="half" idx="2"/>
          </p:nvPr>
        </p:nvSpPr>
        <p:spPr/>
        <p:txBody>
          <a:bodyPr/>
          <a:lstStyle/>
          <a:p>
            <a:endParaRPr lang="lv-LV"/>
          </a:p>
        </p:txBody>
      </p:sp>
      <p:sp>
        <p:nvSpPr>
          <p:cNvPr id="5" name="Slide Number Placeholder 4"/>
          <p:cNvSpPr>
            <a:spLocks noGrp="1"/>
          </p:cNvSpPr>
          <p:nvPr>
            <p:ph type="sldNum" sz="quarter" idx="4294967295"/>
          </p:nvPr>
        </p:nvSpPr>
        <p:spPr>
          <a:xfrm>
            <a:off x="6553200" y="6245225"/>
            <a:ext cx="1981200" cy="476250"/>
          </a:xfrm>
          <a:prstGeom prst="rect">
            <a:avLst/>
          </a:prstGeom>
        </p:spPr>
        <p:txBody>
          <a:bodyPr/>
          <a:lstStyle/>
          <a:p>
            <a:pPr>
              <a:defRPr/>
            </a:pPr>
            <a:fld id="{78CAE238-9585-4820-A444-277E9D880FF2}" type="slidenum">
              <a:rPr lang="en-US" smtClean="0">
                <a:solidFill>
                  <a:srgbClr val="000000"/>
                </a:solidFill>
              </a:rPr>
              <a:pPr>
                <a:defRPr/>
              </a:pPr>
              <a:t>4</a:t>
            </a:fld>
            <a:endParaRPr lang="en-US">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909"/>
            <a:ext cx="9144000" cy="68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11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3B720E5-D85D-4705-99F6-F7BC633EEB65}"/>
              </a:ext>
            </a:extLst>
          </p:cNvPr>
          <p:cNvSpPr>
            <a:spLocks noGrp="1"/>
          </p:cNvSpPr>
          <p:nvPr>
            <p:ph type="title"/>
          </p:nvPr>
        </p:nvSpPr>
        <p:spPr/>
        <p:txBody>
          <a:bodyPr>
            <a:normAutofit/>
          </a:bodyPr>
          <a:lstStyle/>
          <a:p>
            <a:pPr algn="ctr"/>
            <a:r>
              <a:rPr lang="en-US" sz="2000" dirty="0">
                <a:solidFill>
                  <a:schemeClr val="tx1"/>
                </a:solidFill>
                <a:cs typeface="Times New Roman" panose="02020603050405020304" pitchFamily="18" charset="0"/>
              </a:rPr>
              <a:t>VDI </a:t>
            </a:r>
            <a:r>
              <a:rPr lang="en-US" sz="2000" dirty="0" err="1">
                <a:solidFill>
                  <a:schemeClr val="tx1"/>
                </a:solidFill>
                <a:cs typeface="Times New Roman" panose="02020603050405020304" pitchFamily="18" charset="0"/>
              </a:rPr>
              <a:t>Eiropas</a:t>
            </a:r>
            <a:r>
              <a:rPr lang="en-US" sz="2000" dirty="0">
                <a:solidFill>
                  <a:schemeClr val="tx1"/>
                </a:solidFill>
                <a:cs typeface="Times New Roman" panose="02020603050405020304" pitchFamily="18" charset="0"/>
              </a:rPr>
              <a:t> </a:t>
            </a:r>
            <a:r>
              <a:rPr lang="en-US" sz="2000" dirty="0" err="1">
                <a:solidFill>
                  <a:schemeClr val="tx1"/>
                </a:solidFill>
                <a:cs typeface="Times New Roman" panose="02020603050405020304" pitchFamily="18" charset="0"/>
              </a:rPr>
              <a:t>Sociālā</a:t>
            </a:r>
            <a:r>
              <a:rPr lang="en-US" sz="2000" dirty="0">
                <a:solidFill>
                  <a:schemeClr val="tx1"/>
                </a:solidFill>
                <a:cs typeface="Times New Roman" panose="02020603050405020304" pitchFamily="18" charset="0"/>
              </a:rPr>
              <a:t> </a:t>
            </a:r>
            <a:r>
              <a:rPr lang="en-US" sz="2000" dirty="0" err="1">
                <a:solidFill>
                  <a:schemeClr val="tx1"/>
                </a:solidFill>
                <a:cs typeface="Times New Roman" panose="02020603050405020304" pitchFamily="18" charset="0"/>
              </a:rPr>
              <a:t>fonda</a:t>
            </a:r>
            <a:r>
              <a:rPr lang="en-US" sz="2000" dirty="0">
                <a:solidFill>
                  <a:schemeClr val="tx1"/>
                </a:solidFill>
                <a:cs typeface="Times New Roman" panose="02020603050405020304" pitchFamily="18" charset="0"/>
              </a:rPr>
              <a:t/>
            </a:r>
            <a:br>
              <a:rPr lang="en-US" sz="2000" dirty="0">
                <a:solidFill>
                  <a:schemeClr val="tx1"/>
                </a:solidFill>
                <a:cs typeface="Times New Roman" panose="02020603050405020304" pitchFamily="18" charset="0"/>
              </a:rPr>
            </a:br>
            <a:r>
              <a:rPr lang="en-US" sz="2000" dirty="0" err="1">
                <a:solidFill>
                  <a:schemeClr val="tx1"/>
                </a:solidFill>
                <a:cs typeface="Times New Roman" panose="02020603050405020304" pitchFamily="18" charset="0"/>
              </a:rPr>
              <a:t>projekts</a:t>
            </a:r>
            <a:r>
              <a:rPr lang="en-US" sz="2000" dirty="0">
                <a:solidFill>
                  <a:schemeClr val="tx1"/>
                </a:solidFill>
                <a:cs typeface="Times New Roman" panose="02020603050405020304" pitchFamily="18" charset="0"/>
              </a:rPr>
              <a:t> "</a:t>
            </a:r>
            <a:r>
              <a:rPr lang="en-US" sz="2000" dirty="0" err="1">
                <a:solidFill>
                  <a:schemeClr val="tx1"/>
                </a:solidFill>
                <a:cs typeface="Times New Roman" panose="02020603050405020304" pitchFamily="18" charset="0"/>
              </a:rPr>
              <a:t>Darba</a:t>
            </a:r>
            <a:r>
              <a:rPr lang="en-US" sz="2000" dirty="0">
                <a:solidFill>
                  <a:schemeClr val="tx1"/>
                </a:solidFill>
                <a:cs typeface="Times New Roman" panose="02020603050405020304" pitchFamily="18" charset="0"/>
              </a:rPr>
              <a:t> </a:t>
            </a:r>
            <a:r>
              <a:rPr lang="en-US" sz="2000" dirty="0" err="1">
                <a:solidFill>
                  <a:schemeClr val="tx1"/>
                </a:solidFill>
                <a:cs typeface="Times New Roman" panose="02020603050405020304" pitchFamily="18" charset="0"/>
              </a:rPr>
              <a:t>drošības</a:t>
            </a:r>
            <a:r>
              <a:rPr lang="en-US" sz="2000" dirty="0">
                <a:solidFill>
                  <a:schemeClr val="tx1"/>
                </a:solidFill>
                <a:cs typeface="Times New Roman" panose="02020603050405020304" pitchFamily="18" charset="0"/>
              </a:rPr>
              <a:t> </a:t>
            </a:r>
            <a:r>
              <a:rPr lang="en-US" sz="2000" dirty="0" err="1">
                <a:solidFill>
                  <a:schemeClr val="tx1"/>
                </a:solidFill>
                <a:cs typeface="Times New Roman" panose="02020603050405020304" pitchFamily="18" charset="0"/>
              </a:rPr>
              <a:t>normatīvo</a:t>
            </a:r>
            <a:r>
              <a:rPr lang="en-US" sz="2000" dirty="0">
                <a:solidFill>
                  <a:schemeClr val="tx1"/>
                </a:solidFill>
                <a:cs typeface="Times New Roman" panose="02020603050405020304" pitchFamily="18" charset="0"/>
              </a:rPr>
              <a:t> </a:t>
            </a:r>
            <a:r>
              <a:rPr lang="en-US" sz="2000" dirty="0" err="1">
                <a:solidFill>
                  <a:schemeClr val="tx1"/>
                </a:solidFill>
                <a:cs typeface="Times New Roman" panose="02020603050405020304" pitchFamily="18" charset="0"/>
              </a:rPr>
              <a:t>aktu</a:t>
            </a:r>
            <a:r>
              <a:rPr lang="en-US" sz="2000" dirty="0">
                <a:solidFill>
                  <a:schemeClr val="tx1"/>
                </a:solidFill>
                <a:cs typeface="Times New Roman" panose="02020603050405020304" pitchFamily="18" charset="0"/>
              </a:rPr>
              <a:t> </a:t>
            </a:r>
            <a:r>
              <a:rPr lang="en-US" sz="2000" dirty="0" err="1">
                <a:solidFill>
                  <a:schemeClr val="tx1"/>
                </a:solidFill>
                <a:cs typeface="Times New Roman" panose="02020603050405020304" pitchFamily="18" charset="0"/>
              </a:rPr>
              <a:t>praktiskās</a:t>
            </a:r>
            <a:r>
              <a:rPr lang="en-US" sz="2000" dirty="0">
                <a:solidFill>
                  <a:schemeClr val="tx1"/>
                </a:solidFill>
                <a:cs typeface="Times New Roman" panose="02020603050405020304" pitchFamily="18" charset="0"/>
              </a:rPr>
              <a:t> </a:t>
            </a:r>
            <a:r>
              <a:rPr lang="en-US" sz="2000" dirty="0" err="1">
                <a:solidFill>
                  <a:schemeClr val="tx1"/>
                </a:solidFill>
                <a:cs typeface="Times New Roman" panose="02020603050405020304" pitchFamily="18" charset="0"/>
              </a:rPr>
              <a:t>ieviešanas</a:t>
            </a:r>
            <a:r>
              <a:rPr lang="en-US" sz="2000" dirty="0">
                <a:solidFill>
                  <a:schemeClr val="tx1"/>
                </a:solidFill>
                <a:cs typeface="Times New Roman" panose="02020603050405020304" pitchFamily="18" charset="0"/>
              </a:rPr>
              <a:t> un </a:t>
            </a:r>
            <a:r>
              <a:rPr lang="en-US" sz="2000" dirty="0" err="1">
                <a:solidFill>
                  <a:schemeClr val="tx1"/>
                </a:solidFill>
                <a:cs typeface="Times New Roman" panose="02020603050405020304" pitchFamily="18" charset="0"/>
              </a:rPr>
              <a:t>uzraudzības</a:t>
            </a:r>
            <a:r>
              <a:rPr lang="en-US" sz="2000" dirty="0">
                <a:solidFill>
                  <a:schemeClr val="tx1"/>
                </a:solidFill>
                <a:cs typeface="Times New Roman" panose="02020603050405020304" pitchFamily="18" charset="0"/>
              </a:rPr>
              <a:t> </a:t>
            </a:r>
            <a:r>
              <a:rPr lang="en-US" sz="2000" dirty="0" err="1">
                <a:solidFill>
                  <a:schemeClr val="tx1"/>
                </a:solidFill>
                <a:cs typeface="Times New Roman" panose="02020603050405020304" pitchFamily="18" charset="0"/>
              </a:rPr>
              <a:t>pilnveidošana</a:t>
            </a:r>
            <a:r>
              <a:rPr lang="en-US" sz="2000" dirty="0">
                <a:solidFill>
                  <a:schemeClr val="tx1"/>
                </a:solidFill>
                <a:cs typeface="Times New Roman" panose="02020603050405020304" pitchFamily="18" charset="0"/>
              </a:rPr>
              <a:t>" (Nr.7.3.1.0/16/I/001) </a:t>
            </a:r>
          </a:p>
        </p:txBody>
      </p:sp>
      <p:pic>
        <p:nvPicPr>
          <p:cNvPr id="6" name="Content Placeholder 5">
            <a:extLst>
              <a:ext uri="{FF2B5EF4-FFF2-40B4-BE49-F238E27FC236}">
                <a16:creationId xmlns="" xmlns:a16="http://schemas.microsoft.com/office/drawing/2014/main" id="{981FBE18-467F-4B66-8C61-611199BE087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4036" y="1519149"/>
            <a:ext cx="4491384" cy="3205995"/>
          </a:xfrm>
          <a:prstGeom prst="rect">
            <a:avLst/>
          </a:prstGeom>
        </p:spPr>
      </p:pic>
      <p:pic>
        <p:nvPicPr>
          <p:cNvPr id="7" name="Picture 6">
            <a:extLst>
              <a:ext uri="{FF2B5EF4-FFF2-40B4-BE49-F238E27FC236}">
                <a16:creationId xmlns="" xmlns:a16="http://schemas.microsoft.com/office/drawing/2014/main" id="{49EB134D-2551-4122-B859-5307E98C7A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0813" y="1374719"/>
            <a:ext cx="3563153" cy="3867985"/>
          </a:xfrm>
          <a:prstGeom prst="rect">
            <a:avLst/>
          </a:prstGeom>
        </p:spPr>
      </p:pic>
      <p:pic>
        <p:nvPicPr>
          <p:cNvPr id="8" name="Picture 7">
            <a:extLst>
              <a:ext uri="{FF2B5EF4-FFF2-40B4-BE49-F238E27FC236}">
                <a16:creationId xmlns="" xmlns:a16="http://schemas.microsoft.com/office/drawing/2014/main" id="{46B3B10B-016A-4B6A-84B0-964C805E85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6386" y="5301208"/>
            <a:ext cx="4668416" cy="960203"/>
          </a:xfrm>
          <a:prstGeom prst="rect">
            <a:avLst/>
          </a:prstGeom>
        </p:spPr>
      </p:pic>
    </p:spTree>
    <p:extLst>
      <p:ext uri="{BB962C8B-B14F-4D97-AF65-F5344CB8AC3E}">
        <p14:creationId xmlns:p14="http://schemas.microsoft.com/office/powerpoint/2010/main" val="205645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C0F3F-1630-4F09-81B2-771BC10188B7}"/>
              </a:ext>
            </a:extLst>
          </p:cNvPr>
          <p:cNvSpPr>
            <a:spLocks noGrp="1"/>
          </p:cNvSpPr>
          <p:nvPr>
            <p:ph type="title"/>
          </p:nvPr>
        </p:nvSpPr>
        <p:spPr>
          <a:xfrm>
            <a:off x="628650" y="220357"/>
            <a:ext cx="8263830" cy="688364"/>
          </a:xfrm>
        </p:spPr>
        <p:txBody>
          <a:bodyPr>
            <a:noAutofit/>
          </a:bodyPr>
          <a:lstStyle/>
          <a:p>
            <a:pPr algn="ctr"/>
            <a:r>
              <a:rPr lang="en-US" sz="2800" dirty="0">
                <a:solidFill>
                  <a:schemeClr val="tx1"/>
                </a:solidFill>
                <a:cs typeface="Times New Roman" panose="02020603050405020304" pitchFamily="18" charset="0"/>
              </a:rPr>
              <a:t>Kur </a:t>
            </a:r>
            <a:r>
              <a:rPr lang="en-US" sz="2800" dirty="0" err="1">
                <a:solidFill>
                  <a:schemeClr val="tx1"/>
                </a:solidFill>
                <a:cs typeface="Times New Roman" panose="02020603050405020304" pitchFamily="18" charset="0"/>
              </a:rPr>
              <a:t>meklēt</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informāciju</a:t>
            </a:r>
            <a:r>
              <a:rPr lang="en-US" sz="2800" dirty="0">
                <a:solidFill>
                  <a:schemeClr val="tx1"/>
                </a:solidFill>
                <a:cs typeface="Times New Roman" panose="02020603050405020304" pitchFamily="18" charset="0"/>
              </a:rPr>
              <a:t> par </a:t>
            </a:r>
            <a:r>
              <a:rPr lang="en-US" sz="2800" dirty="0" err="1">
                <a:solidFill>
                  <a:schemeClr val="tx1"/>
                </a:solidFill>
                <a:cs typeface="Times New Roman" panose="02020603050405020304" pitchFamily="18" charset="0"/>
              </a:rPr>
              <a:t>pieejamo</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atbalstu</a:t>
            </a:r>
            <a:r>
              <a:rPr lang="en-US" sz="2800" dirty="0">
                <a:solidFill>
                  <a:schemeClr val="tx1"/>
                </a:solidFill>
                <a:cs typeface="Times New Roman" panose="02020603050405020304" pitchFamily="18" charset="0"/>
              </a:rPr>
              <a:t>? </a:t>
            </a:r>
          </a:p>
        </p:txBody>
      </p:sp>
      <p:sp>
        <p:nvSpPr>
          <p:cNvPr id="3" name="Content Placeholder 2">
            <a:extLst>
              <a:ext uri="{FF2B5EF4-FFF2-40B4-BE49-F238E27FC236}">
                <a16:creationId xmlns="" xmlns:a16="http://schemas.microsoft.com/office/drawing/2014/main" id="{A303FD8E-637C-4F0A-B665-7E59507CC8B5}"/>
              </a:ext>
            </a:extLst>
          </p:cNvPr>
          <p:cNvSpPr>
            <a:spLocks noGrp="1"/>
          </p:cNvSpPr>
          <p:nvPr>
            <p:ph idx="1"/>
          </p:nvPr>
        </p:nvSpPr>
        <p:spPr>
          <a:xfrm>
            <a:off x="628650" y="908722"/>
            <a:ext cx="7886700" cy="4581252"/>
          </a:xfrm>
        </p:spPr>
        <p:txBody>
          <a:bodyPr/>
          <a:lstStyle/>
          <a:p>
            <a:pPr marL="0" indent="0" algn="ctr">
              <a:buNone/>
            </a:pPr>
            <a:r>
              <a:rPr lang="en-US" b="1" dirty="0"/>
              <a:t>www.vdi.gov.lv </a:t>
            </a:r>
          </a:p>
          <a:p>
            <a:endParaRPr lang="en-US" dirty="0"/>
          </a:p>
        </p:txBody>
      </p:sp>
      <p:pic>
        <p:nvPicPr>
          <p:cNvPr id="4" name="Picture 3">
            <a:extLst>
              <a:ext uri="{FF2B5EF4-FFF2-40B4-BE49-F238E27FC236}">
                <a16:creationId xmlns="" xmlns:a16="http://schemas.microsoft.com/office/drawing/2014/main" id="{5FC01D30-2B4A-4094-925E-CB91E0095D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1597893"/>
            <a:ext cx="4680520" cy="3524625"/>
          </a:xfrm>
          <a:prstGeom prst="rect">
            <a:avLst/>
          </a:prstGeom>
        </p:spPr>
      </p:pic>
      <p:pic>
        <p:nvPicPr>
          <p:cNvPr id="5" name="Picture 4">
            <a:extLst>
              <a:ext uri="{FF2B5EF4-FFF2-40B4-BE49-F238E27FC236}">
                <a16:creationId xmlns="" xmlns:a16="http://schemas.microsoft.com/office/drawing/2014/main" id="{53C6B5AE-0AA0-4284-AC73-861536DAEA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002" y="3569778"/>
            <a:ext cx="1252837" cy="534971"/>
          </a:xfrm>
          <a:prstGeom prst="rect">
            <a:avLst/>
          </a:prstGeom>
        </p:spPr>
      </p:pic>
      <p:pic>
        <p:nvPicPr>
          <p:cNvPr id="6" name="Picture 5">
            <a:extLst>
              <a:ext uri="{FF2B5EF4-FFF2-40B4-BE49-F238E27FC236}">
                <a16:creationId xmlns="" xmlns:a16="http://schemas.microsoft.com/office/drawing/2014/main" id="{8A57B42A-5FF3-4707-81D4-CC23C9E066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44839" y="3766391"/>
            <a:ext cx="877900" cy="141744"/>
          </a:xfrm>
          <a:prstGeom prst="rect">
            <a:avLst/>
          </a:prstGeom>
        </p:spPr>
      </p:pic>
      <p:pic>
        <p:nvPicPr>
          <p:cNvPr id="7" name="Picture 6">
            <a:extLst>
              <a:ext uri="{FF2B5EF4-FFF2-40B4-BE49-F238E27FC236}">
                <a16:creationId xmlns="" xmlns:a16="http://schemas.microsoft.com/office/drawing/2014/main" id="{0F271D89-1967-488A-9BCF-A5CC701519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44839" y="5232809"/>
            <a:ext cx="4668416" cy="955631"/>
          </a:xfrm>
          <a:prstGeom prst="rect">
            <a:avLst/>
          </a:prstGeom>
        </p:spPr>
      </p:pic>
    </p:spTree>
    <p:extLst>
      <p:ext uri="{BB962C8B-B14F-4D97-AF65-F5344CB8AC3E}">
        <p14:creationId xmlns:p14="http://schemas.microsoft.com/office/powerpoint/2010/main" val="152289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7545" y="311150"/>
            <a:ext cx="8352927" cy="813593"/>
          </a:xfrm>
        </p:spPr>
        <p:txBody>
          <a:bodyPr>
            <a:noAutofit/>
          </a:bodyPr>
          <a:lstStyle/>
          <a:p>
            <a:pPr algn="ctr"/>
            <a:r>
              <a:rPr lang="lv-LV" altLang="lv-LV" dirty="0">
                <a:ea typeface="MS PGothic" pitchFamily="34" charset="-128"/>
              </a:rPr>
              <a:t>Kopējo nelaimes gadījumu skaita dinamika (2002. – 2017.)</a:t>
            </a:r>
          </a:p>
        </p:txBody>
      </p:sp>
      <p:sp>
        <p:nvSpPr>
          <p:cNvPr id="31747"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9ECEEA8-5930-46FD-BC70-5C324F9C9E8D}" type="slidenum">
              <a:rPr lang="en-US" altLang="lv-LV"/>
              <a:pPr/>
              <a:t>7</a:t>
            </a:fld>
            <a:endParaRPr lang="en-US" altLang="lv-LV"/>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853908192"/>
              </p:ext>
            </p:extLst>
          </p:nvPr>
        </p:nvGraphicFramePr>
        <p:xfrm>
          <a:off x="0" y="961291"/>
          <a:ext cx="9627483" cy="5668110"/>
        </p:xfrm>
        <a:graphic>
          <a:graphicData uri="http://schemas.openxmlformats.org/drawingml/2006/chart">
            <c:chart xmlns:c="http://schemas.openxmlformats.org/drawingml/2006/chart" xmlns:r="http://schemas.openxmlformats.org/officeDocument/2006/relationships" r:id="rId3"/>
          </a:graphicData>
        </a:graphic>
      </p:graphicFrame>
      <p:sp>
        <p:nvSpPr>
          <p:cNvPr id="31749" name="Text Placeholder 1"/>
          <p:cNvSpPr>
            <a:spLocks noGrp="1"/>
          </p:cNvSpPr>
          <p:nvPr>
            <p:ph type="body" sz="quarter" idx="10"/>
          </p:nvPr>
        </p:nvSpPr>
        <p:spPr/>
        <p:txBody>
          <a:bodyPr>
            <a:normAutofit/>
          </a:bodyPr>
          <a:lstStyle/>
          <a:p>
            <a:r>
              <a:rPr lang="lv-LV" altLang="lv-LV" sz="1100" dirty="0">
                <a:solidFill>
                  <a:schemeClr val="bg1"/>
                </a:solidFill>
                <a:ea typeface="MS PGothic" pitchFamily="34" charset="-128"/>
              </a:rPr>
              <a:t>Avots: VDI</a:t>
            </a:r>
          </a:p>
        </p:txBody>
      </p:sp>
    </p:spTree>
    <p:extLst>
      <p:ext uri="{BB962C8B-B14F-4D97-AF65-F5344CB8AC3E}">
        <p14:creationId xmlns:p14="http://schemas.microsoft.com/office/powerpoint/2010/main" val="389183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95536" y="260648"/>
            <a:ext cx="8568952" cy="864096"/>
          </a:xfrm>
        </p:spPr>
        <p:txBody>
          <a:bodyPr>
            <a:noAutofit/>
          </a:bodyPr>
          <a:lstStyle/>
          <a:p>
            <a:pPr algn="ctr"/>
            <a:r>
              <a:rPr lang="lv-LV" altLang="lv-LV" dirty="0">
                <a:ea typeface="MS PGothic" pitchFamily="34" charset="-128"/>
              </a:rPr>
              <a:t>Letālo nelaimes gadījumu skaita dinamika (2002. – 2017.)</a:t>
            </a:r>
          </a:p>
        </p:txBody>
      </p:sp>
      <p:sp>
        <p:nvSpPr>
          <p:cNvPr id="33795" name="Slide Number Placeholder 5"/>
          <p:cNvSpPr>
            <a:spLocks noGrp="1"/>
          </p:cNvSpPr>
          <p:nvPr>
            <p:ph type="sldNum" sz="quarter" idx="13"/>
          </p:nvPr>
        </p:nvSpPr>
        <p:spPr bwMode="auto">
          <a:xfrm>
            <a:off x="8534400" y="6324600"/>
            <a:ext cx="4095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F0FFA6-1A31-413D-A4C8-CB9E9ACDDE85}" type="slidenum">
              <a:rPr lang="en-US" altLang="lv-LV"/>
              <a:pPr/>
              <a:t>8</a:t>
            </a:fld>
            <a:endParaRPr lang="en-US" altLang="lv-LV"/>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115977212"/>
              </p:ext>
            </p:extLst>
          </p:nvPr>
        </p:nvGraphicFramePr>
        <p:xfrm>
          <a:off x="-66192" y="1052736"/>
          <a:ext cx="8989750" cy="49177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
          <p:cNvSpPr>
            <a:spLocks noGrp="1"/>
          </p:cNvSpPr>
          <p:nvPr>
            <p:ph type="body" sz="quarter" idx="10"/>
          </p:nvPr>
        </p:nvSpPr>
        <p:spPr>
          <a:xfrm>
            <a:off x="2590800" y="6324600"/>
            <a:ext cx="1981200" cy="304800"/>
          </a:xfrm>
        </p:spPr>
        <p:txBody>
          <a:bodyPr>
            <a:normAutofit/>
          </a:bodyPr>
          <a:lstStyle/>
          <a:p>
            <a:r>
              <a:rPr lang="lv-LV" altLang="lv-LV" sz="1100" dirty="0">
                <a:solidFill>
                  <a:schemeClr val="bg1"/>
                </a:solidFill>
                <a:ea typeface="MS PGothic" pitchFamily="34" charset="-128"/>
              </a:rPr>
              <a:t>Avots: VDI</a:t>
            </a:r>
          </a:p>
        </p:txBody>
      </p:sp>
    </p:spTree>
    <p:extLst>
      <p:ext uri="{BB962C8B-B14F-4D97-AF65-F5344CB8AC3E}">
        <p14:creationId xmlns:p14="http://schemas.microsoft.com/office/powerpoint/2010/main" val="10688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61776" y="260648"/>
            <a:ext cx="8620447" cy="842962"/>
          </a:xfrm>
        </p:spPr>
        <p:txBody>
          <a:bodyPr>
            <a:noAutofit/>
          </a:bodyPr>
          <a:lstStyle/>
          <a:p>
            <a:pPr algn="ctr"/>
            <a:r>
              <a:rPr lang="lv-LV" altLang="lv-LV" dirty="0">
                <a:ea typeface="MS PGothic" pitchFamily="34" charset="-128"/>
              </a:rPr>
              <a:t>Dabīgo nāvju skaita dinamika (2002. – 2017.)</a:t>
            </a:r>
          </a:p>
        </p:txBody>
      </p:sp>
      <p:graphicFrame>
        <p:nvGraphicFramePr>
          <p:cNvPr id="2" name="Object 5"/>
          <p:cNvGraphicFramePr>
            <a:graphicFrameLocks noGrp="1" noChangeAspect="1"/>
          </p:cNvGraphicFramePr>
          <p:nvPr>
            <p:ph idx="1"/>
            <p:extLst/>
          </p:nvPr>
        </p:nvGraphicFramePr>
        <p:xfrm>
          <a:off x="107504" y="764704"/>
          <a:ext cx="8795196"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
          <p:cNvSpPr txBox="1">
            <a:spLocks/>
          </p:cNvSpPr>
          <p:nvPr/>
        </p:nvSpPr>
        <p:spPr>
          <a:xfrm>
            <a:off x="2590800" y="6324600"/>
            <a:ext cx="1981200" cy="304800"/>
          </a:xfrm>
          <a:prstGeom prst="rect">
            <a:avLst/>
          </a:prstGeom>
        </p:spPr>
        <p:txBody>
          <a:bodyPr>
            <a:normAutofit/>
          </a:bodyPr>
          <a:lstStyle>
            <a:lvl1pPr marL="266700" indent="-266700" algn="l" rtl="0" eaLnBrk="0" fontAlgn="base" hangingPunct="0">
              <a:spcBef>
                <a:spcPts val="600"/>
              </a:spcBef>
              <a:spcAft>
                <a:spcPts val="60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lv-LV" altLang="lv-LV" sz="1100" kern="0" baseline="0">
                <a:solidFill>
                  <a:schemeClr val="bg1"/>
                </a:solidFill>
                <a:ea typeface="MS PGothic" pitchFamily="34" charset="-128"/>
              </a:rPr>
              <a:t>Avots: VDI</a:t>
            </a:r>
            <a:endParaRPr lang="lv-LV" altLang="lv-LV" sz="1100" kern="0" baseline="0" dirty="0">
              <a:solidFill>
                <a:schemeClr val="bg1"/>
              </a:solidFill>
              <a:ea typeface="MS PGothic" pitchFamily="34" charset="-128"/>
            </a:endParaRPr>
          </a:p>
        </p:txBody>
      </p:sp>
    </p:spTree>
    <p:extLst>
      <p:ext uri="{BB962C8B-B14F-4D97-AF65-F5344CB8AC3E}">
        <p14:creationId xmlns:p14="http://schemas.microsoft.com/office/powerpoint/2010/main" val="111337255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kuments" ma:contentTypeID="0x010100431CD2B79AC61F42A124C2CEFAA390A9" ma:contentTypeVersion="0" ma:contentTypeDescription="Izveidot jaunu dokumentu." ma:contentTypeScope="" ma:versionID="25ce8bab2a4c82042c23900185beadbb">
  <xsd:schema xmlns:xsd="http://www.w3.org/2001/XMLSchema" xmlns:p="http://schemas.microsoft.com/office/2006/metadata/properties" targetNamespace="http://schemas.microsoft.com/office/2006/metadata/properties" ma:root="true" ma:fieldsID="03f02128687e48d6f6cc7d7a99a2c2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ma:readOnly="true"/>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4B67A99-68FB-4511-8531-73739D38A15C}">
  <ds:schemaRefs>
    <ds:schemaRef ds:uri="http://schemas.microsoft.com/office/2006/documentManagement/types"/>
    <ds:schemaRef ds:uri="http://www.w3.org/XML/1998/namespace"/>
    <ds:schemaRef ds:uri="http://purl.org/dc/dcmitype/"/>
    <ds:schemaRef ds:uri="http://schemas.openxmlformats.org/package/2006/metadata/core-properties"/>
    <ds:schemaRef ds:uri="http://purl.org/dc/terms/"/>
    <ds:schemaRef ds:uri="http://purl.org/dc/elements/1.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7FDEF95-9B99-491A-AD1D-DC1076C96C28}">
  <ds:schemaRefs>
    <ds:schemaRef ds:uri="http://schemas.microsoft.com/sharepoint/v3/contenttype/forms"/>
  </ds:schemaRefs>
</ds:datastoreItem>
</file>

<file path=customXml/itemProps3.xml><?xml version="1.0" encoding="utf-8"?>
<ds:datastoreItem xmlns:ds="http://schemas.openxmlformats.org/officeDocument/2006/customXml" ds:itemID="{D7887137-3DA8-41E7-8276-8054ACD6D229}">
  <ds:schemaRefs>
    <ds:schemaRef ds:uri="http://schemas.microsoft.com/office/2006/metadata/longProperties"/>
  </ds:schemaRefs>
</ds:datastoreItem>
</file>

<file path=customXml/itemProps4.xml><?xml version="1.0" encoding="utf-8"?>
<ds:datastoreItem xmlns:ds="http://schemas.openxmlformats.org/officeDocument/2006/customXml" ds:itemID="{89D5DCEF-F8A0-440A-99EE-E8069B03F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6619</TotalTime>
  <Words>826</Words>
  <Application>Microsoft Office PowerPoint</Application>
  <PresentationFormat>On-screen Show (4:3)</PresentationFormat>
  <Paragraphs>121</Paragraphs>
  <Slides>27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PGothic</vt:lpstr>
      <vt:lpstr>Arial</vt:lpstr>
      <vt:lpstr>Calibri</vt:lpstr>
      <vt:lpstr>inherit</vt:lpstr>
      <vt:lpstr>Times New Roman</vt:lpstr>
      <vt:lpstr>Verdana</vt:lpstr>
      <vt:lpstr>Wingdings</vt:lpstr>
      <vt:lpstr>ヒラギノ角ゴ Pro W3</vt:lpstr>
      <vt:lpstr>Blank Presentation</vt:lpstr>
      <vt:lpstr>ESF projekts "Darba drošības normatīvo aktu praktiskās ieviešanas un uzraudzības pilnveidošana " (Nr.7.3.1.0/16/I/001)</vt:lpstr>
      <vt:lpstr>Eiropas Sociālā fonda projekts “Darba drošības normatīvo aktu praktiskās ieviešanas un uzraudzības pilnveidošana” (Nr. 7.3.1.0/16/I/001)</vt:lpstr>
      <vt:lpstr>Eiropas Sociālā fonda projekts “Darba drošības normatīvo aktu praktiskās ieviešanas un uzraudzības pilnveidošana” (Nr. 7.3.1.0/16/I/001)</vt:lpstr>
      <vt:lpstr>PowerPoint Presentation</vt:lpstr>
      <vt:lpstr>VDI Eiropas Sociālā fonda projekts "Darba drošības normatīvo aktu praktiskās ieviešanas un uzraudzības pilnveidošana" (Nr.7.3.1.0/16/I/001) </vt:lpstr>
      <vt:lpstr>Kur meklēt informāciju par pieejamo atbalstu? </vt:lpstr>
      <vt:lpstr>Kopējo nelaimes gadījumu skaita dinamika (2002. – 2017.)</vt:lpstr>
      <vt:lpstr>Letālo nelaimes gadījumu skaita dinamika (2002. – 2017.)</vt:lpstr>
      <vt:lpstr>Dabīgo nāvju skaita dinamika (2002. – 2017.)</vt:lpstr>
      <vt:lpstr>Dabīgās nāves 2017.gadā</vt:lpstr>
      <vt:lpstr>Dabīgās nāves 2017.gadā</vt:lpstr>
      <vt:lpstr>Pirmreizēji apstiprināto arodslimnieku skaits (2002. – 2017.)</vt:lpstr>
      <vt:lpstr>Mazumtirdzniecības nozare  Saimniecisko darbību statistiskā klasifikācija Eiropas Kopienā (NACE), 2. redakcija </vt:lpstr>
      <vt:lpstr>Cik liela ir nozare?             </vt:lpstr>
      <vt:lpstr>Uzņēmumu galvenie uzņēmējdarbības rādītāji pēc nodarbināto skaita (2016). www.csb.gov.lv</vt:lpstr>
      <vt:lpstr>Nelaimes gadījumi mazumtirdzniecībā (G47)  </vt:lpstr>
      <vt:lpstr>Pirmreizēji apstiprināto arodslimnieku skaits mazumtirdzniecības nozarē (G47)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eforma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RSU PowerPointa prezentācijas standarta sagatave</dc:title>
  <dc:creator>Linda</dc:creator>
  <cp:lastModifiedBy>Lāsma Kozlova</cp:lastModifiedBy>
  <cp:revision>402</cp:revision>
  <cp:lastPrinted>2018-10-10T05:25:48Z</cp:lastPrinted>
  <dcterms:created xsi:type="dcterms:W3CDTF">2009-08-25T09:42:51Z</dcterms:created>
  <dcterms:modified xsi:type="dcterms:W3CDTF">2019-04-18T08:41:53Z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Dokuments</vt:lpwstr>
  </property>
</Properties>
</file>