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47"/>
  </p:notesMasterIdLst>
  <p:handoutMasterIdLst>
    <p:handoutMasterId r:id="rId48"/>
  </p:handoutMasterIdLst>
  <p:sldIdLst>
    <p:sldId id="314" r:id="rId6"/>
    <p:sldId id="315" r:id="rId7"/>
    <p:sldId id="316" r:id="rId8"/>
    <p:sldId id="320" r:id="rId9"/>
    <p:sldId id="318" r:id="rId10"/>
    <p:sldId id="319" r:id="rId11"/>
    <p:sldId id="317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1" r:id="rId30"/>
    <p:sldId id="342" r:id="rId31"/>
    <p:sldId id="344" r:id="rId32"/>
    <p:sldId id="343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22A"/>
    <a:srgbClr val="353535"/>
    <a:srgbClr val="C85A0A"/>
    <a:srgbClr val="FFA3B5"/>
    <a:srgbClr val="3F3F3F"/>
    <a:srgbClr val="2E2E2E"/>
    <a:srgbClr val="D2640A"/>
    <a:srgbClr val="D16309"/>
    <a:srgbClr val="F3740B"/>
    <a:srgbClr val="8E0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2" autoAdjust="0"/>
    <p:restoredTop sz="91829" autoAdjust="0"/>
  </p:normalViewPr>
  <p:slideViewPr>
    <p:cSldViewPr>
      <p:cViewPr>
        <p:scale>
          <a:sx n="91" d="100"/>
          <a:sy n="91" d="100"/>
        </p:scale>
        <p:origin x="-1566" y="-6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1955ED25-8C82-4467-B7D2-8461C97DA4D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03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41493E11-BCB1-4820-84D3-3311562E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mtClean="0">
                <a:latin typeface="Arial" pitchFamily="34" charset="0"/>
              </a:rPr>
              <a:t>Ievads</a:t>
            </a: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4B3A26A-8A67-4133-BB36-5F6FAC6DFFC8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Cemex piemeŗs, kur darba devējs secināja, ka darbinieku velosipēdu tehniskais stāvoklis ir briesmīgs (daļa baruc vispār bez bremzēm)  un noorganizēja velosipēdu apkopes dienu pie sevis uzņēmuma teritorijā – kopā ar uzņēmuma velosipēdiem apkopes tika veiktas arī darbinieku velosipēdiem laikā, kamēr darbinieki strādāja.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F3B3163-9B44-446F-A896-FC13460E2DE6}" type="slidenum">
              <a:rPr lang="lv-LV" altLang="lv-LV"/>
              <a:pPr/>
              <a:t>31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10C6D5-A1B5-4668-A354-98B0DCFBFF5B}" type="slidenum">
              <a:rPr lang="lv-LV" altLang="lv-LV"/>
              <a:pPr/>
              <a:t>34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19CC42-F6C0-43A4-9C49-33E77C3D76DF}" type="slidenum">
              <a:rPr lang="lv-LV" altLang="lv-LV"/>
              <a:pPr/>
              <a:t>11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Birojs, eja. Paklupšana, aizķeršanās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PLĀNOTĀJI / ARHITEKTI / IT SPECIĀLISTI.</a:t>
            </a:r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19D9A0A-B66F-4ED4-85B6-22CF2DACF4E2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16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Evakuācijas zīme, kas uzlīmēta uz parastās lampas.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UGUNSDROŠĪBAS SPECIĀLISTS. Ugunsgrēka gadījumā elektrības var nebūt, tāpēc gaišs nebūs. Un vēl dūmi, kas ceļas augšā....</a:t>
            </a:r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CC0B7F4-0D12-4975-A08F-8DEA07188B75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18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C2D0A1-2937-410B-B81F-F05F5211A91B}" type="slidenum">
              <a:rPr lang="lv-LV" altLang="lv-LV"/>
              <a:pPr/>
              <a:t>19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DE2424-C7DA-486F-9C76-7E97DEDC18E5}" type="slidenum">
              <a:rPr lang="lv-LV" altLang="lv-LV"/>
              <a:pPr/>
              <a:t>20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98249F5-A76F-46DB-88A6-A592AC0B9E1F}" type="slidenum">
              <a:rPr lang="lv-LV" altLang="lv-LV"/>
              <a:pPr/>
              <a:t>21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altLang="lv-LV" sz="1700">
                <a:latin typeface="Times New Roman" pitchFamily="18" charset="0"/>
              </a:rPr>
              <a:t>Nu jau ar skaitļiem var pamatot, kāpēc nepieciešamas veselības veicināšanas aktivitātes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636DA9-113E-4A49-BC3C-6C63B82AFD09}" type="slidenum">
              <a:rPr lang="lv-LV" altLang="lv-LV"/>
              <a:pPr/>
              <a:t>23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DB3388-8C74-4675-A92B-6C986420FA27}" type="slidenum">
              <a:rPr lang="lv-LV" altLang="lv-LV"/>
              <a:pPr/>
              <a:t>24</a:t>
            </a:fld>
            <a:endParaRPr lang="lv-LV" alt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500306"/>
            <a:ext cx="7100910" cy="2214579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7072362" cy="15001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1071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89731D-563F-4779-8B5B-E921370A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87658-DDFE-4A2E-A4BB-CC15E60CA759}" type="datetimeFigureOut">
              <a:rPr lang="lv-LV"/>
              <a:pPr>
                <a:defRPr/>
              </a:pPr>
              <a:t>12.02.2018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860FCA-2B61-4FFF-84CA-DCBA3664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C475C7-7678-4B59-8E83-983D96B2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/>
            </a:lvl1pPr>
          </a:lstStyle>
          <a:p>
            <a:fld id="{824002BB-C6A0-4617-ACAA-B59B415333BB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2861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8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xmlns="" id="{D702C63C-3F76-4E8F-B499-372CD05E34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B0562FF0-E86B-4DD1-8C50-EDA0320B292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3323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xmlns="" id="{75BEC8CB-E4A5-4D15-AEA5-3B7600B56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8B1EA266-F36F-4DF9-92C6-41CEEC3ACAC9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47795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>
            <a:lvl1pPr marL="444500" indent="-444500">
              <a:buSzPct val="100000"/>
              <a:buFont typeface="+mj-lt"/>
              <a:buAutoNum type="arabicPeriod"/>
              <a:defRPr/>
            </a:lvl1pPr>
            <a:lvl2pPr marL="808038" indent="-339725">
              <a:buSzPct val="100000"/>
              <a:buFont typeface="+mj-lt"/>
              <a:buAutoNum type="alphaLcPeriod"/>
              <a:defRPr/>
            </a:lvl2pPr>
            <a:lvl3pPr marL="1252538" indent="-338138">
              <a:buSzPct val="100000"/>
              <a:buFont typeface="+mj-lt"/>
              <a:buAutoNum type="romanLcPeriod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09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035925" cy="8921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3937000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938588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5184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40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0" y="5297563"/>
            <a:chExt cx="9144032" cy="631767"/>
          </a:xfrm>
        </p:grpSpPr>
        <p:pic>
          <p:nvPicPr>
            <p:cNvPr id="1033" name="Picture 5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/>
            <a:stretch>
              <a:fillRect/>
            </a:stretch>
          </p:blipFill>
          <p:spPr bwMode="auto">
            <a:xfrm>
              <a:off x="0" y="5297563"/>
              <a:ext cx="862705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6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5"/>
            <a:stretch>
              <a:fillRect/>
            </a:stretch>
          </p:blipFill>
          <p:spPr bwMode="auto">
            <a:xfrm>
              <a:off x="6303452" y="5297563"/>
              <a:ext cx="2840580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214313"/>
            <a:ext cx="7816354" cy="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1124744"/>
            <a:ext cx="7744346" cy="50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29" name="Text Box 13"/>
          <p:cNvSpPr txBox="1">
            <a:spLocks noChangeArrowheads="1"/>
          </p:cNvSpPr>
          <p:nvPr userDrawn="1"/>
        </p:nvSpPr>
        <p:spPr bwMode="auto">
          <a:xfrm>
            <a:off x="8148638" y="6397625"/>
            <a:ext cx="709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468EA783-4E68-41DA-BD26-F3A11AFFF9C3}" type="slidenum">
              <a:rPr lang="en-US" sz="1500">
                <a:solidFill>
                  <a:srgbClr val="F2F2F2"/>
                </a:solidFill>
                <a:ea typeface="MS PGothic" pitchFamily="34" charset="-128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500">
              <a:solidFill>
                <a:srgbClr val="F2F2F2"/>
              </a:solidFill>
              <a:ea typeface="MS PGothic" pitchFamily="34" charset="-128"/>
            </a:endParaRPr>
          </a:p>
        </p:txBody>
      </p:sp>
      <p:grpSp>
        <p:nvGrpSpPr>
          <p:cNvPr id="1030" name="Group 11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-32" y="5214950"/>
            <a:chExt cx="9144064" cy="631767"/>
          </a:xfrm>
        </p:grpSpPr>
        <p:pic>
          <p:nvPicPr>
            <p:cNvPr id="1031" name="Picture 9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r="15440"/>
            <a:stretch>
              <a:fillRect/>
            </a:stretch>
          </p:blipFill>
          <p:spPr bwMode="auto">
            <a:xfrm>
              <a:off x="-32" y="5214950"/>
              <a:ext cx="7000924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0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1"/>
            <a:stretch>
              <a:fillRect/>
            </a:stretch>
          </p:blipFill>
          <p:spPr bwMode="auto">
            <a:xfrm>
              <a:off x="6929454" y="5214950"/>
              <a:ext cx="221457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6824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652890" y="6354864"/>
            <a:ext cx="34911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1300" baseline="0" dirty="0" smtClean="0">
                <a:solidFill>
                  <a:schemeClr val="bg1"/>
                </a:solidFill>
              </a:rPr>
              <a:t>Darba drošības un vides veselības institūts</a:t>
            </a:r>
            <a:endParaRPr lang="en-US" sz="1300" baseline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7" r:id="rId2"/>
    <p:sldLayoutId id="2147483888" r:id="rId3"/>
    <p:sldLayoutId id="2147483899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85A0A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marL="266700" indent="-266700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95000"/>
        <a:buFont typeface="Wingdings" pitchFamily="2" charset="2"/>
        <a:buChar char="n"/>
        <a:defRPr sz="3200">
          <a:solidFill>
            <a:srgbClr val="353535"/>
          </a:solidFill>
          <a:latin typeface="+mn-lt"/>
          <a:ea typeface="+mn-ea"/>
          <a:cs typeface="ヒラギノ角ゴ Pro W3"/>
        </a:defRPr>
      </a:lvl1pPr>
      <a:lvl2pPr marL="719138" indent="-1857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17000"/>
        <a:buFont typeface="Arial" pitchFamily="34" charset="0"/>
        <a:buChar char="»"/>
        <a:defRPr sz="2800">
          <a:solidFill>
            <a:srgbClr val="353535"/>
          </a:solidFill>
          <a:latin typeface="+mn-lt"/>
          <a:ea typeface="+mn-ea"/>
          <a:cs typeface="ヒラギノ角ゴ Pro W3"/>
        </a:defRPr>
      </a:lvl2pPr>
      <a:lvl3pPr marL="1163638" indent="-1603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20000"/>
        <a:buFont typeface="Arial" pitchFamily="34" charset="0"/>
        <a:buChar char="-"/>
        <a:defRPr sz="2400">
          <a:solidFill>
            <a:srgbClr val="353535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_1_097FB7E0097FA38000447603C22581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5" y="-20758"/>
            <a:ext cx="728138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000" y="2420888"/>
            <a:ext cx="8784976" cy="2088232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Darba </a:t>
            </a:r>
            <a:r>
              <a:rPr lang="lv-LV" b="1" dirty="0">
                <a:solidFill>
                  <a:srgbClr val="26822A"/>
                </a:solidFill>
              </a:rPr>
              <a:t>aizsardzības pamatprincipi un aktualitātes. </a:t>
            </a:r>
            <a:r>
              <a:rPr lang="lv-LV" b="1" dirty="0" smtClean="0">
                <a:solidFill>
                  <a:srgbClr val="26822A"/>
                </a:solidFill>
              </a:rPr>
              <a:t>Droša </a:t>
            </a:r>
            <a:r>
              <a:rPr lang="lv-LV" b="1" dirty="0">
                <a:solidFill>
                  <a:srgbClr val="26822A"/>
                </a:solidFill>
              </a:rPr>
              <a:t>un veselīga </a:t>
            </a:r>
            <a:r>
              <a:rPr lang="lv-LV" b="1" dirty="0" smtClean="0">
                <a:solidFill>
                  <a:srgbClr val="26822A"/>
                </a:solidFill>
              </a:rPr>
              <a:t>uzvedība</a:t>
            </a:r>
          </a:p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IEVADS</a:t>
            </a:r>
            <a:endParaRPr lang="en-GB" dirty="0">
              <a:solidFill>
                <a:srgbClr val="26822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1" y="1268760"/>
            <a:ext cx="7776864" cy="720080"/>
          </a:xfrm>
        </p:spPr>
        <p:txBody>
          <a:bodyPr/>
          <a:lstStyle/>
          <a:p>
            <a:pPr algn="ctr"/>
            <a:r>
              <a:rPr lang="lv-LV" sz="1800" i="1" dirty="0" smtClean="0"/>
              <a:t>ESF projekts </a:t>
            </a:r>
            <a:r>
              <a:rPr lang="lv-LV" sz="1800" i="1" dirty="0"/>
              <a:t>"Darba drošības normatīvo aktu praktiskās ieviešanas un uzraudzības pilnveidošana " (Nr.7.3.1.0/16/I/001</a:t>
            </a:r>
            <a:r>
              <a:rPr lang="lv-LV" sz="1800" i="1" dirty="0" smtClean="0"/>
              <a:t>)</a:t>
            </a:r>
            <a:endParaRPr lang="lv-LV" sz="1800" i="1" dirty="0"/>
          </a:p>
        </p:txBody>
      </p:sp>
      <p:sp>
        <p:nvSpPr>
          <p:cNvPr id="5" name="Rectangle 4"/>
          <p:cNvSpPr/>
          <p:nvPr/>
        </p:nvSpPr>
        <p:spPr>
          <a:xfrm>
            <a:off x="4355976" y="494116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Dace </a:t>
            </a:r>
            <a:r>
              <a:rPr lang="lv-LV" sz="1600" baseline="0" dirty="0" err="1" smtClean="0"/>
              <a:t>Jakimova</a:t>
            </a:r>
            <a:r>
              <a:rPr lang="lv-LV" sz="1600" baseline="0" dirty="0" smtClean="0"/>
              <a:t> </a:t>
            </a:r>
            <a:endParaRPr lang="lv-LV" sz="1600" baseline="0" dirty="0"/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Darba </a:t>
            </a:r>
            <a:r>
              <a:rPr lang="lv-LV" sz="1600" baseline="0" dirty="0"/>
              <a:t>drošības un vides veselības institūts, 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/>
              <a:t>Rīgas Stradiņa universitāte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Rīga</a:t>
            </a:r>
            <a:r>
              <a:rPr lang="lv-LV" sz="1600" baseline="0" smtClean="0"/>
              <a:t>, </a:t>
            </a:r>
            <a:r>
              <a:rPr lang="lv-LV" sz="1600" baseline="0" smtClean="0"/>
              <a:t>09.02.2018.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36103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381000"/>
            <a:ext cx="8147248" cy="4557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Darba aizsardzības likumam – 15!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587189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" y="1556792"/>
            <a:ext cx="4589895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3">
            <a:extLst>
              <a:ext uri="{FF2B5EF4-FFF2-40B4-BE49-F238E27FC236}">
                <a16:creationId xmlns:a16="http://schemas.microsoft.com/office/drawing/2014/main" xmlns="" id="{8637715A-5F2C-4497-BDAD-D3E9160F4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5085184"/>
            <a:ext cx="8993188" cy="1138238"/>
          </a:xfrm>
          <a:prstGeom prst="rightArrow">
            <a:avLst>
              <a:gd name="adj1" fmla="val 50000"/>
              <a:gd name="adj2" fmla="val 50003"/>
            </a:avLst>
          </a:prstGeom>
          <a:gradFill flip="none" rotWithShape="1">
            <a:gsLst>
              <a:gs pos="0">
                <a:schemeClr val="bg1"/>
              </a:gs>
              <a:gs pos="62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698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95536" y="381000"/>
            <a:ext cx="8291265" cy="59972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2017.gada vide Latvijā?</a:t>
            </a:r>
          </a:p>
        </p:txBody>
      </p:sp>
      <p:pic>
        <p:nvPicPr>
          <p:cNvPr id="20483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08720"/>
            <a:ext cx="7704856" cy="5311062"/>
          </a:xfrm>
        </p:spPr>
      </p:pic>
    </p:spTree>
    <p:extLst>
      <p:ext uri="{BB962C8B-B14F-4D97-AF65-F5344CB8AC3E}">
        <p14:creationId xmlns:p14="http://schemas.microsoft.com/office/powerpoint/2010/main" val="33037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1031776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11560" y="2650145"/>
            <a:ext cx="5484440" cy="1210903"/>
          </a:xfrm>
        </p:spPr>
        <p:txBody>
          <a:bodyPr>
            <a:normAutofit/>
          </a:bodyPr>
          <a:lstStyle/>
          <a:p>
            <a:r>
              <a:rPr lang="lv-LV" altLang="lv-LV" sz="3200" b="1" dirty="0" smtClean="0">
                <a:ea typeface="MS PGothic" pitchFamily="34" charset="-128"/>
              </a:rPr>
              <a:t>Raksturojošais vārds – šķēres…</a:t>
            </a:r>
          </a:p>
        </p:txBody>
      </p:sp>
      <p:pic>
        <p:nvPicPr>
          <p:cNvPr id="22535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204875" cy="333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01825" y="381000"/>
            <a:ext cx="6784975" cy="103663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Piemēram būvniecībā…</a:t>
            </a:r>
          </a:p>
        </p:txBody>
      </p:sp>
      <p:pic>
        <p:nvPicPr>
          <p:cNvPr id="23559" name="Picture 2" descr="D:\Users\mikelsonei\Documents\VID\bildes\VID_2013.09.09\090920131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9519" y="1052737"/>
            <a:ext cx="4511163" cy="3384376"/>
          </a:xfrm>
          <a:noFill/>
        </p:spPr>
      </p:pic>
      <p:pic>
        <p:nvPicPr>
          <p:cNvPr id="2356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1052737"/>
            <a:ext cx="453526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58" y="4544508"/>
            <a:ext cx="1602438" cy="16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44008" y="206375"/>
            <a:ext cx="4301555" cy="702345"/>
          </a:xfrm>
        </p:spPr>
        <p:txBody>
          <a:bodyPr>
            <a:normAutofit/>
          </a:bodyPr>
          <a:lstStyle/>
          <a:p>
            <a:pPr algn="r"/>
            <a:r>
              <a:rPr lang="lv-LV" altLang="lv-LV" sz="3200" dirty="0" smtClean="0">
                <a:ea typeface="MS PGothic" pitchFamily="34" charset="-128"/>
              </a:rPr>
              <a:t>Piemēram birojā</a:t>
            </a:r>
          </a:p>
        </p:txBody>
      </p:sp>
      <p:pic>
        <p:nvPicPr>
          <p:cNvPr id="24582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2831534" y="3876877"/>
            <a:ext cx="1680343" cy="17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0"/>
            <a:ext cx="4921080" cy="33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Content Placeholder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8"/>
          <a:stretch>
            <a:fillRect/>
          </a:stretch>
        </p:blipFill>
        <p:spPr bwMode="auto">
          <a:xfrm>
            <a:off x="5076056" y="1556792"/>
            <a:ext cx="3290799" cy="46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081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5603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4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5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25B343-A9E8-478C-8DFF-24B14030A573}" type="slidenum">
              <a:rPr lang="en-US" altLang="lv-LV"/>
              <a:pPr/>
              <a:t>15</a:t>
            </a:fld>
            <a:endParaRPr lang="en-US" altLang="lv-LV"/>
          </a:p>
        </p:txBody>
      </p:sp>
      <p:pic>
        <p:nvPicPr>
          <p:cNvPr id="25606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6"/>
          <a:stretch>
            <a:fillRect/>
          </a:stretch>
        </p:blipFill>
        <p:spPr bwMode="auto">
          <a:xfrm>
            <a:off x="5652120" y="1844824"/>
            <a:ext cx="1578963" cy="33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Daudz bīstamu situāciju… un sliktas prakses</a:t>
            </a:r>
          </a:p>
        </p:txBody>
      </p:sp>
    </p:spTree>
    <p:extLst>
      <p:ext uri="{BB962C8B-B14F-4D97-AF65-F5344CB8AC3E}">
        <p14:creationId xmlns:p14="http://schemas.microsoft.com/office/powerpoint/2010/main" val="170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altLang="lv-LV" smtClean="0"/>
          </a:p>
        </p:txBody>
      </p:sp>
      <p:sp>
        <p:nvSpPr>
          <p:cNvPr id="2662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26628" name="Content Placeholder 4" descr="IMG_06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7150" r="497" b="10548"/>
          <a:stretch>
            <a:fillRect/>
          </a:stretch>
        </p:blipFill>
        <p:spPr>
          <a:xfrm>
            <a:off x="0" y="-1"/>
            <a:ext cx="8964488" cy="6900453"/>
          </a:xfrm>
        </p:spPr>
      </p:pic>
    </p:spTree>
    <p:extLst>
      <p:ext uri="{BB962C8B-B14F-4D97-AF65-F5344CB8AC3E}">
        <p14:creationId xmlns:p14="http://schemas.microsoft.com/office/powerpoint/2010/main" val="1710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6D5E84-DEE7-46E6-A177-AE966BAA8FBE}" type="slidenum">
              <a:rPr lang="en-US" altLang="lv-LV" sz="1000">
                <a:solidFill>
                  <a:srgbClr val="898989"/>
                </a:solidFill>
                <a:latin typeface="Verdana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lv-LV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867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17583" r="7658"/>
          <a:stretch>
            <a:fillRect/>
          </a:stretch>
        </p:blipFill>
        <p:spPr bwMode="auto">
          <a:xfrm>
            <a:off x="2105025" y="-11449"/>
            <a:ext cx="5347295" cy="693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995936" y="1772816"/>
            <a:ext cx="1158875" cy="14716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E4310\Desktop\ser\06_Bildes\Profesionalais marazms\DSC05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463"/>
            <a:ext cx="51308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A6DC8C83-CD20-4663-AA0A-8AC8AE7EB588}"/>
              </a:ext>
            </a:extLst>
          </p:cNvPr>
          <p:cNvCxnSpPr/>
          <p:nvPr/>
        </p:nvCxnSpPr>
        <p:spPr bwMode="auto">
          <a:xfrm>
            <a:off x="3708400" y="765175"/>
            <a:ext cx="1727200" cy="2087563"/>
          </a:xfrm>
          <a:prstGeom prst="straightConnector1">
            <a:avLst/>
          </a:prstGeom>
          <a:ln w="635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752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7545" y="311150"/>
            <a:ext cx="8352927" cy="813593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Kopējo nelaimes gadījumu skaita dinamika (2002. – 2016.)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ECEEA8-5930-46FD-BC70-5C324F9C9E8D}" type="slidenum">
              <a:rPr lang="en-US" altLang="lv-LV"/>
              <a:pPr/>
              <a:t>19</a:t>
            </a:fld>
            <a:endParaRPr lang="en-US" altLang="lv-LV"/>
          </a:p>
        </p:txBody>
      </p:sp>
      <p:graphicFrame>
        <p:nvGraphicFramePr>
          <p:cNvPr id="31748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392411"/>
              </p:ext>
            </p:extLst>
          </p:nvPr>
        </p:nvGraphicFramePr>
        <p:xfrm>
          <a:off x="107504" y="1340768"/>
          <a:ext cx="8424936" cy="4652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340768"/>
                        <a:ext cx="8424936" cy="4652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2921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32240" y="5517232"/>
            <a:ext cx="1981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02930A8-493C-40F3-8C4E-0AEA3504C2D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836712"/>
            <a:ext cx="8208912" cy="5256584"/>
          </a:xfrm>
        </p:spPr>
        <p:txBody>
          <a:bodyPr anchor="t" anchorCtr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>
                <a:solidFill>
                  <a:schemeClr val="tx1"/>
                </a:solidFill>
              </a:rPr>
              <a:t>Pieņemti 2 svarīgi stratēģiski dokumenti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19.janvārī pieņemtas “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politikas pamatnostādnes 2016.–2020.gadam</a:t>
            </a:r>
            <a:r>
              <a:rPr lang="lv-LV" sz="2800" dirty="0" smtClean="0"/>
              <a:t>”</a:t>
            </a:r>
            <a:r>
              <a:rPr lang="lv-LV" sz="2800" dirty="0"/>
              <a:t>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26.janvārī pieņemts «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jomas attīstības plāns 2016.-</a:t>
            </a:r>
            <a:r>
              <a:rPr lang="lv-LV" sz="2800" b="1" dirty="0" smtClean="0"/>
              <a:t>2018.gadam</a:t>
            </a:r>
            <a:r>
              <a:rPr lang="lv-LV" sz="2800" dirty="0" smtClean="0"/>
              <a:t>»</a:t>
            </a:r>
            <a:endParaRPr lang="lv-LV" sz="2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Galvenie attīstības politikas </a:t>
            </a:r>
            <a:r>
              <a:rPr lang="lv-LV" sz="2800" dirty="0"/>
              <a:t>virzieni: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Darba aizsardzības prasību aktīva ieviešana;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Nodarbināto veselības aizsardzības veicināšana;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b="1" dirty="0"/>
              <a:t>Drošas darba vides nodrošināšana, īpaši bīstamajās nozarēs;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Uzraudzības un kontroles nostiprināšana šajā </a:t>
            </a:r>
            <a:r>
              <a:rPr lang="lv-LV" sz="2600" dirty="0" smtClean="0"/>
              <a:t>jomā</a:t>
            </a:r>
            <a:endParaRPr lang="lv-LV" sz="2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lv-LV" sz="2800" b="1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36123" cy="647799"/>
          </a:xfrm>
        </p:spPr>
        <p:txBody>
          <a:bodyPr/>
          <a:lstStyle/>
          <a:p>
            <a:r>
              <a:rPr lang="lv-LV" b="1" dirty="0" smtClean="0"/>
              <a:t>Darba aizsardzības jomas jaunumi 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40798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86409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Letālo nelaimes gadījumu skaita dinamika (2002. – 2016.)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0957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F0FFA6-1A31-413D-A4C8-CB9E9ACDDE85}" type="slidenum">
              <a:rPr lang="en-US" altLang="lv-LV"/>
              <a:pPr/>
              <a:t>20</a:t>
            </a:fld>
            <a:endParaRPr lang="en-US" altLang="lv-LV"/>
          </a:p>
        </p:txBody>
      </p:sp>
      <p:graphicFrame>
        <p:nvGraphicFramePr>
          <p:cNvPr id="3379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840336"/>
              </p:ext>
            </p:extLst>
          </p:nvPr>
        </p:nvGraphicFramePr>
        <p:xfrm>
          <a:off x="107504" y="1124744"/>
          <a:ext cx="8866854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24744"/>
                        <a:ext cx="8866854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1389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xmlns="" id="{47FD8A55-5F02-434F-9FEA-17652514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093200" cy="792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altLang="lv-LV" sz="2600" dirty="0">
                <a:ea typeface="MS PGothic" panose="020B0600070205080204" pitchFamily="34" charset="-128"/>
              </a:rPr>
              <a:t>Darbā notikušo </a:t>
            </a:r>
            <a:r>
              <a:rPr lang="lv-LV" altLang="lv-LV" sz="2600" u="sng" dirty="0">
                <a:ea typeface="MS PGothic" panose="020B0600070205080204" pitchFamily="34" charset="-128"/>
              </a:rPr>
              <a:t>letālo</a:t>
            </a:r>
            <a:r>
              <a:rPr lang="lv-LV" altLang="lv-LV" sz="2600" dirty="0">
                <a:ea typeface="MS PGothic" panose="020B0600070205080204" pitchFamily="34" charset="-128"/>
              </a:rPr>
              <a:t> nelaimes gadījumu skaits uz 100 000 </a:t>
            </a:r>
            <a:r>
              <a:rPr lang="lv-LV" altLang="lv-LV" sz="2600" dirty="0" smtClean="0">
                <a:ea typeface="MS PGothic" panose="020B0600070205080204" pitchFamily="34" charset="-128"/>
              </a:rPr>
              <a:t>strādājošajiem (</a:t>
            </a:r>
            <a:r>
              <a:rPr lang="lv-LV" altLang="lv-LV" sz="2600" dirty="0">
                <a:ea typeface="MS PGothic" panose="020B0600070205080204" pitchFamily="34" charset="-128"/>
              </a:rPr>
              <a:t>2002. – 2016.)</a:t>
            </a:r>
            <a:r>
              <a:rPr lang="lv-LV" altLang="lv-LV" sz="2000" dirty="0">
                <a:ea typeface="MS PGothic" panose="020B0600070205080204" pitchFamily="34" charset="-128"/>
              </a:rPr>
              <a:t/>
            </a:r>
            <a:br>
              <a:rPr lang="lv-LV" altLang="lv-LV" sz="2000" dirty="0">
                <a:ea typeface="MS PGothic" panose="020B0600070205080204" pitchFamily="34" charset="-128"/>
              </a:rPr>
            </a:br>
            <a:endParaRPr lang="lv-LV" altLang="lv-LV" sz="2000" dirty="0">
              <a:ea typeface="MS PGothic" panose="020B0600070205080204" pitchFamily="34" charset="-128"/>
            </a:endParaRP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FD55457-9D2A-47A2-B0D8-FF38A604B424}" type="slidenum">
              <a:rPr lang="en-US" altLang="lv-LV"/>
              <a:pPr/>
              <a:t>21</a:t>
            </a:fld>
            <a:endParaRPr lang="en-US" altLang="lv-LV"/>
          </a:p>
        </p:txBody>
      </p:sp>
      <p:graphicFrame>
        <p:nvGraphicFramePr>
          <p:cNvPr id="3584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84824"/>
              </p:ext>
            </p:extLst>
          </p:nvPr>
        </p:nvGraphicFramePr>
        <p:xfrm>
          <a:off x="395536" y="1124744"/>
          <a:ext cx="8424936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hart" r:id="rId5" imgW="7291448" imgH="4919898" progId="Excel.Chart.8">
                  <p:embed/>
                </p:oleObj>
              </mc:Choice>
              <mc:Fallback>
                <p:oleObj name="Chart" r:id="rId5" imgW="7291448" imgH="491989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24744"/>
                        <a:ext cx="8424936" cy="491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0119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01612" y="98425"/>
            <a:ext cx="8637587" cy="738287"/>
          </a:xfrm>
        </p:spPr>
        <p:txBody>
          <a:bodyPr/>
          <a:lstStyle/>
          <a:p>
            <a:r>
              <a:rPr lang="lv-LV" altLang="lv-LV" b="1" dirty="0" smtClean="0">
                <a:latin typeface="Verdana" pitchFamily="34" charset="0"/>
              </a:rPr>
              <a:t>Darbā notikušo letālo nelaimes gadījumu kartes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3AF7C99E-CA3E-4BF5-8712-808242ED9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551056"/>
              </p:ext>
            </p:extLst>
          </p:nvPr>
        </p:nvGraphicFramePr>
        <p:xfrm>
          <a:off x="201613" y="1052736"/>
          <a:ext cx="8750301" cy="50800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86211">
                  <a:extLst>
                    <a:ext uri="{9D8B030D-6E8A-4147-A177-3AD203B41FA5}">
                      <a16:colId xmlns:a16="http://schemas.microsoft.com/office/drawing/2014/main" xmlns="" val="3433172018"/>
                    </a:ext>
                  </a:extLst>
                </a:gridCol>
                <a:gridCol w="3047323">
                  <a:extLst>
                    <a:ext uri="{9D8B030D-6E8A-4147-A177-3AD203B41FA5}">
                      <a16:colId xmlns:a16="http://schemas.microsoft.com/office/drawing/2014/main" xmlns="" val="507475642"/>
                    </a:ext>
                  </a:extLst>
                </a:gridCol>
                <a:gridCol w="2916767">
                  <a:extLst>
                    <a:ext uri="{9D8B030D-6E8A-4147-A177-3AD203B41FA5}">
                      <a16:colId xmlns:a16="http://schemas.microsoft.com/office/drawing/2014/main" xmlns="" val="3813977963"/>
                    </a:ext>
                  </a:extLst>
                </a:gridCol>
              </a:tblGrid>
              <a:tr h="365440"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676622741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2350026022"/>
                  </a:ext>
                </a:extLst>
              </a:tr>
              <a:tr h="386411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2015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2016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2017 un turpmāk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939905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endParaRPr lang="lv-LV" sz="28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lv-LV" sz="8000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lv-LV" sz="8000" dirty="0">
                        <a:solidFill>
                          <a:srgbClr val="C00000"/>
                        </a:solidFill>
                      </a:endParaRPr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3920163841"/>
                  </a:ext>
                </a:extLst>
              </a:tr>
            </a:tbl>
          </a:graphicData>
        </a:graphic>
      </p:graphicFrame>
      <p:pic>
        <p:nvPicPr>
          <p:cNvPr id="379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2"/>
          <a:stretch>
            <a:fillRect/>
          </a:stretch>
        </p:blipFill>
        <p:spPr bwMode="auto">
          <a:xfrm>
            <a:off x="235284" y="1484784"/>
            <a:ext cx="28067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>
            <a:fillRect/>
          </a:stretch>
        </p:blipFill>
        <p:spPr bwMode="auto">
          <a:xfrm>
            <a:off x="3263900" y="1484784"/>
            <a:ext cx="2616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r="10411"/>
          <a:stretch>
            <a:fillRect/>
          </a:stretch>
        </p:blipFill>
        <p:spPr bwMode="auto">
          <a:xfrm>
            <a:off x="6135656" y="1484784"/>
            <a:ext cx="27035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13499"/>
          <a:stretch>
            <a:fillRect/>
          </a:stretch>
        </p:blipFill>
        <p:spPr bwMode="auto">
          <a:xfrm>
            <a:off x="235284" y="4149080"/>
            <a:ext cx="28067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21889"/>
          <a:stretch>
            <a:fillRect/>
          </a:stretch>
        </p:blipFill>
        <p:spPr bwMode="auto">
          <a:xfrm>
            <a:off x="3263900" y="4149079"/>
            <a:ext cx="2670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2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61776" y="260648"/>
            <a:ext cx="8620447" cy="842962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Dabīgo nāvju skaita dinamika (2002. – 2016.)</a:t>
            </a:r>
          </a:p>
        </p:txBody>
      </p:sp>
      <p:graphicFrame>
        <p:nvGraphicFramePr>
          <p:cNvPr id="3891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242721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F66F9A58-F941-4042-B6E5-8D856986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2" y="260648"/>
            <a:ext cx="8692455" cy="8417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lv-LV" altLang="lv-LV" sz="2800" dirty="0">
                <a:ea typeface="MS PGothic" panose="020B0600070205080204" pitchFamily="34" charset="-128"/>
              </a:rPr>
              <a:t>Pirmreizēji apstiprināto </a:t>
            </a:r>
            <a:r>
              <a:rPr lang="lv-LV" altLang="lv-LV" sz="2800" dirty="0" smtClean="0">
                <a:ea typeface="MS PGothic" panose="020B0600070205080204" pitchFamily="34" charset="-128"/>
              </a:rPr>
              <a:t>arodslimnieku </a:t>
            </a:r>
            <a:r>
              <a:rPr lang="lv-LV" altLang="lv-LV" sz="2800" dirty="0">
                <a:ea typeface="MS PGothic" panose="020B0600070205080204" pitchFamily="34" charset="-128"/>
              </a:rPr>
              <a:t>skaits </a:t>
            </a:r>
            <a:r>
              <a:rPr lang="lv-LV" altLang="lv-LV" sz="2800" dirty="0" smtClean="0">
                <a:ea typeface="MS PGothic" panose="020B0600070205080204" pitchFamily="34" charset="-128"/>
              </a:rPr>
              <a:t>(</a:t>
            </a:r>
            <a:r>
              <a:rPr lang="lv-LV" altLang="lv-LV" sz="2800" dirty="0">
                <a:ea typeface="MS PGothic" panose="020B0600070205080204" pitchFamily="34" charset="-128"/>
              </a:rPr>
              <a:t>2002. – 2016.)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9100" cy="37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921ED0-60A4-4319-BDA2-E4E352805B2B}" type="slidenum">
              <a:rPr lang="en-US" altLang="lv-LV"/>
              <a:pPr/>
              <a:t>24</a:t>
            </a:fld>
            <a:endParaRPr lang="en-US" altLang="lv-LV"/>
          </a:p>
        </p:txBody>
      </p:sp>
      <p:graphicFrame>
        <p:nvGraphicFramePr>
          <p:cNvPr id="4096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334824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3"/>
          </p:nvPr>
        </p:nvSpPr>
        <p:spPr bwMode="auto">
          <a:xfrm>
            <a:off x="-517525" y="6324600"/>
            <a:ext cx="93567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5E8E5C-42C7-4BF6-BA1D-F921692F4F2A}" type="slidenum">
              <a:rPr lang="en-US" altLang="lv-LV"/>
              <a:pPr/>
              <a:t>25</a:t>
            </a:fld>
            <a:endParaRPr lang="en-US" altLang="lv-LV"/>
          </a:p>
        </p:txBody>
      </p:sp>
      <p:pic>
        <p:nvPicPr>
          <p:cNvPr id="4403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4" y="980729"/>
            <a:ext cx="6115590" cy="5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F66F9A58-F941-4042-B6E5-8D85698691FD}"/>
              </a:ext>
            </a:extLst>
          </p:cNvPr>
          <p:cNvSpPr txBox="1">
            <a:spLocks/>
          </p:cNvSpPr>
          <p:nvPr/>
        </p:nvSpPr>
        <p:spPr>
          <a:xfrm>
            <a:off x="225772" y="260648"/>
            <a:ext cx="8692455" cy="84172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5A0A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>
              <a:defRPr/>
            </a:pPr>
            <a:r>
              <a:rPr lang="lv-LV" altLang="lv-LV" sz="2800" kern="0" baseline="0" dirty="0" smtClean="0">
                <a:ea typeface="MS PGothic" panose="020B0600070205080204" pitchFamily="34" charset="-128"/>
              </a:rPr>
              <a:t>Motivācija drošai un veselīgai uzvedībai? </a:t>
            </a:r>
            <a:endParaRPr lang="lv-LV" altLang="lv-LV" sz="2800" kern="0" baseline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5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5062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124B50-5310-4DE4-9245-3B7BB0039BA9}" type="slidenum">
              <a:rPr lang="en-US" altLang="lv-LV"/>
              <a:pPr/>
              <a:t>26</a:t>
            </a:fld>
            <a:endParaRPr lang="en-US" altLang="lv-LV"/>
          </a:p>
        </p:txBody>
      </p:sp>
      <p:pic>
        <p:nvPicPr>
          <p:cNvPr id="45063" name="Content Placeholder 3" descr="G:\2009\30_2009_Liepajas_papirs\Bildes\Krasu_noliktav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8" b="16264"/>
          <a:stretch>
            <a:fillRect/>
          </a:stretch>
        </p:blipFill>
        <p:spPr bwMode="auto">
          <a:xfrm>
            <a:off x="5004048" y="217561"/>
            <a:ext cx="3744416" cy="27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E4310\Desktop\ser\06_Bildes\Lauksaimnieciba\DSC04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95625"/>
            <a:ext cx="3888432" cy="29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" y="223836"/>
            <a:ext cx="3685379" cy="276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7"/>
          <a:stretch>
            <a:fillRect/>
          </a:stretch>
        </p:blipFill>
        <p:spPr bwMode="auto">
          <a:xfrm>
            <a:off x="613568" y="3060700"/>
            <a:ext cx="3814415" cy="295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7" name="Oval 10"/>
          <p:cNvSpPr>
            <a:spLocks noChangeArrowheads="1"/>
          </p:cNvSpPr>
          <p:nvPr/>
        </p:nvSpPr>
        <p:spPr bwMode="auto">
          <a:xfrm>
            <a:off x="3171030" y="1870868"/>
            <a:ext cx="2808287" cy="2449513"/>
          </a:xfrm>
          <a:prstGeom prst="ellipse">
            <a:avLst/>
          </a:prstGeom>
          <a:solidFill>
            <a:srgbClr val="6BA53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200">
              <a:solidFill>
                <a:schemeClr val="bg1"/>
              </a:solidFill>
            </a:endParaRPr>
          </a:p>
        </p:txBody>
      </p:sp>
      <p:sp>
        <p:nvSpPr>
          <p:cNvPr id="45068" name="TextBox 11"/>
          <p:cNvSpPr txBox="1">
            <a:spLocks noChangeArrowheads="1"/>
          </p:cNvSpPr>
          <p:nvPr/>
        </p:nvSpPr>
        <p:spPr bwMode="auto">
          <a:xfrm>
            <a:off x="3461541" y="2219959"/>
            <a:ext cx="22272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2400" b="1" dirty="0"/>
              <a:t>4 piemēri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4 uzņēmumi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1 problēma</a:t>
            </a:r>
          </a:p>
          <a:p>
            <a:endParaRPr lang="lv-LV" altLang="lv-LV" sz="2400" b="1" dirty="0"/>
          </a:p>
        </p:txBody>
      </p:sp>
    </p:spTree>
    <p:extLst>
      <p:ext uri="{BB962C8B-B14F-4D97-AF65-F5344CB8AC3E}">
        <p14:creationId xmlns:p14="http://schemas.microsoft.com/office/powerpoint/2010/main" val="852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67173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pic>
        <p:nvPicPr>
          <p:cNvPr id="471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3"/>
          <a:stretch>
            <a:fillRect/>
          </a:stretch>
        </p:blipFill>
        <p:spPr bwMode="auto">
          <a:xfrm>
            <a:off x="5580112" y="1340768"/>
            <a:ext cx="22733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Un arī daudz pozitīvu piemēru…</a:t>
            </a:r>
          </a:p>
        </p:txBody>
      </p:sp>
    </p:spTree>
    <p:extLst>
      <p:ext uri="{BB962C8B-B14F-4D97-AF65-F5344CB8AC3E}">
        <p14:creationId xmlns:p14="http://schemas.microsoft.com/office/powerpoint/2010/main" val="40545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55576" y="304800"/>
            <a:ext cx="7931224" cy="531912"/>
          </a:xfrm>
        </p:spPr>
        <p:txBody>
          <a:bodyPr>
            <a:normAutofit fontScale="90000"/>
          </a:bodyPr>
          <a:lstStyle/>
          <a:p>
            <a:r>
              <a:rPr lang="lv-LV" altLang="lv-LV" sz="3100" dirty="0" smtClean="0">
                <a:ea typeface="MS PGothic" pitchFamily="34" charset="-128"/>
              </a:rPr>
              <a:t>Drošība sākas ar Tevi! </a:t>
            </a:r>
            <a:r>
              <a:rPr lang="en-US" altLang="lv-LV" sz="3100" dirty="0" smtClean="0">
                <a:ea typeface="MS PGothic" pitchFamily="34" charset="-128"/>
              </a:rPr>
              <a:t> </a:t>
            </a:r>
            <a:r>
              <a:rPr lang="en-US" altLang="lv-LV" dirty="0" smtClean="0">
                <a:ea typeface="MS PGothic" pitchFamily="34" charset="-128"/>
              </a:rPr>
              <a:t/>
            </a:r>
            <a:br>
              <a:rPr lang="en-US" altLang="lv-LV" dirty="0" smtClean="0">
                <a:ea typeface="MS PGothic" pitchFamily="34" charset="-128"/>
              </a:rPr>
            </a:br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4514800" cy="485740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lv-LV" altLang="lv-LV" sz="2800" dirty="0" smtClean="0">
                <a:ea typeface="MS PGothic" pitchFamily="34" charset="-128"/>
              </a:rPr>
              <a:t>Ienākot uzņēmuma centrālajā biroja ēkā, katram darbiniekam un apmeklētājam ir iespēja “sasveicināties” ar darba drošības atbildīgo personu.</a:t>
            </a:r>
          </a:p>
          <a:p>
            <a:pPr marL="0" indent="0">
              <a:buFont typeface="Arial" pitchFamily="34" charset="0"/>
              <a:buNone/>
            </a:pPr>
            <a:endParaRPr lang="en-US" altLang="lv-LV" dirty="0" smtClean="0">
              <a:solidFill>
                <a:srgbClr val="777777"/>
              </a:solidFill>
              <a:ea typeface="MS PGothic" pitchFamily="34" charset="-128"/>
            </a:endParaRPr>
          </a:p>
          <a:p>
            <a:pPr marL="0" indent="0"/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348663" y="6324600"/>
            <a:ext cx="4905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6A0A5A2-57B0-43DE-942B-A7A996E96308}" type="slidenum">
              <a:rPr lang="en-US" altLang="lv-LV"/>
              <a:pPr/>
              <a:t>28</a:t>
            </a:fld>
            <a:endParaRPr lang="en-US" altLang="lv-LV" dirty="0"/>
          </a:p>
        </p:txBody>
      </p:sp>
      <p:pic>
        <p:nvPicPr>
          <p:cNvPr id="46085" name="Picture 11" descr="mirr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340768"/>
            <a:ext cx="3635896" cy="32726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6975"/>
            <a:ext cx="103505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11"/>
          <p:cNvSpPr>
            <a:spLocks noChangeArrowheads="1"/>
          </p:cNvSpPr>
          <p:nvPr/>
        </p:nvSpPr>
        <p:spPr bwMode="auto">
          <a:xfrm>
            <a:off x="3349625" y="5659438"/>
            <a:ext cx="278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3352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7924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2496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7068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lv-LV" sz="1800" b="1">
                <a:solidFill>
                  <a:srgbClr val="777777"/>
                </a:solidFill>
              </a:rPr>
              <a:t>Coca-Cola Hellenic Latvia</a:t>
            </a:r>
          </a:p>
        </p:txBody>
      </p:sp>
    </p:spTree>
    <p:extLst>
      <p:ext uri="{BB962C8B-B14F-4D97-AF65-F5344CB8AC3E}">
        <p14:creationId xmlns:p14="http://schemas.microsoft.com/office/powerpoint/2010/main" val="2715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8131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59837" cy="1508125"/>
          </a:xfrm>
        </p:spPr>
      </p:pic>
      <p:sp>
        <p:nvSpPr>
          <p:cNvPr id="4813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DE503D0-6B5E-459E-84C7-9FB02FEA294B}" type="slidenum">
              <a:rPr lang="en-US" altLang="lv-LV"/>
              <a:pPr/>
              <a:t>29</a:t>
            </a:fld>
            <a:endParaRPr lang="en-US" altLang="lv-LV"/>
          </a:p>
        </p:txBody>
      </p:sp>
      <p:pic>
        <p:nvPicPr>
          <p:cNvPr id="481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6199"/>
            <a:ext cx="644159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9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nelaimes gadījumu skaits, īpaši augsts smago un letālo nelaimes gadījumu skaits, kā arī jo sevišķi liels nelaimes gadījumu īpatsvars bīstamajās nozarēs, kam pamatā ir nepienācīga darba aizsardzības prasību praktiska ieviešana </a:t>
            </a:r>
            <a:r>
              <a:rPr lang="lv-LV" dirty="0" smtClean="0"/>
              <a:t>uzņēmumos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2692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8101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47AFBD-1D54-4303-A403-027705504E30}" type="slidenum">
              <a:rPr lang="en-US" altLang="lv-LV"/>
              <a:pPr/>
              <a:t>30</a:t>
            </a:fld>
            <a:endParaRPr lang="en-US" altLang="lv-LV"/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91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5832648" cy="67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19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0862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2227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044237" cy="6822554"/>
          </a:xfrm>
        </p:spPr>
      </p:pic>
    </p:spTree>
    <p:extLst>
      <p:ext uri="{BB962C8B-B14F-4D97-AF65-F5344CB8AC3E}">
        <p14:creationId xmlns:p14="http://schemas.microsoft.com/office/powerpoint/2010/main" val="387526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3255" name="Picture 2" descr="https://scontent-arn2-1.xx.fbcdn.net/v/t1.0-9/10399685_893758954070658_2202370583140562089_n.jpg?oh=9fd250bcfb42c52650284bc9c1d2a55e&amp;oe=58C2A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5731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015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427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618"/>
            <a:ext cx="4914326" cy="27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4618"/>
            <a:ext cx="3161902" cy="23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1" descr="https://scontent-arn2-1.xx.fbcdn.net/hphotos-xtp1/t31.0-8/12525638_1245572335471819_1194497200686804163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4570855" cy="30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r="17902"/>
          <a:stretch>
            <a:fillRect/>
          </a:stretch>
        </p:blipFill>
        <p:spPr bwMode="auto">
          <a:xfrm>
            <a:off x="6205149" y="2542600"/>
            <a:ext cx="2055844" cy="36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378751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http://static.talkvietnam.com/files/2014/05/lunch-beat-started-in-the-fall-of-2010-when-14-friends-decided-to-dance-their-lunch-break-away-in-their-office-garage-they-then-named-this-gathering-lunch-beat-1492039-g3xby1t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00450"/>
            <a:ext cx="5531689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8" descr="https://pbs.twimg.com/media/Ct7RAeAW8AAXA8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9210"/>
            <a:ext cx="3816424" cy="28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908720"/>
            <a:ext cx="3672408" cy="4895914"/>
          </a:xfrm>
          <a:noFill/>
        </p:spPr>
      </p:pic>
    </p:spTree>
    <p:extLst>
      <p:ext uri="{BB962C8B-B14F-4D97-AF65-F5344CB8AC3E}">
        <p14:creationId xmlns:p14="http://schemas.microsoft.com/office/powerpoint/2010/main" val="37976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FE6C187-CB5B-47FB-B952-54B51458424B}" type="slidenum">
              <a:rPr lang="en-US" altLang="lv-LV"/>
              <a:pPr/>
              <a:t>37</a:t>
            </a:fld>
            <a:endParaRPr lang="en-US" altLang="lv-LV"/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40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4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832648" cy="622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0419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-1"/>
            <a:ext cx="5472608" cy="6796253"/>
          </a:xfrm>
        </p:spPr>
      </p:pic>
    </p:spTree>
    <p:extLst>
      <p:ext uri="{BB962C8B-B14F-4D97-AF65-F5344CB8AC3E}">
        <p14:creationId xmlns:p14="http://schemas.microsoft.com/office/powerpoint/2010/main" val="20039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arodslimnieku, arodslimību un ar darbu saistīto slimību skaits, kas pēdējos gados ir audzis, kā arī vēlīna arodslimību diagnostika. Vienlaicīgi ir izmainīta izplatītāko arodslimību struktūra, visstraujāk pieaugot fiziskas pārslodzes izraisīto arodslimību skaitam</a:t>
            </a:r>
            <a:r>
              <a:rPr lang="lv-LV" sz="3200" dirty="0"/>
              <a:t>.</a:t>
            </a:r>
            <a:r>
              <a:rPr lang="lv-LV" sz="3200" b="1" dirty="0"/>
              <a:t> </a:t>
            </a:r>
            <a:endParaRPr lang="en-GB" dirty="0"/>
          </a:p>
          <a:p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901725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1443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-26527"/>
            <a:ext cx="4968552" cy="6938114"/>
          </a:xfrm>
        </p:spPr>
      </p:pic>
    </p:spTree>
    <p:extLst>
      <p:ext uri="{BB962C8B-B14F-4D97-AF65-F5344CB8AC3E}">
        <p14:creationId xmlns:p14="http://schemas.microsoft.com/office/powerpoint/2010/main" val="14254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81000"/>
            <a:ext cx="8219256" cy="671736"/>
          </a:xfrm>
        </p:spPr>
        <p:txBody>
          <a:bodyPr>
            <a:normAutofit/>
          </a:bodyPr>
          <a:lstStyle/>
          <a:p>
            <a:r>
              <a:rPr lang="lv-LV" sz="3200" dirty="0" smtClean="0"/>
              <a:t>Tātad?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37"/>
          </a:xfrm>
        </p:spPr>
        <p:txBody>
          <a:bodyPr>
            <a:normAutofit/>
          </a:bodyPr>
          <a:lstStyle/>
          <a:p>
            <a:endParaRPr lang="lv-LV" sz="3200" dirty="0" smtClean="0"/>
          </a:p>
          <a:p>
            <a:r>
              <a:rPr lang="lv-LV" sz="3200" dirty="0" smtClean="0"/>
              <a:t>Drošība un veselība sākas ar mums pašiem….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7980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913"/>
            <a:ext cx="8208912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8352730" cy="46783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mērķis</a:t>
            </a:r>
            <a:r>
              <a:rPr lang="lv-LV" sz="2800" dirty="0"/>
              <a:t> ir uzlabot darba drošību, it sevišķi bīstamo nozaru uzņēmumos.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uzdevums</a:t>
            </a:r>
            <a:r>
              <a:rPr lang="lv-LV" sz="2800" dirty="0"/>
              <a:t> ir īstenot darbības, kuras ir vērstas uz nodarbināto drošības un veselības aizsardzības uzlabošanu un darba vides sakārtošanu atbilstoši darba aizsardzības un darba tiesību prasībām.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</a:t>
            </a:r>
            <a:r>
              <a:rPr lang="lv-LV" sz="2800" dirty="0"/>
              <a:t>īstenošana ilgtermiņā veicinās kvalitatīvu darbavietu veidošanu, kas savukārt ietekmēs nodarbināto dzīves kvalitātes paaugstināšanos un uzņēmuma ekonomiskā stāvokļa uzlabošanos</a:t>
            </a:r>
            <a:r>
              <a:rPr lang="lv-LV" sz="2800" dirty="0" smtClean="0"/>
              <a:t>.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305149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036123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052736"/>
            <a:ext cx="8568952" cy="489654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galvenās </a:t>
            </a:r>
            <a:r>
              <a:rPr lang="lv-LV" sz="2800" dirty="0"/>
              <a:t>atbalstāmas darbības: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1. Darba attiecību un darba aizsardzības tiesiskā regulējuma praktiskās ieviešanas uzraudzības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2. Darba attiecību un darba aizsardzības tiesiskā regulējuma pilnveides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3. Valsts darba inspekcijas profesionālo spēju pilnveide;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4. Atbalsts bīstamo nozaru uzņēmumiem;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5. </a:t>
            </a:r>
            <a:r>
              <a:rPr lang="lv-LV" sz="2600" b="1" dirty="0"/>
              <a:t>Preventīvie un informatīvi izglītojoši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6. Informācijas un publicitātes pasākumi par projekta īstenošanu;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7. Projekta vadība un tā īstenošanas nodrošināšana</a:t>
            </a:r>
            <a:r>
              <a:rPr lang="lv-LV" sz="2600" dirty="0" smtClean="0"/>
              <a:t>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86653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CAE238-9585-4820-A444-277E9D880F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9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1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7411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-1"/>
            <a:ext cx="4320480" cy="6884191"/>
          </a:xfrm>
        </p:spPr>
      </p:pic>
      <p:sp>
        <p:nvSpPr>
          <p:cNvPr id="1741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C176EDB-4BA0-4BD5-8930-0008247133E0}" type="slidenum">
              <a:rPr lang="en-US" altLang="lv-LV"/>
              <a:pPr/>
              <a:t>8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686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8435" name="Content Placeholder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0"/>
            <a:ext cx="4050440" cy="6858000"/>
          </a:xfrm>
        </p:spPr>
      </p:pic>
      <p:sp>
        <p:nvSpPr>
          <p:cNvPr id="18436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8438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3455BF-B2D8-4407-ACE7-A1709EFF56E4}" type="slidenum">
              <a:rPr lang="en-US" altLang="lv-LV"/>
              <a:pPr/>
              <a:t>9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133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431CD2B79AC61F42A124C2CEFAA390A9" ma:contentTypeVersion="0" ma:contentTypeDescription="Izveidot jaunu dokumentu." ma:contentTypeScope="" ma:versionID="25ce8bab2a4c82042c23900185beadbb">
  <xsd:schema xmlns:xsd="http://www.w3.org/2001/XMLSchema" xmlns:p="http://schemas.microsoft.com/office/2006/metadata/properties" targetNamespace="http://schemas.microsoft.com/office/2006/metadata/properties" ma:root="true" ma:fieldsID="03f02128687e48d6f6cc7d7a99a2c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 ma:readOnly="true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887137-3DA8-41E7-8276-8054ACD6D229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7FDEF95-9B99-491A-AD1D-DC1076C96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D5DCEF-F8A0-440A-99EE-E8069B03F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94B67A99-68FB-4511-8531-73739D38A15C}">
  <ds:schemaRefs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5155</TotalTime>
  <Words>653</Words>
  <Application>Microsoft Office PowerPoint</Application>
  <PresentationFormat>On-screen Show (4:3)</PresentationFormat>
  <Paragraphs>125</Paragraphs>
  <Slides>41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Blank Presentation</vt:lpstr>
      <vt:lpstr>Chart</vt:lpstr>
      <vt:lpstr>ESF projekts "Darba drošības normatīvo aktu praktiskās ieviešanas un uzraudzības pilnveidošana " (Nr.7.3.1.0/16/I/001)</vt:lpstr>
      <vt:lpstr>Darba aizsardzības jomas jaunumi </vt:lpstr>
      <vt:lpstr>Darba aizsardzības jomas jaunumi </vt:lpstr>
      <vt:lpstr>Darba aizsardzības jomas jaunumi </vt:lpstr>
      <vt:lpstr>Eiropas Sociālā fonda projekts “Darba drošības normatīvo aktu praktiskās ieviešanas un uzraudzības pilnveidošana” (Nr. 7.3.1.0/16/I/001)</vt:lpstr>
      <vt:lpstr>Eiropas Sociālā fonda projekts “Darba drošības normatīvo aktu praktiskās ieviešanas un uzraudzības pilnveidošana” (Nr. 7.3.1.0/16/I/001)</vt:lpstr>
      <vt:lpstr>PowerPoint Presentation</vt:lpstr>
      <vt:lpstr>PowerPoint Presentation</vt:lpstr>
      <vt:lpstr>PowerPoint Presentation</vt:lpstr>
      <vt:lpstr>Darba aizsardzības likumam – 15!</vt:lpstr>
      <vt:lpstr>2017.gada vide Latvijā?</vt:lpstr>
      <vt:lpstr>Kāda ir vidējā situācija valstī darba aizsardzības jomā?</vt:lpstr>
      <vt:lpstr>Piemēram būvniecībā…</vt:lpstr>
      <vt:lpstr>Piemēram birojā</vt:lpstr>
      <vt:lpstr>Kāda ir vidējā situācija valstī darba aizsardzības jomā?</vt:lpstr>
      <vt:lpstr>PowerPoint Presentation</vt:lpstr>
      <vt:lpstr>PowerPoint Presentation</vt:lpstr>
      <vt:lpstr>PowerPoint Presentation</vt:lpstr>
      <vt:lpstr>Kopējo nelaimes gadījumu skaita dinamika (2002. – 2016.)</vt:lpstr>
      <vt:lpstr>Letālo nelaimes gadījumu skaita dinamika (2002. – 2016.)</vt:lpstr>
      <vt:lpstr>Darbā notikušo letālo nelaimes gadījumu skaits uz 100 000 strādājošajiem (2002. – 2016.) </vt:lpstr>
      <vt:lpstr>Darbā notikušo letālo nelaimes gadījumu kartes</vt:lpstr>
      <vt:lpstr>Dabīgo nāvju skaita dinamika (2002. – 2016.)</vt:lpstr>
      <vt:lpstr>Pirmreizēji apstiprināto arodslimnieku skaits (2002. – 2016.)</vt:lpstr>
      <vt:lpstr>PowerPoint Presentation</vt:lpstr>
      <vt:lpstr>PowerPoint Presentation</vt:lpstr>
      <vt:lpstr>Kāda ir vidējā situācija valstī darba aizsardzības jomā?</vt:lpstr>
      <vt:lpstr>Drošība sākas ar Tevi!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Tātad? </vt:lpstr>
    </vt:vector>
  </TitlesOfParts>
  <Company>eforma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RSU PowerPointa prezentācijas standarta sagatave</dc:title>
  <dc:creator>Linda</dc:creator>
  <cp:lastModifiedBy>Lāsma Kozlova</cp:lastModifiedBy>
  <cp:revision>356</cp:revision>
  <cp:lastPrinted>2015-10-21T12:48:24Z</cp:lastPrinted>
  <dcterms:created xsi:type="dcterms:W3CDTF">2009-08-25T09:42:51Z</dcterms:created>
  <dcterms:modified xsi:type="dcterms:W3CDTF">2018-02-12T07:05:11Z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Dokuments</vt:lpwstr>
  </property>
</Properties>
</file>