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314" r:id="rId6"/>
    <p:sldId id="271" r:id="rId7"/>
    <p:sldId id="316" r:id="rId8"/>
    <p:sldId id="333" r:id="rId9"/>
    <p:sldId id="335" r:id="rId10"/>
    <p:sldId id="334" r:id="rId11"/>
    <p:sldId id="336" r:id="rId12"/>
    <p:sldId id="320" r:id="rId13"/>
    <p:sldId id="332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2" autoAdjust="0"/>
    <p:restoredTop sz="91829" autoAdjust="0"/>
  </p:normalViewPr>
  <p:slideViewPr>
    <p:cSldViewPr>
      <p:cViewPr varScale="1">
        <p:scale>
          <a:sx n="84" d="100"/>
          <a:sy n="84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53152"/>
        <c:axId val="36354688"/>
      </c:barChart>
      <c:catAx>
        <c:axId val="3635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54688"/>
        <c:crosses val="autoZero"/>
        <c:auto val="1"/>
        <c:lblAlgn val="ctr"/>
        <c:lblOffset val="100"/>
        <c:noMultiLvlLbl val="0"/>
      </c:catAx>
      <c:valAx>
        <c:axId val="363546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635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10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1_097FB7E0097FA38000447603C22581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5" y="-20758"/>
            <a:ext cx="7281381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1268760"/>
            <a:ext cx="7776864" cy="720080"/>
          </a:xfrm>
        </p:spPr>
        <p:txBody>
          <a:bodyPr/>
          <a:lstStyle/>
          <a:p>
            <a:pPr algn="ctr"/>
            <a:r>
              <a:rPr lang="lv-LV" sz="1800" dirty="0" smtClean="0"/>
              <a:t>ESF projekts </a:t>
            </a:r>
            <a:r>
              <a:rPr lang="lv-LV" sz="1800" dirty="0"/>
              <a:t>"Darba drošības normatīvo aktu praktiskās ieviešanas un uzraudzības pilnveidošana " (Nr.7.3.1.0/16/I/001</a:t>
            </a:r>
            <a:r>
              <a:rPr lang="lv-LV" sz="1800" dirty="0" smtClean="0"/>
              <a:t>)</a:t>
            </a:r>
            <a:endParaRPr lang="lv-LV" sz="1800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Rīga</a:t>
            </a:r>
            <a:r>
              <a:rPr lang="lv-LV" sz="1600" baseline="0" smtClean="0"/>
              <a:t>, </a:t>
            </a:r>
            <a:r>
              <a:rPr lang="lv-LV" sz="1600" baseline="0" smtClean="0"/>
              <a:t>12.12.2017</a:t>
            </a:r>
            <a:r>
              <a:rPr lang="lv-LV" sz="1600" baseline="0" dirty="0" smtClean="0"/>
              <a:t>.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1"/>
            <a:ext cx="8856984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b="1" dirty="0" smtClean="0"/>
              <a:t>NG izmeklēšanā 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</a:t>
            </a:r>
            <a:r>
              <a:rPr lang="lv-LV" altLang="lv-LV" sz="2600" i="1" dirty="0"/>
              <a:t>d</a:t>
            </a:r>
            <a:r>
              <a:rPr lang="lv-LV" altLang="lv-LV" sz="2600" i="1" dirty="0" smtClean="0"/>
              <a:t>omino 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dirty="0" smtClean="0"/>
              <a:t>Domino teorija</a:t>
            </a:r>
            <a:br>
              <a:rPr lang="lv-LV" altLang="lv-LV" dirty="0" smtClean="0"/>
            </a:br>
            <a:r>
              <a:rPr lang="en-US" sz="1600" b="0" dirty="0">
                <a:solidFill>
                  <a:schemeClr val="tx1"/>
                </a:solidFill>
              </a:rPr>
              <a:t>Heinrich, H.W</a:t>
            </a:r>
            <a:r>
              <a:rPr lang="en-US" sz="1600" b="0" dirty="0" smtClean="0">
                <a:solidFill>
                  <a:schemeClr val="tx1"/>
                </a:solidFill>
              </a:rPr>
              <a:t>.,</a:t>
            </a:r>
            <a:r>
              <a:rPr lang="lv-LV" sz="1600" b="0" dirty="0" smtClean="0">
                <a:solidFill>
                  <a:schemeClr val="tx1"/>
                </a:solidFill>
              </a:rPr>
              <a:t>1931</a:t>
            </a:r>
            <a:endParaRPr lang="lv-LV" altLang="lv-LV" sz="1600" b="0" dirty="0" smtClean="0">
              <a:solidFill>
                <a:schemeClr val="tx1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0089" y="5240338"/>
            <a:ext cx="1738312" cy="10156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Cilvēka </a:t>
            </a:r>
            <a:r>
              <a:rPr lang="lv-LV" altLang="lv-LV" sz="3000" dirty="0" smtClean="0">
                <a:solidFill>
                  <a:schemeClr val="tx1"/>
                </a:solidFill>
              </a:rPr>
              <a:t>kļūda, neuzmanība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3234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 dirty="0">
                <a:solidFill>
                  <a:schemeClr val="tx1"/>
                </a:solidFill>
              </a:rPr>
              <a:t>Nedroša rīcība </a:t>
            </a:r>
            <a:r>
              <a:rPr lang="lv-LV" altLang="lv-LV" sz="3000" dirty="0" smtClean="0">
                <a:solidFill>
                  <a:schemeClr val="tx1"/>
                </a:solidFill>
              </a:rPr>
              <a:t>vai nedroši apstākļi</a:t>
            </a:r>
            <a:endParaRPr lang="lv-LV" altLang="lv-LV" sz="3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76057" y="333375"/>
            <a:ext cx="40679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88%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nedroša cilvēku rīcība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10%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d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arba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sz="1600" b="1" baseline="0" dirty="0">
                <a:solidFill>
                  <a:schemeClr val="tx1"/>
                </a:solidFill>
              </a:rPr>
              <a:t>2%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g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rūti </a:t>
            </a:r>
            <a:r>
              <a:rPr lang="lv-LV" altLang="lv-LV" sz="1600" b="1" baseline="0" dirty="0">
                <a:solidFill>
                  <a:schemeClr val="tx1"/>
                </a:solidFill>
              </a:rPr>
              <a:t>novēršami </a:t>
            </a:r>
            <a:r>
              <a:rPr lang="lv-LV" altLang="lv-LV" sz="1600" b="1" baseline="0" dirty="0" smtClean="0">
                <a:solidFill>
                  <a:schemeClr val="tx1"/>
                </a:solidFill>
              </a:rPr>
              <a:t>NG («Dieva rīcība»)</a:t>
            </a:r>
            <a:endParaRPr lang="lv-LV" altLang="lv-LV" sz="1600" b="1" baseline="0" dirty="0">
              <a:solidFill>
                <a:schemeClr val="tx1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lv-LV" alt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5538"/>
            <a:ext cx="9036496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2800" dirty="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dirty="0" smtClean="0"/>
              <a:t>Pārvietošanās pa neatļautu vietu u.c. </a:t>
            </a:r>
          </a:p>
          <a:p>
            <a:pPr marL="452438" lvl="1" indent="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lv-LV" altLang="lv-LV" dirty="0" smtClean="0"/>
          </a:p>
          <a:p>
            <a:pPr marL="342900" indent="-342900" eaLnBrk="1" hangingPunct="1"/>
            <a:r>
              <a:rPr lang="lv-LV" altLang="lv-LV" sz="2800" b="1" dirty="0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dirty="0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dirty="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468171" cy="648072"/>
          </a:xfrm>
        </p:spPr>
        <p:txBody>
          <a:bodyPr/>
          <a:lstStyle/>
          <a:p>
            <a:pPr eaLnBrk="1" hangingPunct="1"/>
            <a:r>
              <a:rPr lang="lv-LV" dirty="0">
                <a:solidFill>
                  <a:schemeClr val="bg1"/>
                </a:solidFill>
              </a:rPr>
              <a:t>Gandrīz noticis nelaimes gadījumus – no teorijas uz PRAKSI</a:t>
            </a:r>
            <a:br>
              <a:rPr lang="lv-LV" dirty="0">
                <a:solidFill>
                  <a:schemeClr val="bg1"/>
                </a:solidFill>
              </a:rPr>
            </a:br>
            <a:endParaRPr lang="en-US" sz="32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836712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nepieciešams!</a:t>
            </a:r>
          </a:p>
          <a:p>
            <a:pPr marL="0" indent="0"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b="1" dirty="0" smtClean="0">
                <a:solidFill>
                  <a:srgbClr val="C00000"/>
                </a:solidFill>
              </a:rPr>
              <a:t>Jāmaina attieksme!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218461"/>
          </a:xfrm>
        </p:spPr>
        <p:txBody>
          <a:bodyPr/>
          <a:lstStyle/>
          <a:p>
            <a:r>
              <a:rPr lang="lv-LV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Gandrīz notikuši nelaimes gadījumi - tās ir situācijās vai prakse, kuras apstākļu sakritības dēļ neradīja cietušos, bet tie varēja būt/būs (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“paveicās...”)</a:t>
            </a:r>
          </a:p>
          <a:p>
            <a:pPr lvl="1"/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Svarīgi – GNNG var būt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notikuši notikumi 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(piemēram, nokritis ķieģelis), gan </a:t>
            </a:r>
            <a:r>
              <a:rPr lang="lv-LV" altLang="lv-LV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bīstama «darba prakse»</a:t>
            </a:r>
            <a:r>
              <a:rPr lang="lv-LV" altLang="lv-LV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188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- neplānots notikums, kas neradīja traumu, slimību vai veselības zaudējumu, bet tas bija iespējams</a:t>
            </a:r>
          </a:p>
          <a:p>
            <a:pPr marL="0" indent="0">
              <a:buNone/>
            </a:pPr>
            <a:endParaRPr lang="lv-LV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lv-LV" dirty="0" smtClean="0">
                <a:solidFill>
                  <a:schemeClr val="tx1"/>
                </a:solidFill>
              </a:rPr>
              <a:t>GNNG – reālu nelaimes gadījumu «vēstnesis»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000" i="1" dirty="0" smtClean="0"/>
              <a:t>https</a:t>
            </a:r>
            <a:r>
              <a:rPr lang="lv-LV" sz="2000" i="1" dirty="0"/>
              <a:t>://oshwiki.eu/wiki/Near_misses#Definition_of_near_misses</a:t>
            </a:r>
            <a:endParaRPr lang="lv-LV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8643" y="188640"/>
            <a:ext cx="7786743" cy="936104"/>
          </a:xfrm>
        </p:spPr>
        <p:txBody>
          <a:bodyPr/>
          <a:lstStyle/>
          <a:p>
            <a:pPr algn="ctr"/>
            <a:r>
              <a:rPr lang="lv-LV" dirty="0" smtClean="0"/>
              <a:t>Kas ir GNNG?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432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14060"/>
            <a:ext cx="4842640" cy="40153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«Aisberga teorija»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395536" y="555762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Heinrich, H.W., 'Industrial accident prevention: A scientific approach', McGraw-Hill, New York, 1931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577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0064"/>
            <a:ext cx="4154467" cy="3756330"/>
          </a:xfrm>
        </p:spPr>
      </p:pic>
      <p:sp>
        <p:nvSpPr>
          <p:cNvPr id="7" name="Rectangle 6"/>
          <p:cNvSpPr/>
          <p:nvPr/>
        </p:nvSpPr>
        <p:spPr>
          <a:xfrm>
            <a:off x="395536" y="5557624"/>
            <a:ext cx="5040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Frank E. Bird Jr.</a:t>
            </a:r>
            <a:r>
              <a:rPr lang="en-US" dirty="0" smtClean="0"/>
              <a:t>, 19</a:t>
            </a:r>
            <a:r>
              <a:rPr lang="lv-LV" dirty="0" smtClean="0"/>
              <a:t>69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220072" y="1861916"/>
            <a:ext cx="1512169" cy="4149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80112" y="2708920"/>
            <a:ext cx="1584176" cy="3017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sz="1800" b="1" baseline="0" dirty="0" smtClean="0">
                <a:latin typeface="Arial" charset="0"/>
                <a:ea typeface="ヒラギノ角ゴ Pro W3" pitchFamily="-112" charset="-128"/>
              </a:rPr>
              <a:t>Smagi NG</a:t>
            </a:r>
            <a:endParaRPr kumimoji="0" lang="lv-LV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0152" y="3501008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Viegli 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372200" y="4437112"/>
            <a:ext cx="1008112" cy="378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</p:spTree>
    <p:extLst>
      <p:ext uri="{BB962C8B-B14F-4D97-AF65-F5344CB8AC3E}">
        <p14:creationId xmlns:p14="http://schemas.microsoft.com/office/powerpoint/2010/main" val="20781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82" y="12958"/>
            <a:ext cx="6345899" cy="5288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5301208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ConocoPhillips </a:t>
            </a:r>
            <a:r>
              <a:rPr lang="lv-LV" dirty="0" smtClean="0"/>
              <a:t>Marine, 2003</a:t>
            </a:r>
            <a:endParaRPr lang="lv-LV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3995936" y="1221272"/>
            <a:ext cx="1224136" cy="39911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Letāls 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73422" y="2092644"/>
            <a:ext cx="236673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Zaudētu darbspēju 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3422" y="2996952"/>
            <a:ext cx="208823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Reģistrējami NG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3347864" y="3933056"/>
            <a:ext cx="2313790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GNNG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3131840" y="4797152"/>
            <a:ext cx="3384376" cy="36004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12" charset="-128"/>
              </a:rPr>
              <a:t>Nedroša uzvedība</a:t>
            </a:r>
          </a:p>
        </p:txBody>
      </p:sp>
    </p:spTree>
    <p:extLst>
      <p:ext uri="{BB962C8B-B14F-4D97-AF65-F5344CB8AC3E}">
        <p14:creationId xmlns:p14="http://schemas.microsoft.com/office/powerpoint/2010/main" val="180753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dirty="0" smtClean="0"/>
              <a:t>Kopējā reģistrēto nelaimes gadījumu un letālo nelaimes gadījumu proporcija ES </a:t>
            </a:r>
            <a:br>
              <a:rPr lang="lv-LV" altLang="lv-LV" sz="2800" dirty="0" smtClean="0"/>
            </a:br>
            <a:r>
              <a:rPr lang="lv-LV" altLang="lv-LV" sz="2800" i="1" dirty="0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-171400"/>
            <a:ext cx="9252520" cy="1152128"/>
          </a:xfrm>
        </p:spPr>
        <p:txBody>
          <a:bodyPr/>
          <a:lstStyle/>
          <a:p>
            <a:pPr algn="ctr"/>
            <a:r>
              <a:rPr lang="lv-LV" dirty="0" smtClean="0"/>
              <a:t>Nelaimes gadījumu darbā skaita dinamika (2012.-2016.)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" y="836713"/>
            <a:ext cx="8886645" cy="49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63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4B67A99-68FB-4511-8531-73739D38A15C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5223</TotalTime>
  <Words>713</Words>
  <Application>Microsoft Office PowerPoint</Application>
  <PresentationFormat>On-screen Show (4:3)</PresentationFormat>
  <Paragraphs>143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MSPhotoEd.3</vt:lpstr>
      <vt:lpstr>ESF projekts "Darba drošības normatīvo aktu praktiskās ieviešanas un uzraudzības pilnveidošana " (Nr.7.3.1.0/16/I/001)</vt:lpstr>
      <vt:lpstr>Gandrīz noticis nelaimes gadījumus – no teorijas uz PRAKSI </vt:lpstr>
      <vt:lpstr>GNNG izmeklēšanas teorētiskais pamats</vt:lpstr>
      <vt:lpstr>Kas ir GNNG?</vt:lpstr>
      <vt:lpstr>«Aisberga teorija»</vt:lpstr>
      <vt:lpstr>PowerPoint Presentation</vt:lpstr>
      <vt:lpstr>PowerPoint Presentation</vt:lpstr>
      <vt:lpstr>Kopējā reģistrēto nelaimes gadījumu un letālo nelaimes gadījumu proporcija ES  (cik «parasto NG ir uz vienu letālo NG?»)</vt:lpstr>
      <vt:lpstr>Nelaimes gadījumu darbā skaita dinamika (2012.-2016.)</vt:lpstr>
      <vt:lpstr>Kāpēc jāizmeklē Nelaimes gadījumi?  </vt:lpstr>
      <vt:lpstr>Nelaimes gadījumu izmeklēšanas teorētiskais pamats</vt:lpstr>
      <vt:lpstr>Nelaimes gadījumu un GNNG izmeklēšanas metodes</vt:lpstr>
      <vt:lpstr>Domino teorija Heinrich, H.W.,1931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Lāsma Kozlova</cp:lastModifiedBy>
  <cp:revision>358</cp:revision>
  <cp:lastPrinted>2015-10-21T12:48:24Z</cp:lastPrinted>
  <dcterms:created xsi:type="dcterms:W3CDTF">2009-08-25T09:42:51Z</dcterms:created>
  <dcterms:modified xsi:type="dcterms:W3CDTF">2017-12-11T10:33:17Z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