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47"/>
  </p:notesMasterIdLst>
  <p:handoutMasterIdLst>
    <p:handoutMasterId r:id="rId48"/>
  </p:handoutMasterIdLst>
  <p:sldIdLst>
    <p:sldId id="314" r:id="rId6"/>
    <p:sldId id="315" r:id="rId7"/>
    <p:sldId id="316" r:id="rId8"/>
    <p:sldId id="320" r:id="rId9"/>
    <p:sldId id="318" r:id="rId10"/>
    <p:sldId id="319" r:id="rId11"/>
    <p:sldId id="317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36" r:id="rId26"/>
    <p:sldId id="337" r:id="rId27"/>
    <p:sldId id="338" r:id="rId28"/>
    <p:sldId id="339" r:id="rId29"/>
    <p:sldId id="341" r:id="rId30"/>
    <p:sldId id="342" r:id="rId31"/>
    <p:sldId id="344" r:id="rId32"/>
    <p:sldId id="343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</p:sldIdLst>
  <p:sldSz cx="9144000" cy="6858000" type="screen4x3"/>
  <p:notesSz cx="6797675" cy="987425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1pPr>
    <a:lvl2pPr marL="4572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2pPr>
    <a:lvl3pPr marL="9144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3pPr>
    <a:lvl4pPr marL="13716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4pPr>
    <a:lvl5pPr marL="1828800" algn="l" rtl="0" fontAlgn="base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Arial" pitchFamily="3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822A"/>
    <a:srgbClr val="353535"/>
    <a:srgbClr val="C85A0A"/>
    <a:srgbClr val="FFA3B5"/>
    <a:srgbClr val="3F3F3F"/>
    <a:srgbClr val="2E2E2E"/>
    <a:srgbClr val="D2640A"/>
    <a:srgbClr val="D16309"/>
    <a:srgbClr val="F3740B"/>
    <a:srgbClr val="8E0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32" autoAdjust="0"/>
    <p:restoredTop sz="91829" autoAdjust="0"/>
  </p:normalViewPr>
  <p:slideViewPr>
    <p:cSldViewPr>
      <p:cViewPr>
        <p:scale>
          <a:sx n="91" d="100"/>
          <a:sy n="91" d="100"/>
        </p:scale>
        <p:origin x="-1566" y="-6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2556" y="-90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4" y="9378825"/>
            <a:ext cx="2945659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0" hangingPunct="0">
              <a:defRPr sz="120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1955ED25-8C82-4467-B7D2-8461C97DA4D9}" type="slidenum">
              <a:rPr lang="lv-LV"/>
              <a:pPr>
                <a:defRPr/>
              </a:pPr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14036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017" y="1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357" y="4690269"/>
            <a:ext cx="4984962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017" y="9380538"/>
            <a:ext cx="2945659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aseline="0">
                <a:latin typeface="Arial" charset="0"/>
                <a:ea typeface="ヒラギノ角ゴ Pro W3" pitchFamily="-112" charset="-128"/>
                <a:cs typeface="+mn-cs"/>
              </a:defRPr>
            </a:lvl1pPr>
          </a:lstStyle>
          <a:p>
            <a:pPr>
              <a:defRPr/>
            </a:pPr>
            <a:fld id="{41493E11-BCB1-4820-84D3-3311562E3E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880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ヒラギノ角ゴ Pro W3" pitchFamily="-112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smtClean="0">
                <a:latin typeface="Arial" pitchFamily="34" charset="0"/>
              </a:rPr>
              <a:t>Ievads</a:t>
            </a:r>
          </a:p>
        </p:txBody>
      </p:sp>
      <p:sp>
        <p:nvSpPr>
          <p:cNvPr id="153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4B3A26A-8A67-4133-BB36-5F6FAC6DFFC8}" type="slidenum">
              <a:rPr lang="en-US" smtClean="0">
                <a:latin typeface="Arial" pitchFamily="34" charset="0"/>
              </a:rPr>
              <a:pPr/>
              <a:t>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lv-LV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/>
              <a:t>Cemex piemeŗs, kur darba devējs secināja, ka darbinieku velosipēdu tehniskais stāvoklis ir briesmīgs (daļa baruc vispār bez bremzēm)  un noorganizēja velosipēdu apkopes dienu pie sevis uzņēmuma teritorijā – kopā ar uzņēmuma velosipēdiem apkopes tika veiktas arī darbinieku velosipēdiem laikā, kamēr darbinieki strādāja.</a:t>
            </a: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F3B3163-9B44-446F-A896-FC13460E2DE6}" type="slidenum">
              <a:rPr lang="lv-LV" altLang="lv-LV"/>
              <a:pPr/>
              <a:t>31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510C6D5-A1B5-4668-A354-98B0DCFBFF5B}" type="slidenum">
              <a:rPr lang="lv-LV" altLang="lv-LV"/>
              <a:pPr/>
              <a:t>34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lv-LV" altLang="lv-LV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19CC42-F6C0-43A4-9C49-33E77C3D76DF}" type="slidenum">
              <a:rPr lang="lv-LV" altLang="lv-LV"/>
              <a:pPr/>
              <a:t>11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Birojs, eja. Paklupšana, aizķeršanās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PLĀNOTĀJI / ARHITEKTI / IT SPECIĀLISTI.</a:t>
            </a:r>
          </a:p>
        </p:txBody>
      </p:sp>
      <p:sp>
        <p:nvSpPr>
          <p:cNvPr id="27652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719D9A0A-B66F-4ED4-85B6-22CF2DACF4E2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16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Evakuācijas zīme, kas uzlīmēta uz parastās lampas.</a:t>
            </a:r>
          </a:p>
          <a:p>
            <a:endParaRPr lang="lv-LV" altLang="lv-LV" smtClean="0">
              <a:latin typeface="Arial" pitchFamily="34" charset="0"/>
              <a:ea typeface="ヒラギノ角ゴ Pro W3"/>
              <a:cs typeface="ヒラギノ角ゴ Pro W3"/>
            </a:endParaRPr>
          </a:p>
          <a:p>
            <a:r>
              <a:rPr lang="lv-LV" altLang="lv-LV" smtClean="0">
                <a:latin typeface="Arial" pitchFamily="34" charset="0"/>
                <a:ea typeface="ヒラギノ角ゴ Pro W3"/>
                <a:cs typeface="ヒラギノ角ゴ Pro W3"/>
              </a:rPr>
              <a:t>NEPADOMĀJA – UGUNSDROŠĪBAS SPECIĀLISTS. Ugunsgrēka gadījumā elektrības var nebūt, tāpēc gaišs nebūs. Un vēl dūmi, kas ceļas augšā....</a:t>
            </a:r>
          </a:p>
        </p:txBody>
      </p:sp>
      <p:sp>
        <p:nvSpPr>
          <p:cNvPr id="3072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6070" indent="-286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780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692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66041" indent="-22956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25161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8428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4340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902522" indent="-229560" defTabSz="94215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0" hangingPunct="0">
              <a:spcBef>
                <a:spcPct val="0"/>
              </a:spcBef>
            </a:pPr>
            <a:fld id="{ECC0B7F4-0D12-4975-A08F-8DEA07188B75}" type="slidenum">
              <a:rPr lang="lv-LV" altLang="lv-LV">
                <a:latin typeface="Arial" pitchFamily="34" charset="0"/>
                <a:ea typeface="ヒラギノ角ゴ Pro W3"/>
                <a:cs typeface="ヒラギノ角ゴ Pro W3"/>
              </a:rPr>
              <a:pPr eaLnBrk="0" hangingPunct="0">
                <a:spcBef>
                  <a:spcPct val="0"/>
                </a:spcBef>
              </a:pPr>
              <a:t>18</a:t>
            </a:fld>
            <a:endParaRPr lang="lv-LV" altLang="lv-LV">
              <a:latin typeface="Arial" pitchFamily="34" charset="0"/>
              <a:ea typeface="ヒラギノ角ゴ Pro W3"/>
              <a:cs typeface="ヒラギノ角ゴ Pro W3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2D0A1-2937-410B-B81F-F05F5211A91B}" type="slidenum">
              <a:rPr lang="lv-LV" altLang="lv-LV"/>
              <a:pPr/>
              <a:t>19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9DE2424-C7DA-486F-9C76-7E97DEDC18E5}" type="slidenum">
              <a:rPr lang="lv-LV" altLang="lv-LV"/>
              <a:pPr/>
              <a:t>20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998249F5-A76F-46DB-88A6-A592AC0B9E1F}" type="slidenum">
              <a:rPr lang="lv-LV" altLang="lv-LV"/>
              <a:pPr/>
              <a:t>21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lv-LV" altLang="lv-LV" sz="1700">
                <a:latin typeface="Times New Roman" pitchFamily="18" charset="0"/>
              </a:rPr>
              <a:t>Nu jau ar skaitļiem var pamatot, kāpēc nepieciešamas veselības veicināšanas aktivitātes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15636DA9-113E-4A49-BC3C-6C63B82AFD09}" type="slidenum">
              <a:rPr lang="lv-LV" altLang="lv-LV"/>
              <a:pPr/>
              <a:t>23</a:t>
            </a:fld>
            <a:endParaRPr lang="lv-LV" altLang="lv-LV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lv-LV" altLang="lv-LV" sz="1700">
              <a:latin typeface="Times New Roman" pitchFamily="18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8DB3388-8C74-4675-A92B-6C986420FA27}" type="slidenum">
              <a:rPr lang="lv-LV" altLang="lv-LV"/>
              <a:pPr/>
              <a:t>24</a:t>
            </a:fld>
            <a:endParaRPr lang="lv-LV" altLang="lv-LV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>
            <a:spLocks noChangeArrowheads="1"/>
          </p:cNvSpPr>
          <p:nvPr userDrawn="1"/>
        </p:nvSpPr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eaLnBrk="0" hangingPunct="0"/>
            <a:endParaRPr lang="lv-LV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28728" y="2500306"/>
            <a:ext cx="7100910" cy="2214579"/>
          </a:xfrm>
        </p:spPr>
        <p:txBody>
          <a:bodyPr anchor="b">
            <a:norm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defRPr sz="34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8728" y="857232"/>
            <a:ext cx="7072362" cy="1500198"/>
          </a:xfrm>
        </p:spPr>
        <p:txBody>
          <a:bodyPr anchor="t">
            <a:noAutofit/>
          </a:bodyPr>
          <a:lstStyle>
            <a:lvl1pPr marL="0" indent="0" algn="l">
              <a:spcBef>
                <a:spcPts val="600"/>
              </a:spcBef>
              <a:buNone/>
              <a:defRPr sz="1600">
                <a:solidFill>
                  <a:schemeClr val="bg1"/>
                </a:solidFill>
                <a:latin typeface="+mj-lt"/>
                <a:cs typeface="Times New Roman" pitchFamily="18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10107181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989731D-563F-4779-8B5B-E921370A56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A87658-DDFE-4A2E-A4BB-CC15E60CA759}" type="datetimeFigureOut">
              <a:rPr lang="lv-LV"/>
              <a:pPr>
                <a:defRPr/>
              </a:pPr>
              <a:t>01.11.2017</a:t>
            </a:fld>
            <a:endParaRPr lang="lv-LV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860FCA-2B61-4FFF-84CA-DCBA36644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v-LV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EC475C7-7678-4B59-8E83-983D96B2A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40" tIns="45720" rIns="91440" bIns="45720" anchor="t"/>
          <a:lstStyle>
            <a:lvl1pPr>
              <a:defRPr/>
            </a:lvl1pPr>
          </a:lstStyle>
          <a:p>
            <a:fld id="{824002BB-C6A0-4617-ACAA-B59B415333BB}" type="slidenum">
              <a:rPr lang="lv-LV" altLang="lv-LV"/>
              <a:pPr/>
              <a:t>‹#›</a:t>
            </a:fld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2286147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07873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2">
            <a:extLst>
              <a:ext uri="{FF2B5EF4-FFF2-40B4-BE49-F238E27FC236}">
                <a16:creationId xmlns:a16="http://schemas.microsoft.com/office/drawing/2014/main" xmlns="" id="{D702C63C-3F76-4E8F-B499-372CD05E340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B0562FF0-E86B-4DD1-8C50-EDA0320B292B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6332374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04801"/>
            <a:ext cx="6096000" cy="1066799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90800" y="1752600"/>
            <a:ext cx="2895600" cy="4373565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0" y="1752600"/>
            <a:ext cx="2971800" cy="4373573"/>
          </a:xfrm>
        </p:spPr>
        <p:txBody>
          <a:bodyPr>
            <a:normAutofit/>
          </a:bodyPr>
          <a:lstStyle>
            <a:lvl1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22">
            <a:extLst>
              <a:ext uri="{FF2B5EF4-FFF2-40B4-BE49-F238E27FC236}">
                <a16:creationId xmlns:a16="http://schemas.microsoft.com/office/drawing/2014/main" xmlns="" id="{75BEC8CB-E4A5-4D15-AEA5-3B7600B5639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8B1EA266-F36F-4DF9-92C6-41CEEC3ACAC9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14779527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24" y="1428750"/>
            <a:ext cx="7786743" cy="4714875"/>
          </a:xfrm>
        </p:spPr>
        <p:txBody>
          <a:bodyPr anchor="t"/>
          <a:lstStyle>
            <a:lvl1pPr marL="444500" indent="-444500">
              <a:buSzPct val="100000"/>
              <a:buFont typeface="+mj-lt"/>
              <a:buAutoNum type="arabicPeriod"/>
              <a:defRPr/>
            </a:lvl1pPr>
            <a:lvl2pPr marL="808038" indent="-339725">
              <a:buSzPct val="100000"/>
              <a:buFont typeface="+mj-lt"/>
              <a:buAutoNum type="alphaLcPeriod"/>
              <a:defRPr/>
            </a:lvl2pPr>
            <a:lvl3pPr marL="1252538" indent="-338138">
              <a:buSzPct val="100000"/>
              <a:buFont typeface="+mj-lt"/>
              <a:buAutoNum type="romanLcPeriod"/>
              <a:defRPr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57223" y="214290"/>
            <a:ext cx="7786743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480940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0"/>
            <a:ext cx="1760537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8035925" cy="89217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3937000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41438"/>
            <a:ext cx="3938588" cy="4678362"/>
          </a:xfrm>
        </p:spPr>
        <p:txBody>
          <a:bodyPr anchor="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51841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42"/>
          </a:xfrm>
        </p:spPr>
        <p:txBody>
          <a:bodyPr anchor="t">
            <a:normAutofit/>
          </a:bodyPr>
          <a:lstStyle>
            <a:lvl1pPr algn="l">
              <a:defRPr sz="24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7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15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>
            <a:lvl1pPr marL="0" indent="0">
              <a:buNone/>
              <a:defRPr sz="1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76800" y="6324600"/>
            <a:ext cx="3657600" cy="304800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xmlns="" id="{E5217171-D9D1-4881-B136-ECEF4AAF1FA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534400" y="6324600"/>
            <a:ext cx="3048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Verdana" pitchFamily="34" charset="0"/>
              </a:defRPr>
            </a:lvl1pPr>
          </a:lstStyle>
          <a:p>
            <a:fld id="{6D2817AF-0C7E-4FD2-B8F0-7ED10D4932A5}" type="slidenum">
              <a:rPr lang="en-US" altLang="lv-LV"/>
              <a:pPr/>
              <a:t>‹#›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80489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40" Type="http://schemas.openxmlformats.org/officeDocument/2006/relationships/image" Target="../media/image4.w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7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0" y="5297563"/>
            <a:chExt cx="9144032" cy="631767"/>
          </a:xfrm>
        </p:grpSpPr>
        <p:pic>
          <p:nvPicPr>
            <p:cNvPr id="1033" name="Picture 5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53"/>
            <a:stretch>
              <a:fillRect/>
            </a:stretch>
          </p:blipFill>
          <p:spPr bwMode="auto">
            <a:xfrm>
              <a:off x="0" y="5297563"/>
              <a:ext cx="862705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6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935"/>
            <a:stretch>
              <a:fillRect/>
            </a:stretch>
          </p:blipFill>
          <p:spPr bwMode="auto">
            <a:xfrm>
              <a:off x="6303452" y="5297563"/>
              <a:ext cx="2840580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27584" y="214313"/>
            <a:ext cx="7816354" cy="694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9592" y="1124744"/>
            <a:ext cx="7744346" cy="50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029" name="Text Box 13"/>
          <p:cNvSpPr txBox="1">
            <a:spLocks noChangeArrowheads="1"/>
          </p:cNvSpPr>
          <p:nvPr userDrawn="1"/>
        </p:nvSpPr>
        <p:spPr bwMode="auto">
          <a:xfrm>
            <a:off x="8148638" y="6397625"/>
            <a:ext cx="7096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2950" indent="-28575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30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02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57400" indent="-228600" eaLnBrk="0" hangingPunct="0"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fld id="{468EA783-4E68-41DA-BD26-F3A11AFFF9C3}" type="slidenum">
              <a:rPr lang="en-US" sz="1500">
                <a:solidFill>
                  <a:srgbClr val="F2F2F2"/>
                </a:solidFill>
                <a:ea typeface="MS PGothic" pitchFamily="34" charset="-128"/>
              </a:rPr>
              <a:pPr algn="r" eaLnBrk="1" hangingPunct="1">
                <a:spcBef>
                  <a:spcPct val="50000"/>
                </a:spcBef>
              </a:pPr>
              <a:t>‹#›</a:t>
            </a:fld>
            <a:endParaRPr lang="en-US" sz="1500">
              <a:solidFill>
                <a:srgbClr val="F2F2F2"/>
              </a:solidFill>
              <a:ea typeface="MS PGothic" pitchFamily="34" charset="-128"/>
            </a:endParaRPr>
          </a:p>
        </p:txBody>
      </p:sp>
      <p:grpSp>
        <p:nvGrpSpPr>
          <p:cNvPr id="1030" name="Group 11"/>
          <p:cNvGrpSpPr>
            <a:grpSpLocks/>
          </p:cNvGrpSpPr>
          <p:nvPr userDrawn="1"/>
        </p:nvGrpSpPr>
        <p:grpSpPr bwMode="auto">
          <a:xfrm>
            <a:off x="0" y="6226175"/>
            <a:ext cx="9144000" cy="631825"/>
            <a:chOff x="-32" y="5214950"/>
            <a:chExt cx="9144064" cy="631767"/>
          </a:xfrm>
        </p:grpSpPr>
        <p:pic>
          <p:nvPicPr>
            <p:cNvPr id="1031" name="Picture 9" descr="Picture1.jpg"/>
            <p:cNvPicPr>
              <a:picLocks noChangeAspect="1"/>
            </p:cNvPicPr>
            <p:nvPr userDrawn="1"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9" r="15440"/>
            <a:stretch>
              <a:fillRect/>
            </a:stretch>
          </p:blipFill>
          <p:spPr bwMode="auto">
            <a:xfrm>
              <a:off x="-32" y="5214950"/>
              <a:ext cx="7000924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" name="Picture 10" descr="Picture1.jpg"/>
            <p:cNvPicPr>
              <a:picLocks noChangeAspect="1"/>
            </p:cNvPicPr>
            <p:nvPr userDrawn="1"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781"/>
            <a:stretch>
              <a:fillRect/>
            </a:stretch>
          </p:blipFill>
          <p:spPr bwMode="auto">
            <a:xfrm>
              <a:off x="6929454" y="5214950"/>
              <a:ext cx="2214578" cy="631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8"/>
          <p:cNvPicPr>
            <a:picLocks noChangeAspect="1" noChangeArrowheads="1"/>
          </p:cNvPicPr>
          <p:nvPr userDrawn="1"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268243"/>
            <a:ext cx="504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5652890" y="6354864"/>
            <a:ext cx="3491112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lv-LV" sz="1300" baseline="0" dirty="0" smtClean="0">
                <a:solidFill>
                  <a:schemeClr val="bg1"/>
                </a:solidFill>
              </a:rPr>
              <a:t>Darba drošības un vides veselības institūts</a:t>
            </a:r>
            <a:endParaRPr lang="en-US" sz="1300" baseline="0" dirty="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87" r:id="rId2"/>
    <p:sldLayoutId id="2147483888" r:id="rId3"/>
    <p:sldLayoutId id="2147483899" r:id="rId4"/>
    <p:sldLayoutId id="2147483901" r:id="rId5"/>
    <p:sldLayoutId id="2147483902" r:id="rId6"/>
    <p:sldLayoutId id="2147483903" r:id="rId7"/>
    <p:sldLayoutId id="2147483904" r:id="rId8"/>
    <p:sldLayoutId id="2147483905" r:id="rId9"/>
    <p:sldLayoutId id="2147483906" r:id="rId10"/>
    <p:sldLayoutId id="2147483907" r:id="rId11"/>
    <p:sldLayoutId id="2147483908" r:id="rId12"/>
    <p:sldLayoutId id="2147483909" r:id="rId13"/>
    <p:sldLayoutId id="2147483910" r:id="rId14"/>
    <p:sldLayoutId id="2147483911" r:id="rId15"/>
    <p:sldLayoutId id="2147483912" r:id="rId16"/>
    <p:sldLayoutId id="2147483913" r:id="rId17"/>
    <p:sldLayoutId id="2147483914" r:id="rId18"/>
    <p:sldLayoutId id="2147483915" r:id="rId19"/>
    <p:sldLayoutId id="2147483916" r:id="rId20"/>
    <p:sldLayoutId id="2147483917" r:id="rId21"/>
    <p:sldLayoutId id="2147483918" r:id="rId22"/>
    <p:sldLayoutId id="2147483919" r:id="rId23"/>
    <p:sldLayoutId id="2147483920" r:id="rId24"/>
    <p:sldLayoutId id="2147483921" r:id="rId25"/>
    <p:sldLayoutId id="2147483922" r:id="rId26"/>
    <p:sldLayoutId id="2147483923" r:id="rId27"/>
    <p:sldLayoutId id="2147483924" r:id="rId28"/>
    <p:sldLayoutId id="2147483925" r:id="rId29"/>
    <p:sldLayoutId id="2147483926" r:id="rId30"/>
    <p:sldLayoutId id="2147483927" r:id="rId31"/>
    <p:sldLayoutId id="2147483928" r:id="rId32"/>
    <p:sldLayoutId id="2147483929" r:id="rId33"/>
    <p:sldLayoutId id="2147483930" r:id="rId34"/>
    <p:sldLayoutId id="2147483931" r:id="rId3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C85A0A"/>
          </a:solidFill>
          <a:latin typeface="+mj-lt"/>
          <a:ea typeface="+mj-ea"/>
          <a:cs typeface="ヒラギノ角ゴ Pro W3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rgbClr val="C85A0A"/>
          </a:solidFill>
          <a:latin typeface="Arial" charset="0"/>
          <a:ea typeface="ヒラギノ角ゴ Pro W3" pitchFamily="-112" charset="-128"/>
          <a:cs typeface="ヒラギノ角ゴ Pro W3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ヒラギノ角ゴ Pro W3" pitchFamily="-112" charset="-128"/>
        </a:defRPr>
      </a:lvl9pPr>
    </p:titleStyle>
    <p:bodyStyle>
      <a:lvl1pPr marL="266700" indent="-266700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95000"/>
        <a:buFont typeface="Wingdings" pitchFamily="2" charset="2"/>
        <a:buChar char="n"/>
        <a:defRPr sz="3200">
          <a:solidFill>
            <a:srgbClr val="353535"/>
          </a:solidFill>
          <a:latin typeface="+mn-lt"/>
          <a:ea typeface="+mn-ea"/>
          <a:cs typeface="ヒラギノ角ゴ Pro W3"/>
        </a:defRPr>
      </a:lvl1pPr>
      <a:lvl2pPr marL="719138" indent="-1857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17000"/>
        <a:buFont typeface="Arial" pitchFamily="34" charset="0"/>
        <a:buChar char="»"/>
        <a:defRPr sz="2800">
          <a:solidFill>
            <a:srgbClr val="353535"/>
          </a:solidFill>
          <a:latin typeface="+mn-lt"/>
          <a:ea typeface="+mn-ea"/>
          <a:cs typeface="ヒラギノ角ゴ Pro W3"/>
        </a:defRPr>
      </a:lvl2pPr>
      <a:lvl3pPr marL="1163638" indent="-160338" algn="l" rtl="0" eaLnBrk="0" fontAlgn="base" hangingPunct="0">
        <a:spcBef>
          <a:spcPts val="600"/>
        </a:spcBef>
        <a:spcAft>
          <a:spcPts val="600"/>
        </a:spcAft>
        <a:buClr>
          <a:srgbClr val="C85A0A"/>
        </a:buClr>
        <a:buSzPct val="120000"/>
        <a:buFont typeface="Arial" pitchFamily="34" charset="0"/>
        <a:buChar char="-"/>
        <a:defRPr sz="2400">
          <a:solidFill>
            <a:srgbClr val="353535"/>
          </a:solidFill>
          <a:latin typeface="+mn-lt"/>
          <a:ea typeface="+mn-ea"/>
          <a:cs typeface="ヒラギノ角ゴ Pro W3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474747"/>
          </a:solidFill>
          <a:latin typeface="+mn-lt"/>
          <a:ea typeface="+mn-ea"/>
          <a:cs typeface="ヒラギノ角ゴ Pro W3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png"/><Relationship Id="rId5" Type="http://schemas.openxmlformats.org/officeDocument/2006/relationships/oleObject" Target="../embeddings/Microsoft_Excel_97-2003_Worksheet2.xls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3.png"/><Relationship Id="rId5" Type="http://schemas.openxmlformats.org/officeDocument/2006/relationships/oleObject" Target="../embeddings/Microsoft_Excel_97-2003_Worksheet3.xls"/><Relationship Id="rId4" Type="http://schemas.openxmlformats.org/officeDocument/2006/relationships/oleObject" Target="../embeddings/oleObject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9.png"/><Relationship Id="rId5" Type="http://schemas.openxmlformats.org/officeDocument/2006/relationships/oleObject" Target="../embeddings/Microsoft_Excel_97-2003_Worksheet4.xls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png"/><Relationship Id="rId5" Type="http://schemas.openxmlformats.org/officeDocument/2006/relationships/oleObject" Target="../embeddings/Microsoft_Excel_97-2003_Worksheet5.xls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_1_097FB7E0097FA38000447603C22581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55" y="-20758"/>
            <a:ext cx="7281381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3000" y="2420888"/>
            <a:ext cx="8784976" cy="2088232"/>
          </a:xfrm>
        </p:spPr>
        <p:txBody>
          <a:bodyPr/>
          <a:lstStyle/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Darba </a:t>
            </a:r>
            <a:r>
              <a:rPr lang="lv-LV" b="1" dirty="0">
                <a:solidFill>
                  <a:srgbClr val="26822A"/>
                </a:solidFill>
              </a:rPr>
              <a:t>aizsardzības pamatprincipi un aktualitātes. </a:t>
            </a:r>
            <a:r>
              <a:rPr lang="lv-LV" b="1" dirty="0" smtClean="0">
                <a:solidFill>
                  <a:srgbClr val="26822A"/>
                </a:solidFill>
              </a:rPr>
              <a:t>Droša </a:t>
            </a:r>
            <a:r>
              <a:rPr lang="lv-LV" b="1" dirty="0">
                <a:solidFill>
                  <a:srgbClr val="26822A"/>
                </a:solidFill>
              </a:rPr>
              <a:t>un veselīga </a:t>
            </a:r>
            <a:r>
              <a:rPr lang="lv-LV" b="1" dirty="0" smtClean="0">
                <a:solidFill>
                  <a:srgbClr val="26822A"/>
                </a:solidFill>
              </a:rPr>
              <a:t>uzvedība</a:t>
            </a:r>
          </a:p>
          <a:p>
            <a:pPr marL="0" indent="0" algn="ctr">
              <a:buNone/>
            </a:pPr>
            <a:r>
              <a:rPr lang="lv-LV" b="1" dirty="0" smtClean="0">
                <a:solidFill>
                  <a:srgbClr val="26822A"/>
                </a:solidFill>
              </a:rPr>
              <a:t>IEVADS</a:t>
            </a:r>
            <a:endParaRPr lang="en-GB" dirty="0">
              <a:solidFill>
                <a:srgbClr val="26822A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1561" y="1268760"/>
            <a:ext cx="7776864" cy="720080"/>
          </a:xfrm>
        </p:spPr>
        <p:txBody>
          <a:bodyPr/>
          <a:lstStyle/>
          <a:p>
            <a:pPr algn="ctr"/>
            <a:r>
              <a:rPr lang="lv-LV" sz="1800" i="1" dirty="0" smtClean="0"/>
              <a:t>ESF projekts </a:t>
            </a:r>
            <a:r>
              <a:rPr lang="lv-LV" sz="1800" i="1" dirty="0"/>
              <a:t>"Darba drošības normatīvo aktu praktiskās ieviešanas un uzraudzības pilnveidošana " (Nr.7.3.1.0/16/I/001</a:t>
            </a:r>
            <a:r>
              <a:rPr lang="lv-LV" sz="1800" i="1" dirty="0" smtClean="0"/>
              <a:t>)</a:t>
            </a:r>
            <a:endParaRPr lang="lv-LV" sz="1800" i="1" dirty="0"/>
          </a:p>
        </p:txBody>
      </p:sp>
      <p:sp>
        <p:nvSpPr>
          <p:cNvPr id="5" name="Rectangle 4"/>
          <p:cNvSpPr/>
          <p:nvPr/>
        </p:nvSpPr>
        <p:spPr>
          <a:xfrm>
            <a:off x="4355976" y="4941168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Dace </a:t>
            </a:r>
            <a:r>
              <a:rPr lang="lv-LV" sz="1600" baseline="0" dirty="0" err="1" smtClean="0"/>
              <a:t>Jakimova</a:t>
            </a:r>
            <a:r>
              <a:rPr lang="lv-LV" sz="1600" baseline="0" dirty="0" smtClean="0"/>
              <a:t> </a:t>
            </a:r>
            <a:endParaRPr lang="lv-LV" sz="1600" baseline="0" dirty="0"/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Darba </a:t>
            </a:r>
            <a:r>
              <a:rPr lang="lv-LV" sz="1600" baseline="0" dirty="0"/>
              <a:t>drošības un vides veselības institūts, 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/>
              <a:t>Rīgas Stradiņa universitāte</a:t>
            </a:r>
          </a:p>
          <a:p>
            <a:pPr algn="r" eaLnBrk="1" hangingPunct="1">
              <a:spcBef>
                <a:spcPts val="0"/>
              </a:spcBef>
            </a:pPr>
            <a:r>
              <a:rPr lang="lv-LV" sz="1600" baseline="0" dirty="0" smtClean="0"/>
              <a:t>Rīga, </a:t>
            </a:r>
            <a:r>
              <a:rPr lang="lv-LV" sz="1600" baseline="0" dirty="0" smtClean="0"/>
              <a:t>02.11.2017</a:t>
            </a:r>
            <a:r>
              <a:rPr lang="lv-LV" sz="1600" baseline="0" dirty="0" smtClean="0"/>
              <a:t>.</a:t>
            </a:r>
            <a:endParaRPr lang="en-US" sz="1600" baseline="0" dirty="0"/>
          </a:p>
        </p:txBody>
      </p:sp>
    </p:spTree>
    <p:extLst>
      <p:ext uri="{BB962C8B-B14F-4D97-AF65-F5344CB8AC3E}">
        <p14:creationId xmlns:p14="http://schemas.microsoft.com/office/powerpoint/2010/main" val="361034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539552" y="381000"/>
            <a:ext cx="8147248" cy="4557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Darba aizsardzības likumam – 15!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587189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9" y="1556792"/>
            <a:ext cx="4589895" cy="344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ght Arrow 3">
            <a:extLst>
              <a:ext uri="{FF2B5EF4-FFF2-40B4-BE49-F238E27FC236}">
                <a16:creationId xmlns:a16="http://schemas.microsoft.com/office/drawing/2014/main" xmlns="" id="{8637715A-5F2C-4497-BDAD-D3E9160F47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" y="5085184"/>
            <a:ext cx="8993188" cy="1138238"/>
          </a:xfrm>
          <a:prstGeom prst="rightArrow">
            <a:avLst>
              <a:gd name="adj1" fmla="val 50000"/>
              <a:gd name="adj2" fmla="val 50003"/>
            </a:avLst>
          </a:prstGeom>
          <a:gradFill flip="none" rotWithShape="1">
            <a:gsLst>
              <a:gs pos="0">
                <a:schemeClr val="bg1"/>
              </a:gs>
              <a:gs pos="62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200">
                <a:solidFill>
                  <a:schemeClr val="bg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lv-LV" altLang="lv-LV"/>
          </a:p>
        </p:txBody>
      </p:sp>
    </p:spTree>
    <p:extLst>
      <p:ext uri="{BB962C8B-B14F-4D97-AF65-F5344CB8AC3E}">
        <p14:creationId xmlns:p14="http://schemas.microsoft.com/office/powerpoint/2010/main" val="196981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95536" y="381000"/>
            <a:ext cx="8291265" cy="59972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2017.gada vide Latvijā?</a:t>
            </a:r>
          </a:p>
        </p:txBody>
      </p:sp>
      <p:pic>
        <p:nvPicPr>
          <p:cNvPr id="20483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7544" y="908720"/>
            <a:ext cx="7704856" cy="5311062"/>
          </a:xfrm>
        </p:spPr>
      </p:pic>
    </p:spTree>
    <p:extLst>
      <p:ext uri="{BB962C8B-B14F-4D97-AF65-F5344CB8AC3E}">
        <p14:creationId xmlns:p14="http://schemas.microsoft.com/office/powerpoint/2010/main" val="330370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1031776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611560" y="2650145"/>
            <a:ext cx="5484440" cy="1210903"/>
          </a:xfrm>
        </p:spPr>
        <p:txBody>
          <a:bodyPr>
            <a:normAutofit/>
          </a:bodyPr>
          <a:lstStyle/>
          <a:p>
            <a:r>
              <a:rPr lang="lv-LV" altLang="lv-LV" sz="3200" b="1" dirty="0" smtClean="0">
                <a:ea typeface="MS PGothic" pitchFamily="34" charset="-128"/>
              </a:rPr>
              <a:t>Raksturojošais vārds – šķēres…</a:t>
            </a:r>
          </a:p>
        </p:txBody>
      </p:sp>
      <p:pic>
        <p:nvPicPr>
          <p:cNvPr id="22535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060848"/>
            <a:ext cx="3204875" cy="333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7023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901825" y="381000"/>
            <a:ext cx="6784975" cy="1036638"/>
          </a:xfrm>
        </p:spPr>
        <p:txBody>
          <a:bodyPr>
            <a:norm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Piemēram būvniecībā…</a:t>
            </a:r>
          </a:p>
        </p:txBody>
      </p:sp>
      <p:pic>
        <p:nvPicPr>
          <p:cNvPr id="23559" name="Picture 2" descr="D:\Users\mikelsonei\Documents\VID\bildes\VID_2013.09.09\09092013166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99519" y="1052737"/>
            <a:ext cx="4511163" cy="3384376"/>
          </a:xfrm>
          <a:noFill/>
        </p:spPr>
      </p:pic>
      <p:pic>
        <p:nvPicPr>
          <p:cNvPr id="23560" name="Content Placeholder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" y="1052737"/>
            <a:ext cx="4535265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4758" y="4544508"/>
            <a:ext cx="1602438" cy="1669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23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644008" y="206375"/>
            <a:ext cx="4301555" cy="702345"/>
          </a:xfrm>
        </p:spPr>
        <p:txBody>
          <a:bodyPr>
            <a:normAutofit/>
          </a:bodyPr>
          <a:lstStyle/>
          <a:p>
            <a:pPr algn="r"/>
            <a:r>
              <a:rPr lang="lv-LV" altLang="lv-LV" sz="3200" dirty="0" smtClean="0">
                <a:ea typeface="MS PGothic" pitchFamily="34" charset="-128"/>
              </a:rPr>
              <a:t>Piemēram birojā</a:t>
            </a:r>
          </a:p>
        </p:txBody>
      </p:sp>
      <p:pic>
        <p:nvPicPr>
          <p:cNvPr id="24582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0000">
            <a:off x="2831534" y="3876877"/>
            <a:ext cx="1680343" cy="1749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Content Placeholder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900"/>
            <a:ext cx="4921080" cy="332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Content Placeholder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38"/>
          <a:stretch>
            <a:fillRect/>
          </a:stretch>
        </p:blipFill>
        <p:spPr bwMode="auto">
          <a:xfrm>
            <a:off x="5076056" y="1556792"/>
            <a:ext cx="3290799" cy="466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954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147248" cy="1008112"/>
          </a:xfrm>
        </p:spPr>
        <p:txBody>
          <a:bodyPr>
            <a:noAutofit/>
          </a:bodyPr>
          <a:lstStyle/>
          <a:p>
            <a:r>
              <a:rPr lang="lv-LV" altLang="lv-LV" sz="32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sp>
        <p:nvSpPr>
          <p:cNvPr id="25603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4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5605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A25B343-A9E8-478C-8DFF-24B14030A573}" type="slidenum">
              <a:rPr lang="en-US" altLang="lv-LV"/>
              <a:pPr/>
              <a:t>15</a:t>
            </a:fld>
            <a:endParaRPr lang="en-US" altLang="lv-LV"/>
          </a:p>
        </p:txBody>
      </p:sp>
      <p:pic>
        <p:nvPicPr>
          <p:cNvPr id="25606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46"/>
          <a:stretch>
            <a:fillRect/>
          </a:stretch>
        </p:blipFill>
        <p:spPr bwMode="auto">
          <a:xfrm>
            <a:off x="5652120" y="1844824"/>
            <a:ext cx="1578963" cy="334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Daudz bīstamu situāciju… un sliktas prakses</a:t>
            </a:r>
          </a:p>
        </p:txBody>
      </p:sp>
    </p:spTree>
    <p:extLst>
      <p:ext uri="{BB962C8B-B14F-4D97-AF65-F5344CB8AC3E}">
        <p14:creationId xmlns:p14="http://schemas.microsoft.com/office/powerpoint/2010/main" val="17089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 altLang="lv-LV" smtClean="0"/>
          </a:p>
        </p:txBody>
      </p:sp>
      <p:sp>
        <p:nvSpPr>
          <p:cNvPr id="26627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 altLang="lv-LV" smtClean="0"/>
          </a:p>
        </p:txBody>
      </p:sp>
      <p:pic>
        <p:nvPicPr>
          <p:cNvPr id="26628" name="Content Placeholder 4" descr="IMG_063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1" t="7150" r="497" b="10548"/>
          <a:stretch>
            <a:fillRect/>
          </a:stretch>
        </p:blipFill>
        <p:spPr>
          <a:xfrm>
            <a:off x="0" y="-1"/>
            <a:ext cx="8964488" cy="6900453"/>
          </a:xfrm>
        </p:spPr>
      </p:pic>
    </p:spTree>
    <p:extLst>
      <p:ext uri="{BB962C8B-B14F-4D97-AF65-F5344CB8AC3E}">
        <p14:creationId xmlns:p14="http://schemas.microsoft.com/office/powerpoint/2010/main" val="171015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28675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3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5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76D5E84-DEE7-46E6-A177-AE966BAA8FBE}" type="slidenum">
              <a:rPr lang="en-US" altLang="lv-LV" sz="1000">
                <a:solidFill>
                  <a:srgbClr val="898989"/>
                </a:solidFill>
                <a:latin typeface="Verdana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lv-LV" sz="1000">
              <a:solidFill>
                <a:srgbClr val="898989"/>
              </a:solidFill>
              <a:latin typeface="Verdana" pitchFamily="34" charset="0"/>
            </a:endParaRPr>
          </a:p>
        </p:txBody>
      </p:sp>
      <p:pic>
        <p:nvPicPr>
          <p:cNvPr id="28676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7" t="17583" r="7658"/>
          <a:stretch>
            <a:fillRect/>
          </a:stretch>
        </p:blipFill>
        <p:spPr bwMode="auto">
          <a:xfrm>
            <a:off x="2105025" y="-11449"/>
            <a:ext cx="5347295" cy="693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995936" y="1772816"/>
            <a:ext cx="1158875" cy="1471613"/>
          </a:xfrm>
          <a:prstGeom prst="ellips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324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E4310\Desktop\ser\06_Bildes\Profesionalais marazms\DSC058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463"/>
            <a:ext cx="51308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A6DC8C83-CD20-4663-AA0A-8AC8AE7EB588}"/>
              </a:ext>
            </a:extLst>
          </p:cNvPr>
          <p:cNvCxnSpPr/>
          <p:nvPr/>
        </p:nvCxnSpPr>
        <p:spPr bwMode="auto">
          <a:xfrm>
            <a:off x="3708400" y="765175"/>
            <a:ext cx="1727200" cy="2087563"/>
          </a:xfrm>
          <a:prstGeom prst="straightConnector1">
            <a:avLst/>
          </a:prstGeom>
          <a:ln w="63500">
            <a:solidFill>
              <a:srgbClr val="FF0000"/>
            </a:solidFill>
            <a:headEnd type="none" w="med" len="med"/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87528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>
          <a:xfrm>
            <a:off x="467545" y="311150"/>
            <a:ext cx="8352927" cy="813593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Kopējo nelaimes gadījumu skaita dinamika (2002. – 2016.)</a:t>
            </a:r>
          </a:p>
        </p:txBody>
      </p:sp>
      <p:sp>
        <p:nvSpPr>
          <p:cNvPr id="31747" name="Slide Number Placeholder 5"/>
          <p:cNvSpPr>
            <a:spLocks noGrp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9ECEEA8-5930-46FD-BC70-5C324F9C9E8D}" type="slidenum">
              <a:rPr lang="en-US" altLang="lv-LV"/>
              <a:pPr/>
              <a:t>19</a:t>
            </a:fld>
            <a:endParaRPr lang="en-US" altLang="lv-LV"/>
          </a:p>
        </p:txBody>
      </p:sp>
      <p:graphicFrame>
        <p:nvGraphicFramePr>
          <p:cNvPr id="31748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392411"/>
              </p:ext>
            </p:extLst>
          </p:nvPr>
        </p:nvGraphicFramePr>
        <p:xfrm>
          <a:off x="107504" y="1340768"/>
          <a:ext cx="8424936" cy="4652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340768"/>
                        <a:ext cx="8424936" cy="46525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49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29217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732240" y="5517232"/>
            <a:ext cx="19812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fld id="{F02930A8-493C-40F3-8C4E-0AEA3504C2D5}" type="slidenum">
              <a:rPr lang="en-US" smtClean="0">
                <a:solidFill>
                  <a:schemeClr val="bg1"/>
                </a:solidFill>
              </a:rPr>
              <a:pPr/>
              <a:t>2</a:t>
            </a:fld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7544" y="836712"/>
            <a:ext cx="8208912" cy="5256584"/>
          </a:xfrm>
        </p:spPr>
        <p:txBody>
          <a:bodyPr anchor="t" anchorCtr="0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>
                <a:solidFill>
                  <a:schemeClr val="tx1"/>
                </a:solidFill>
              </a:rPr>
              <a:t>Pieņemti 2 svarīgi stratēģiski dokumenti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19.janvārī pieņemtas “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politikas pamatnostādnes 2016.–2020.gadam</a:t>
            </a:r>
            <a:r>
              <a:rPr lang="lv-LV" sz="2800" dirty="0" smtClean="0"/>
              <a:t>”</a:t>
            </a:r>
            <a:r>
              <a:rPr lang="lv-LV" sz="2800" dirty="0"/>
              <a:t>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26.janvārī pieņemts «</a:t>
            </a:r>
            <a:r>
              <a:rPr lang="lv-LV" sz="2800" b="1" dirty="0" smtClean="0"/>
              <a:t>Darba </a:t>
            </a:r>
            <a:r>
              <a:rPr lang="lv-LV" sz="2800" b="1" dirty="0"/>
              <a:t>aizsardzības jomas attīstības plāns 2016.-</a:t>
            </a:r>
            <a:r>
              <a:rPr lang="lv-LV" sz="2800" b="1" dirty="0" smtClean="0"/>
              <a:t>2018.gadam</a:t>
            </a:r>
            <a:r>
              <a:rPr lang="lv-LV" sz="2800" dirty="0" smtClean="0"/>
              <a:t>»</a:t>
            </a:r>
            <a:endParaRPr lang="lv-LV" sz="2800" dirty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Galvenie attīstības politikas </a:t>
            </a:r>
            <a:r>
              <a:rPr lang="lv-LV" sz="2800" dirty="0"/>
              <a:t>virzieni: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Darba aizsardzības prasību aktīva ieviešana;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Nodarbināto veselības aizsardzības veicināšana;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b="1" dirty="0"/>
              <a:t>Drošas darba vides nodrošināšana, īpaši bīstamajās nozarēs;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lv-LV" sz="2600" dirty="0"/>
              <a:t>Uzraudzības un kontroles nostiprināšana šajā </a:t>
            </a:r>
            <a:r>
              <a:rPr lang="lv-LV" sz="2600" dirty="0" smtClean="0"/>
              <a:t>jomā</a:t>
            </a:r>
            <a:endParaRPr lang="lv-LV" sz="2600" dirty="0"/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lv-LV" sz="2800" b="1" dirty="0" smtClean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036123" cy="647799"/>
          </a:xfrm>
        </p:spPr>
        <p:txBody>
          <a:bodyPr/>
          <a:lstStyle/>
          <a:p>
            <a:r>
              <a:rPr lang="lv-LV" b="1" dirty="0" smtClean="0"/>
              <a:t>Darba aizsardzības jomas jaunumi </a:t>
            </a:r>
            <a:endParaRPr lang="lv-LV" b="1" dirty="0"/>
          </a:p>
        </p:txBody>
      </p:sp>
    </p:spTree>
    <p:extLst>
      <p:ext uri="{BB962C8B-B14F-4D97-AF65-F5344CB8AC3E}">
        <p14:creationId xmlns:p14="http://schemas.microsoft.com/office/powerpoint/2010/main" val="407985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568952" cy="86409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Letālo nelaimes gadījumu skaita dinamika (2002. – 2016.)</a:t>
            </a:r>
          </a:p>
        </p:txBody>
      </p:sp>
      <p:sp>
        <p:nvSpPr>
          <p:cNvPr id="3379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0957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EF0FFA6-1A31-413D-A4C8-CB9E9ACDDE85}" type="slidenum">
              <a:rPr lang="en-US" altLang="lv-LV"/>
              <a:pPr/>
              <a:t>20</a:t>
            </a:fld>
            <a:endParaRPr lang="en-US" altLang="lv-LV"/>
          </a:p>
        </p:txBody>
      </p:sp>
      <p:graphicFrame>
        <p:nvGraphicFramePr>
          <p:cNvPr id="3379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840336"/>
              </p:ext>
            </p:extLst>
          </p:nvPr>
        </p:nvGraphicFramePr>
        <p:xfrm>
          <a:off x="107504" y="1124744"/>
          <a:ext cx="8866854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1124744"/>
                        <a:ext cx="8866854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1389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xmlns="" id="{47FD8A55-5F02-434F-9FEA-176525141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093200" cy="792088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lv-LV" altLang="lv-LV" sz="2600" dirty="0">
                <a:ea typeface="MS PGothic" panose="020B0600070205080204" pitchFamily="34" charset="-128"/>
              </a:rPr>
              <a:t>Darbā notikušo </a:t>
            </a:r>
            <a:r>
              <a:rPr lang="lv-LV" altLang="lv-LV" sz="2600" u="sng" dirty="0">
                <a:ea typeface="MS PGothic" panose="020B0600070205080204" pitchFamily="34" charset="-128"/>
              </a:rPr>
              <a:t>letālo</a:t>
            </a:r>
            <a:r>
              <a:rPr lang="lv-LV" altLang="lv-LV" sz="2600" dirty="0">
                <a:ea typeface="MS PGothic" panose="020B0600070205080204" pitchFamily="34" charset="-128"/>
              </a:rPr>
              <a:t> nelaimes gadījumu skaits uz 100 000 </a:t>
            </a:r>
            <a:r>
              <a:rPr lang="lv-LV" altLang="lv-LV" sz="2600" dirty="0" smtClean="0">
                <a:ea typeface="MS PGothic" panose="020B0600070205080204" pitchFamily="34" charset="-128"/>
              </a:rPr>
              <a:t>strādājošajiem (</a:t>
            </a:r>
            <a:r>
              <a:rPr lang="lv-LV" altLang="lv-LV" sz="2600" dirty="0">
                <a:ea typeface="MS PGothic" panose="020B0600070205080204" pitchFamily="34" charset="-128"/>
              </a:rPr>
              <a:t>2002. – 2016.)</a:t>
            </a:r>
            <a:r>
              <a:rPr lang="lv-LV" altLang="lv-LV" sz="2000" dirty="0">
                <a:ea typeface="MS PGothic" panose="020B0600070205080204" pitchFamily="34" charset="-128"/>
              </a:rPr>
              <a:t/>
            </a:r>
            <a:br>
              <a:rPr lang="lv-LV" altLang="lv-LV" sz="2000" dirty="0">
                <a:ea typeface="MS PGothic" panose="020B0600070205080204" pitchFamily="34" charset="-128"/>
              </a:rPr>
            </a:br>
            <a:endParaRPr lang="lv-LV" altLang="lv-LV" sz="2000" dirty="0">
              <a:ea typeface="MS PGothic" panose="020B0600070205080204" pitchFamily="34" charset="-128"/>
            </a:endParaRPr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921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8FD55457-9D2A-47A2-B0D8-FF38A604B424}" type="slidenum">
              <a:rPr lang="en-US" altLang="lv-LV"/>
              <a:pPr/>
              <a:t>21</a:t>
            </a:fld>
            <a:endParaRPr lang="en-US" altLang="lv-LV"/>
          </a:p>
        </p:txBody>
      </p:sp>
      <p:graphicFrame>
        <p:nvGraphicFramePr>
          <p:cNvPr id="35844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84824"/>
              </p:ext>
            </p:extLst>
          </p:nvPr>
        </p:nvGraphicFramePr>
        <p:xfrm>
          <a:off x="395536" y="1124744"/>
          <a:ext cx="8424936" cy="491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Chart" r:id="rId5" imgW="7291448" imgH="4919898" progId="Excel.Chart.8">
                  <p:embed/>
                </p:oleObj>
              </mc:Choice>
              <mc:Fallback>
                <p:oleObj name="Chart" r:id="rId5" imgW="7291448" imgH="4919898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124744"/>
                        <a:ext cx="8424936" cy="491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590800" y="6324600"/>
            <a:ext cx="1981200" cy="304800"/>
          </a:xfrm>
        </p:spPr>
        <p:txBody>
          <a:bodyPr>
            <a:normAutofit/>
          </a:bodyPr>
          <a:lstStyle/>
          <a:p>
            <a:r>
              <a:rPr lang="lv-LV" altLang="lv-LV" sz="1100" dirty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</a:p>
        </p:txBody>
      </p:sp>
    </p:spTree>
    <p:extLst>
      <p:ext uri="{BB962C8B-B14F-4D97-AF65-F5344CB8AC3E}">
        <p14:creationId xmlns:p14="http://schemas.microsoft.com/office/powerpoint/2010/main" val="301199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201612" y="98425"/>
            <a:ext cx="8637587" cy="738287"/>
          </a:xfrm>
        </p:spPr>
        <p:txBody>
          <a:bodyPr/>
          <a:lstStyle/>
          <a:p>
            <a:r>
              <a:rPr lang="lv-LV" altLang="lv-LV" b="1" dirty="0" smtClean="0">
                <a:latin typeface="Verdana" pitchFamily="34" charset="0"/>
              </a:rPr>
              <a:t>Darbā notikušo letālo nelaimes gadījumu kartes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xmlns="" id="{3AF7C99E-CA3E-4BF5-8712-808242ED9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2551056"/>
              </p:ext>
            </p:extLst>
          </p:nvPr>
        </p:nvGraphicFramePr>
        <p:xfrm>
          <a:off x="201613" y="1052736"/>
          <a:ext cx="8750301" cy="508001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86211">
                  <a:extLst>
                    <a:ext uri="{9D8B030D-6E8A-4147-A177-3AD203B41FA5}">
                      <a16:colId xmlns:a16="http://schemas.microsoft.com/office/drawing/2014/main" xmlns="" val="3433172018"/>
                    </a:ext>
                  </a:extLst>
                </a:gridCol>
                <a:gridCol w="3047323">
                  <a:extLst>
                    <a:ext uri="{9D8B030D-6E8A-4147-A177-3AD203B41FA5}">
                      <a16:colId xmlns:a16="http://schemas.microsoft.com/office/drawing/2014/main" xmlns="" val="507475642"/>
                    </a:ext>
                  </a:extLst>
                </a:gridCol>
                <a:gridCol w="2916767">
                  <a:extLst>
                    <a:ext uri="{9D8B030D-6E8A-4147-A177-3AD203B41FA5}">
                      <a16:colId xmlns:a16="http://schemas.microsoft.com/office/drawing/2014/main" xmlns="" val="3813977963"/>
                    </a:ext>
                  </a:extLst>
                </a:gridCol>
              </a:tblGrid>
              <a:tr h="365440"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2012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2013</a:t>
                      </a:r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dirty="0">
                          <a:solidFill>
                            <a:schemeClr val="tx1"/>
                          </a:solidFill>
                        </a:rPr>
                        <a:t>2014</a:t>
                      </a: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676622741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  <a:p>
                      <a:endParaRPr lang="lv-LV" sz="1700" b="1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2350026022"/>
                  </a:ext>
                </a:extLst>
              </a:tr>
              <a:tr h="386411"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2015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2016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v-LV" sz="1700" b="1" dirty="0"/>
                        <a:t>2017 un turpmāk</a:t>
                      </a:r>
                    </a:p>
                  </a:txBody>
                  <a:tcPr marL="91435" marR="91435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9939905"/>
                  </a:ext>
                </a:extLst>
              </a:tr>
              <a:tr h="2164074">
                <a:tc>
                  <a:txBody>
                    <a:bodyPr/>
                    <a:lstStyle/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endParaRPr lang="lv-LV" sz="1700" dirty="0"/>
                    </a:p>
                  </a:txBody>
                  <a:tcPr marL="91435" marR="91435"/>
                </a:tc>
                <a:tc>
                  <a:txBody>
                    <a:bodyPr/>
                    <a:lstStyle/>
                    <a:p>
                      <a:pPr algn="ctr"/>
                      <a:endParaRPr lang="lv-LV" sz="2800" dirty="0" smtClean="0">
                        <a:solidFill>
                          <a:srgbClr val="C00000"/>
                        </a:solidFill>
                      </a:endParaRPr>
                    </a:p>
                    <a:p>
                      <a:pPr algn="ctr"/>
                      <a:r>
                        <a:rPr lang="lv-LV" sz="8000" dirty="0" smtClean="0">
                          <a:solidFill>
                            <a:srgbClr val="C00000"/>
                          </a:solidFill>
                        </a:rPr>
                        <a:t>?</a:t>
                      </a:r>
                      <a:endParaRPr lang="lv-LV" sz="8000" dirty="0">
                        <a:solidFill>
                          <a:srgbClr val="C00000"/>
                        </a:solidFill>
                      </a:endParaRPr>
                    </a:p>
                  </a:txBody>
                  <a:tcPr marL="91435" marR="91435"/>
                </a:tc>
                <a:extLst>
                  <a:ext uri="{0D108BD9-81ED-4DB2-BD59-A6C34878D82A}">
                    <a16:rowId xmlns:a16="http://schemas.microsoft.com/office/drawing/2014/main" xmlns="" val="3920163841"/>
                  </a:ext>
                </a:extLst>
              </a:tr>
            </a:tbl>
          </a:graphicData>
        </a:graphic>
      </p:graphicFrame>
      <p:pic>
        <p:nvPicPr>
          <p:cNvPr id="37914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2"/>
          <a:stretch>
            <a:fillRect/>
          </a:stretch>
        </p:blipFill>
        <p:spPr bwMode="auto">
          <a:xfrm>
            <a:off x="235284" y="1484784"/>
            <a:ext cx="28067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5" name="Picture 1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8"/>
          <a:stretch>
            <a:fillRect/>
          </a:stretch>
        </p:blipFill>
        <p:spPr bwMode="auto">
          <a:xfrm>
            <a:off x="3263900" y="1484784"/>
            <a:ext cx="2616200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6" name="Picture 1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1" r="10411"/>
          <a:stretch>
            <a:fillRect/>
          </a:stretch>
        </p:blipFill>
        <p:spPr bwMode="auto">
          <a:xfrm>
            <a:off x="6135656" y="1484784"/>
            <a:ext cx="27035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7" name="Picture 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" r="13499"/>
          <a:stretch>
            <a:fillRect/>
          </a:stretch>
        </p:blipFill>
        <p:spPr bwMode="auto">
          <a:xfrm>
            <a:off x="235284" y="4149080"/>
            <a:ext cx="28067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18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r="21889"/>
          <a:stretch>
            <a:fillRect/>
          </a:stretch>
        </p:blipFill>
        <p:spPr bwMode="auto">
          <a:xfrm>
            <a:off x="3263900" y="4149079"/>
            <a:ext cx="2670175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826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261776" y="260648"/>
            <a:ext cx="8620447" cy="842962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Dabīgo nāvju skaita dinamika (2002. – 2016.)</a:t>
            </a:r>
          </a:p>
        </p:txBody>
      </p:sp>
      <p:graphicFrame>
        <p:nvGraphicFramePr>
          <p:cNvPr id="38916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1242721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6522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772" y="260648"/>
            <a:ext cx="8692455" cy="84172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lv-LV" altLang="lv-LV" sz="2800" dirty="0">
                <a:ea typeface="MS PGothic" panose="020B0600070205080204" pitchFamily="34" charset="-128"/>
              </a:rPr>
              <a:t>Pirmreizēji apstiprināto </a:t>
            </a:r>
            <a:r>
              <a:rPr lang="lv-LV" altLang="lv-LV" sz="2800" dirty="0" smtClean="0">
                <a:ea typeface="MS PGothic" panose="020B0600070205080204" pitchFamily="34" charset="-128"/>
              </a:rPr>
              <a:t>arodslimnieku </a:t>
            </a:r>
            <a:r>
              <a:rPr lang="lv-LV" altLang="lv-LV" sz="2800" dirty="0">
                <a:ea typeface="MS PGothic" panose="020B0600070205080204" pitchFamily="34" charset="-128"/>
              </a:rPr>
              <a:t>skaits </a:t>
            </a:r>
            <a:r>
              <a:rPr lang="lv-LV" altLang="lv-LV" sz="2800" dirty="0" smtClean="0">
                <a:ea typeface="MS PGothic" panose="020B0600070205080204" pitchFamily="34" charset="-128"/>
              </a:rPr>
              <a:t>(</a:t>
            </a:r>
            <a:r>
              <a:rPr lang="lv-LV" altLang="lv-LV" sz="2800" dirty="0">
                <a:ea typeface="MS PGothic" panose="020B0600070205080204" pitchFamily="34" charset="-128"/>
              </a:rPr>
              <a:t>2002. – 2016.)</a:t>
            </a:r>
          </a:p>
        </p:txBody>
      </p:sp>
      <p:sp>
        <p:nvSpPr>
          <p:cNvPr id="40963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9100" cy="377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1921ED0-60A4-4319-BDA2-E4E352805B2B}" type="slidenum">
              <a:rPr lang="en-US" altLang="lv-LV"/>
              <a:pPr/>
              <a:t>24</a:t>
            </a:fld>
            <a:endParaRPr lang="en-US" altLang="lv-LV"/>
          </a:p>
        </p:txBody>
      </p:sp>
      <p:graphicFrame>
        <p:nvGraphicFramePr>
          <p:cNvPr id="40964" name="Object 5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6334824"/>
              </p:ext>
            </p:extLst>
          </p:nvPr>
        </p:nvGraphicFramePr>
        <p:xfrm>
          <a:off x="291602" y="1196752"/>
          <a:ext cx="8661898" cy="4783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Chart" r:id="rId5" imgW="8120576" imgH="4487045" progId="Excel.Chart.8">
                  <p:embed/>
                </p:oleObj>
              </mc:Choice>
              <mc:Fallback>
                <p:oleObj name="Chart" r:id="rId5" imgW="8120576" imgH="4487045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1602" y="1196752"/>
                        <a:ext cx="8661898" cy="478336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Placeholder 1"/>
          <p:cNvSpPr txBox="1">
            <a:spLocks/>
          </p:cNvSpPr>
          <p:nvPr/>
        </p:nvSpPr>
        <p:spPr>
          <a:xfrm>
            <a:off x="2590800" y="6324600"/>
            <a:ext cx="1981200" cy="304800"/>
          </a:xfrm>
          <a:prstGeom prst="rect">
            <a:avLst/>
          </a:prstGeom>
        </p:spPr>
        <p:txBody>
          <a:bodyPr>
            <a:normAutofit/>
          </a:bodyPr>
          <a:lstStyle>
            <a:lvl1pPr marL="266700" indent="-266700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95000"/>
              <a:buFont typeface="Wingdings" pitchFamily="2" charset="2"/>
              <a:buChar char="n"/>
              <a:defRPr sz="32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1pPr>
            <a:lvl2pPr marL="719138" indent="-1857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17000"/>
              <a:buFont typeface="Arial" pitchFamily="34" charset="0"/>
              <a:buChar char="»"/>
              <a:defRPr sz="28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2pPr>
            <a:lvl3pPr marL="1163638" indent="-160338" algn="l" rtl="0" eaLnBrk="0" fontAlgn="base" hangingPunct="0">
              <a:spcBef>
                <a:spcPts val="600"/>
              </a:spcBef>
              <a:spcAft>
                <a:spcPts val="600"/>
              </a:spcAft>
              <a:buClr>
                <a:srgbClr val="C85A0A"/>
              </a:buClr>
              <a:buSzPct val="120000"/>
              <a:buFont typeface="Arial" pitchFamily="34" charset="0"/>
              <a:buChar char="-"/>
              <a:defRPr sz="2400">
                <a:solidFill>
                  <a:srgbClr val="353535"/>
                </a:solidFill>
                <a:latin typeface="+mn-lt"/>
                <a:ea typeface="+mn-ea"/>
                <a:cs typeface="ヒラギノ角ゴ Pro W3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74747"/>
                </a:solidFill>
                <a:latin typeface="+mn-lt"/>
                <a:ea typeface="+mn-ea"/>
                <a:cs typeface="ヒラギノ角ゴ Pro W3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lv-LV" altLang="lv-LV" sz="1100" kern="0" baseline="0" smtClean="0">
                <a:solidFill>
                  <a:schemeClr val="bg1"/>
                </a:solidFill>
                <a:ea typeface="MS PGothic" pitchFamily="34" charset="-128"/>
              </a:rPr>
              <a:t>Avots: VDI</a:t>
            </a:r>
            <a:endParaRPr lang="lv-LV" altLang="lv-LV" sz="1100" kern="0" baseline="0" dirty="0" smtClean="0">
              <a:solidFill>
                <a:schemeClr val="bg1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881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3"/>
          </p:nvPr>
        </p:nvSpPr>
        <p:spPr bwMode="auto">
          <a:xfrm>
            <a:off x="-517525" y="6324600"/>
            <a:ext cx="9356725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625E8E5C-42C7-4BF6-BA1D-F921692F4F2A}" type="slidenum">
              <a:rPr lang="en-US" altLang="lv-LV"/>
              <a:pPr/>
              <a:t>25</a:t>
            </a:fld>
            <a:endParaRPr lang="en-US" altLang="lv-LV"/>
          </a:p>
        </p:txBody>
      </p:sp>
      <p:pic>
        <p:nvPicPr>
          <p:cNvPr id="4403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14" y="980729"/>
            <a:ext cx="6115590" cy="5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F66F9A58-F941-4042-B6E5-8D85698691FD}"/>
              </a:ext>
            </a:extLst>
          </p:cNvPr>
          <p:cNvSpPr txBox="1">
            <a:spLocks/>
          </p:cNvSpPr>
          <p:nvPr/>
        </p:nvSpPr>
        <p:spPr>
          <a:xfrm>
            <a:off x="225772" y="260648"/>
            <a:ext cx="8692455" cy="841722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C85A0A"/>
                </a:solidFill>
                <a:latin typeface="+mj-lt"/>
                <a:ea typeface="+mj-ea"/>
                <a:cs typeface="ヒラギノ角ゴ Pro W3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rgbClr val="C85A0A"/>
                </a:solidFill>
                <a:latin typeface="Arial" charset="0"/>
                <a:ea typeface="ヒラギノ角ゴ Pro W3" pitchFamily="-112" charset="-128"/>
                <a:cs typeface="ヒラギノ角ゴ Pro W3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ヒラギノ角ゴ Pro W3" pitchFamily="-112" charset="-128"/>
              </a:defRPr>
            </a:lvl9pPr>
          </a:lstStyle>
          <a:p>
            <a:pPr>
              <a:defRPr/>
            </a:pPr>
            <a:r>
              <a:rPr lang="lv-LV" altLang="lv-LV" sz="2800" kern="0" baseline="0" dirty="0" smtClean="0">
                <a:ea typeface="MS PGothic" panose="020B0600070205080204" pitchFamily="34" charset="-128"/>
              </a:rPr>
              <a:t>Motivācija drošai un veselīgai uzvedībai? </a:t>
            </a:r>
            <a:endParaRPr lang="lv-LV" altLang="lv-LV" sz="2800" kern="0" baseline="0" dirty="0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652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5062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75124B50-5310-4DE4-9245-3B7BB0039BA9}" type="slidenum">
              <a:rPr lang="en-US" altLang="lv-LV"/>
              <a:pPr/>
              <a:t>26</a:t>
            </a:fld>
            <a:endParaRPr lang="en-US" altLang="lv-LV"/>
          </a:p>
        </p:txBody>
      </p:sp>
      <p:pic>
        <p:nvPicPr>
          <p:cNvPr id="45063" name="Content Placeholder 3" descr="G:\2009\30_2009_Liepajas_papirs\Bildes\Krasu_noliktav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08" b="16264"/>
          <a:stretch>
            <a:fillRect/>
          </a:stretch>
        </p:blipFill>
        <p:spPr bwMode="auto">
          <a:xfrm>
            <a:off x="5004048" y="217561"/>
            <a:ext cx="3744416" cy="272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2" descr="C:\Users\E4310\Desktop\ser\06_Bildes\Lauksaimnieciba\DSC044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95625"/>
            <a:ext cx="3888432" cy="29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" y="223836"/>
            <a:ext cx="3685379" cy="276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66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87"/>
          <a:stretch>
            <a:fillRect/>
          </a:stretch>
        </p:blipFill>
        <p:spPr bwMode="auto">
          <a:xfrm>
            <a:off x="613568" y="3060700"/>
            <a:ext cx="3814415" cy="2955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067" name="Oval 10"/>
          <p:cNvSpPr>
            <a:spLocks noChangeArrowheads="1"/>
          </p:cNvSpPr>
          <p:nvPr/>
        </p:nvSpPr>
        <p:spPr bwMode="auto">
          <a:xfrm>
            <a:off x="3171030" y="1870868"/>
            <a:ext cx="2808287" cy="2449513"/>
          </a:xfrm>
          <a:prstGeom prst="ellipse">
            <a:avLst/>
          </a:prstGeom>
          <a:solidFill>
            <a:srgbClr val="6BA53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defTabSz="938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endParaRPr lang="lv-LV" altLang="lv-LV" sz="2200">
              <a:solidFill>
                <a:schemeClr val="bg1"/>
              </a:solidFill>
            </a:endParaRPr>
          </a:p>
        </p:txBody>
      </p:sp>
      <p:sp>
        <p:nvSpPr>
          <p:cNvPr id="45068" name="TextBox 11"/>
          <p:cNvSpPr txBox="1">
            <a:spLocks noChangeArrowheads="1"/>
          </p:cNvSpPr>
          <p:nvPr/>
        </p:nvSpPr>
        <p:spPr bwMode="auto">
          <a:xfrm>
            <a:off x="3461541" y="2219959"/>
            <a:ext cx="2227263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lv-LV" altLang="lv-LV" sz="2400" b="1" dirty="0"/>
              <a:t>4 piemēri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4 uzņēmumi</a:t>
            </a:r>
          </a:p>
          <a:p>
            <a:pPr algn="ctr"/>
            <a:endParaRPr lang="lv-LV" altLang="lv-LV" sz="2400" b="1" dirty="0"/>
          </a:p>
          <a:p>
            <a:pPr algn="ctr"/>
            <a:r>
              <a:rPr lang="lv-LV" altLang="lv-LV" sz="2400" b="1" dirty="0"/>
              <a:t>1 problēma</a:t>
            </a:r>
          </a:p>
          <a:p>
            <a:endParaRPr lang="lv-LV" altLang="lv-LV" sz="2400" b="1" dirty="0"/>
          </a:p>
        </p:txBody>
      </p:sp>
    </p:spTree>
    <p:extLst>
      <p:ext uri="{BB962C8B-B14F-4D97-AF65-F5344CB8AC3E}">
        <p14:creationId xmlns:p14="http://schemas.microsoft.com/office/powerpoint/2010/main" val="85235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683568" y="381000"/>
            <a:ext cx="8003232" cy="671736"/>
          </a:xfrm>
        </p:spPr>
        <p:txBody>
          <a:bodyPr>
            <a:noAutofit/>
          </a:bodyPr>
          <a:lstStyle/>
          <a:p>
            <a:r>
              <a:rPr lang="lv-LV" altLang="lv-LV" sz="2800" dirty="0" smtClean="0">
                <a:ea typeface="MS PGothic" pitchFamily="34" charset="-128"/>
              </a:rPr>
              <a:t>Kāda ir vidējā situācija valstī darba aizsardzības jomā?</a:t>
            </a:r>
          </a:p>
        </p:txBody>
      </p:sp>
      <p:pic>
        <p:nvPicPr>
          <p:cNvPr id="47110" name="Picture 2" descr="Attēlu rezultāti vaicājumam “scissors clipart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93"/>
          <a:stretch>
            <a:fillRect/>
          </a:stretch>
        </p:blipFill>
        <p:spPr bwMode="auto">
          <a:xfrm>
            <a:off x="5580112" y="1340768"/>
            <a:ext cx="22733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9552" y="3024187"/>
            <a:ext cx="4824536" cy="1412925"/>
          </a:xfrm>
        </p:spPr>
        <p:txBody>
          <a:bodyPr>
            <a:noAutofit/>
          </a:bodyPr>
          <a:lstStyle/>
          <a:p>
            <a:r>
              <a:rPr lang="lv-LV" altLang="lv-LV" sz="2800" b="1" dirty="0" smtClean="0">
                <a:ea typeface="MS PGothic" pitchFamily="34" charset="-128"/>
              </a:rPr>
              <a:t>Un arī daudz pozitīvu piemēru…</a:t>
            </a:r>
          </a:p>
        </p:txBody>
      </p:sp>
    </p:spTree>
    <p:extLst>
      <p:ext uri="{BB962C8B-B14F-4D97-AF65-F5344CB8AC3E}">
        <p14:creationId xmlns:p14="http://schemas.microsoft.com/office/powerpoint/2010/main" val="4054544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755576" y="304800"/>
            <a:ext cx="7931224" cy="531912"/>
          </a:xfrm>
        </p:spPr>
        <p:txBody>
          <a:bodyPr>
            <a:normAutofit fontScale="90000"/>
          </a:bodyPr>
          <a:lstStyle/>
          <a:p>
            <a:r>
              <a:rPr lang="lv-LV" altLang="lv-LV" sz="3100" dirty="0" smtClean="0">
                <a:ea typeface="MS PGothic" pitchFamily="34" charset="-128"/>
              </a:rPr>
              <a:t>Drošība sākas ar Tevi! </a:t>
            </a:r>
            <a:r>
              <a:rPr lang="en-US" altLang="lv-LV" sz="3100" dirty="0" smtClean="0">
                <a:ea typeface="MS PGothic" pitchFamily="34" charset="-128"/>
              </a:rPr>
              <a:t> </a:t>
            </a:r>
            <a:r>
              <a:rPr lang="en-US" altLang="lv-LV" dirty="0" smtClean="0">
                <a:ea typeface="MS PGothic" pitchFamily="34" charset="-128"/>
              </a:rPr>
              <a:t/>
            </a:r>
            <a:br>
              <a:rPr lang="en-US" altLang="lv-LV" dirty="0" smtClean="0">
                <a:ea typeface="MS PGothic" pitchFamily="34" charset="-128"/>
              </a:rPr>
            </a:br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3" name="Content Placeholder 2"/>
          <p:cNvSpPr>
            <a:spLocks noGrp="1"/>
          </p:cNvSpPr>
          <p:nvPr>
            <p:ph sz="half" idx="1"/>
          </p:nvPr>
        </p:nvSpPr>
        <p:spPr>
          <a:xfrm>
            <a:off x="971600" y="1268760"/>
            <a:ext cx="4514800" cy="4857403"/>
          </a:xfrm>
        </p:spPr>
        <p:txBody>
          <a:bodyPr/>
          <a:lstStyle/>
          <a:p>
            <a:pPr marL="0" indent="0">
              <a:buFont typeface="Arial" pitchFamily="34" charset="0"/>
              <a:buNone/>
            </a:pPr>
            <a:r>
              <a:rPr lang="lv-LV" altLang="lv-LV" sz="2800" dirty="0" smtClean="0">
                <a:ea typeface="MS PGothic" pitchFamily="34" charset="-128"/>
              </a:rPr>
              <a:t>Ienākot uzņēmuma centrālajā biroja ēkā, katram darbiniekam un apmeklētājam ir iespēja “sasveicināties” ar darba drošības atbildīgo personu.</a:t>
            </a:r>
          </a:p>
          <a:p>
            <a:pPr marL="0" indent="0">
              <a:buFont typeface="Arial" pitchFamily="34" charset="0"/>
              <a:buNone/>
            </a:pPr>
            <a:endParaRPr lang="en-US" altLang="lv-LV" dirty="0" smtClean="0">
              <a:solidFill>
                <a:srgbClr val="777777"/>
              </a:solidFill>
              <a:ea typeface="MS PGothic" pitchFamily="34" charset="-128"/>
            </a:endParaRPr>
          </a:p>
          <a:p>
            <a:pPr marL="0" indent="0"/>
            <a:endParaRPr lang="lv-LV" altLang="lv-LV" dirty="0" smtClean="0">
              <a:ea typeface="MS PGothic" pitchFamily="34" charset="-128"/>
            </a:endParaRPr>
          </a:p>
        </p:txBody>
      </p:sp>
      <p:sp>
        <p:nvSpPr>
          <p:cNvPr id="4608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348663" y="6324600"/>
            <a:ext cx="490537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E6A0A5A2-57B0-43DE-942B-A7A996E96308}" type="slidenum">
              <a:rPr lang="en-US" altLang="lv-LV"/>
              <a:pPr/>
              <a:t>28</a:t>
            </a:fld>
            <a:endParaRPr lang="en-US" altLang="lv-LV" dirty="0"/>
          </a:p>
        </p:txBody>
      </p:sp>
      <p:pic>
        <p:nvPicPr>
          <p:cNvPr id="46085" name="Picture 11" descr="mirr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1340768"/>
            <a:ext cx="3635896" cy="3272650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006975"/>
            <a:ext cx="1035050" cy="92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6087" name="Rectangle 11"/>
          <p:cNvSpPr>
            <a:spLocks noChangeArrowheads="1"/>
          </p:cNvSpPr>
          <p:nvPr/>
        </p:nvSpPr>
        <p:spPr bwMode="auto">
          <a:xfrm>
            <a:off x="3349625" y="5659438"/>
            <a:ext cx="27892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3352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7924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2496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706813" indent="-49213" eaLnBrk="0" fontAlgn="base" hangingPunct="0">
              <a:spcBef>
                <a:spcPct val="0"/>
              </a:spcBef>
              <a:spcAft>
                <a:spcPct val="0"/>
              </a:spcAft>
              <a:defRPr sz="17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defTabSz="914400" eaLnBrk="1" hangingPunct="1"/>
            <a:r>
              <a:rPr lang="en-US" altLang="lv-LV" sz="1800" b="1">
                <a:solidFill>
                  <a:srgbClr val="777777"/>
                </a:solidFill>
              </a:rPr>
              <a:t>Coca-Cola Hellenic Latvia</a:t>
            </a:r>
          </a:p>
        </p:txBody>
      </p:sp>
    </p:spTree>
    <p:extLst>
      <p:ext uri="{BB962C8B-B14F-4D97-AF65-F5344CB8AC3E}">
        <p14:creationId xmlns:p14="http://schemas.microsoft.com/office/powerpoint/2010/main" val="27155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8131" name="Content Placeholder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8859837" cy="1508125"/>
          </a:xfrm>
        </p:spPr>
      </p:pic>
      <p:sp>
        <p:nvSpPr>
          <p:cNvPr id="48134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1116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DE503D0-6B5E-459E-84C7-9FB02FEA294B}" type="slidenum">
              <a:rPr lang="en-US" altLang="lv-LV"/>
              <a:pPr/>
              <a:t>29</a:t>
            </a:fld>
            <a:endParaRPr lang="en-US" altLang="lv-LV"/>
          </a:p>
        </p:txBody>
      </p:sp>
      <p:pic>
        <p:nvPicPr>
          <p:cNvPr id="4813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216199"/>
            <a:ext cx="6441599" cy="544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98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nelaimes gadījumu skaits, īpaši augsts smago un letālo nelaimes gadījumu skaits, kā arī jo sevišķi liels nelaimes gadījumu īpatsvars bīstamajās nozarēs, kam pamatā ir nepienācīga darba aizsardzības prasību praktiska ieviešana </a:t>
            </a:r>
            <a:r>
              <a:rPr lang="lv-LV" dirty="0" smtClean="0"/>
              <a:t>uzņēmumos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26928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49155" name="Slide Number Placeholder 5"/>
          <p:cNvSpPr>
            <a:spLocks noGrp="1"/>
          </p:cNvSpPr>
          <p:nvPr>
            <p:ph type="sldNum" sz="quarter" idx="13"/>
          </p:nvPr>
        </p:nvSpPr>
        <p:spPr bwMode="auto">
          <a:xfrm>
            <a:off x="8534400" y="6324600"/>
            <a:ext cx="481013" cy="30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A947AFBD-1D54-4303-A403-027705504E30}" type="slidenum">
              <a:rPr lang="en-US" altLang="lv-LV"/>
              <a:pPr/>
              <a:t>30</a:t>
            </a:fld>
            <a:endParaRPr lang="en-US" altLang="lv-LV"/>
          </a:p>
        </p:txBody>
      </p:sp>
      <p:sp>
        <p:nvSpPr>
          <p:cNvPr id="49156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4915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"/>
            <a:ext cx="5832648" cy="67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11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850862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62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2227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7704" y="0"/>
            <a:ext cx="5044237" cy="6822554"/>
          </a:xfrm>
        </p:spPr>
      </p:pic>
    </p:spTree>
    <p:extLst>
      <p:ext uri="{BB962C8B-B14F-4D97-AF65-F5344CB8AC3E}">
        <p14:creationId xmlns:p14="http://schemas.microsoft.com/office/powerpoint/2010/main" val="387526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3255" name="Picture 2" descr="https://scontent-arn2-1.xx.fbcdn.net/v/t1.0-9/10399685_893758954070658_2202370583140562089_n.jpg?oh=9fd250bcfb42c52650284bc9c1d2a55e&amp;oe=58C2A4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0"/>
            <a:ext cx="505731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40158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54277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4618"/>
            <a:ext cx="4914326" cy="2728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4618"/>
            <a:ext cx="3161902" cy="2371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1" descr="https://scontent-arn2-1.xx.fbcdn.net/hphotos-xtp1/t31.0-8/12525638_1245572335471819_1194497200686804163_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068960"/>
            <a:ext cx="4570855" cy="304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23" r="17902"/>
          <a:stretch>
            <a:fillRect/>
          </a:stretch>
        </p:blipFill>
        <p:spPr bwMode="auto">
          <a:xfrm>
            <a:off x="6205149" y="2542600"/>
            <a:ext cx="2055844" cy="367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466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3787518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6" descr="http://static.talkvietnam.com/files/2014/05/lunch-beat-started-in-the-fall-of-2010-when-14-friends-decided-to-dance-their-lunch-break-away-in-their-office-garage-they-then-named-this-gathering-lunch-beat-1492039-g3xby1t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39" y="3600450"/>
            <a:ext cx="5531689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7123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9" name="Picture 8" descr="https://pbs.twimg.com/media/Ct7RAeAW8AAXA8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69210"/>
            <a:ext cx="3816424" cy="28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Content Placeholder 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8" y="908720"/>
            <a:ext cx="3672408" cy="4895914"/>
          </a:xfrm>
          <a:noFill/>
        </p:spPr>
      </p:pic>
    </p:spTree>
    <p:extLst>
      <p:ext uri="{BB962C8B-B14F-4D97-AF65-F5344CB8AC3E}">
        <p14:creationId xmlns:p14="http://schemas.microsoft.com/office/powerpoint/2010/main" val="379769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2590800" y="1752600"/>
            <a:ext cx="6096000" cy="4373563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5837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0FE6C187-CB5B-47FB-B952-54B51458424B}" type="slidenum">
              <a:rPr lang="en-US" altLang="lv-LV"/>
              <a:pPr/>
              <a:t>37</a:t>
            </a:fld>
            <a:endParaRPr lang="en-US" altLang="lv-LV"/>
          </a:p>
        </p:txBody>
      </p:sp>
      <p:pic>
        <p:nvPicPr>
          <p:cNvPr id="5837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0"/>
            <a:ext cx="840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5453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8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0"/>
            <a:ext cx="5832648" cy="622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776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0419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3688" y="-1"/>
            <a:ext cx="5472608" cy="6796253"/>
          </a:xfrm>
        </p:spPr>
      </p:pic>
    </p:spTree>
    <p:extLst>
      <p:ext uri="{BB962C8B-B14F-4D97-AF65-F5344CB8AC3E}">
        <p14:creationId xmlns:p14="http://schemas.microsoft.com/office/powerpoint/2010/main" val="200398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b="1" dirty="0"/>
              <a:t>Darba aizsardzības jomas jaunumi </a:t>
            </a:r>
            <a:endParaRPr lang="lv-LV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3568" y="1052736"/>
            <a:ext cx="7992888" cy="4967064"/>
          </a:xfrm>
        </p:spPr>
        <p:txBody>
          <a:bodyPr anchor="t"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3200" b="1" dirty="0">
                <a:solidFill>
                  <a:schemeClr val="tx1"/>
                </a:solidFill>
              </a:rPr>
              <a:t>Identificētas galvenās problēmas, t.sk</a:t>
            </a:r>
            <a:r>
              <a:rPr lang="lv-LV" sz="3200" b="1" dirty="0" smtClean="0">
                <a:solidFill>
                  <a:schemeClr val="tx1"/>
                </a:solidFill>
              </a:rPr>
              <a:t>.:</a:t>
            </a:r>
          </a:p>
          <a:p>
            <a:pPr lvl="1"/>
            <a:r>
              <a:rPr lang="lv-LV" dirty="0" smtClean="0"/>
              <a:t>augstais </a:t>
            </a:r>
            <a:r>
              <a:rPr lang="lv-LV" dirty="0"/>
              <a:t>arodslimnieku, arodslimību un ar darbu saistīto slimību skaits, kas pēdējos gados ir audzis, kā arī vēlīna arodslimību diagnostika. Vienlaicīgi ir izmainīta izplatītāko arodslimību struktūra, visstraujāk pieaugot fiziskas pārslodzes izraisīto arodslimību skaitam</a:t>
            </a:r>
            <a:r>
              <a:rPr lang="lv-LV" sz="3200" dirty="0"/>
              <a:t>.</a:t>
            </a:r>
            <a:r>
              <a:rPr lang="lv-LV" sz="3200" b="1" dirty="0"/>
              <a:t> </a:t>
            </a:r>
            <a:endParaRPr lang="en-GB" dirty="0"/>
          </a:p>
          <a:p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9017256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61443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95736" y="-26527"/>
            <a:ext cx="4968552" cy="6938114"/>
          </a:xfrm>
        </p:spPr>
      </p:pic>
    </p:spTree>
    <p:extLst>
      <p:ext uri="{BB962C8B-B14F-4D97-AF65-F5344CB8AC3E}">
        <p14:creationId xmlns:p14="http://schemas.microsoft.com/office/powerpoint/2010/main" val="142542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381000"/>
            <a:ext cx="8219256" cy="671736"/>
          </a:xfrm>
        </p:spPr>
        <p:txBody>
          <a:bodyPr>
            <a:normAutofit/>
          </a:bodyPr>
          <a:lstStyle/>
          <a:p>
            <a:r>
              <a:rPr lang="lv-LV" sz="3200" dirty="0" smtClean="0"/>
              <a:t>Tātad? 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052736"/>
            <a:ext cx="8147248" cy="5073437"/>
          </a:xfrm>
        </p:spPr>
        <p:txBody>
          <a:bodyPr>
            <a:normAutofit/>
          </a:bodyPr>
          <a:lstStyle/>
          <a:p>
            <a:endParaRPr lang="lv-LV" sz="3200" dirty="0" smtClean="0"/>
          </a:p>
          <a:p>
            <a:r>
              <a:rPr lang="lv-LV" sz="3200" dirty="0" smtClean="0"/>
              <a:t>Drošība un veselība sākas ar mums pašiem….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7980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913"/>
            <a:ext cx="8208912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9750" y="1341438"/>
            <a:ext cx="8352730" cy="4678362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mērķis</a:t>
            </a:r>
            <a:r>
              <a:rPr lang="lv-LV" sz="2800" dirty="0"/>
              <a:t> ir uzlabot darba drošību, it sevišķi bīstamo nozaru uzņēmumos.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b="1" dirty="0" smtClean="0"/>
              <a:t>Projekta </a:t>
            </a:r>
            <a:r>
              <a:rPr lang="lv-LV" sz="2800" b="1" dirty="0"/>
              <a:t>uzdevums</a:t>
            </a:r>
            <a:r>
              <a:rPr lang="lv-LV" sz="2800" dirty="0"/>
              <a:t> ir īstenot darbības, kuras ir vērstas uz nodarbināto drošības un veselības aizsardzības uzlabošanu un darba vides sakārtošanu atbilstoši darba aizsardzības un darba tiesību prasībām. </a:t>
            </a:r>
            <a:endParaRPr lang="lv-LV" sz="2800" dirty="0" smtClean="0"/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</a:t>
            </a:r>
            <a:r>
              <a:rPr lang="lv-LV" sz="2800" dirty="0"/>
              <a:t>īstenošana ilgtermiņā veicinās kvalitatīvu darbavietu veidošanu, kas savukārt ietekmēs nodarbināto dzīves kvalitātes paaugstināšanos un uzņēmuma ekonomiskā stāvokļa uzlabošanos</a:t>
            </a:r>
            <a:r>
              <a:rPr lang="lv-LV" sz="2800" dirty="0" smtClean="0"/>
              <a:t>.</a:t>
            </a:r>
            <a:endParaRPr lang="lv-LV" sz="2800" dirty="0"/>
          </a:p>
        </p:txBody>
      </p:sp>
    </p:spTree>
    <p:extLst>
      <p:ext uri="{BB962C8B-B14F-4D97-AF65-F5344CB8AC3E}">
        <p14:creationId xmlns:p14="http://schemas.microsoft.com/office/powerpoint/2010/main" val="3051491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0"/>
            <a:ext cx="8036123" cy="1079847"/>
          </a:xfrm>
        </p:spPr>
        <p:txBody>
          <a:bodyPr/>
          <a:lstStyle/>
          <a:p>
            <a:r>
              <a:rPr lang="lv-LV" sz="2400" dirty="0"/>
              <a:t>Eiropas Sociālā fonda projekts “Darba drošības normatīvo aktu praktiskās ieviešanas un uzraudzības pilnveidošana” (Nr. 7.3.1.0/16/I/001</a:t>
            </a:r>
            <a:r>
              <a:rPr lang="lv-LV" sz="2400" dirty="0" smtClean="0"/>
              <a:t>)</a:t>
            </a:r>
            <a:endParaRPr lang="en-GB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95536" y="1052736"/>
            <a:ext cx="8568952" cy="4896544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lv-LV" sz="2800" dirty="0" smtClean="0"/>
              <a:t>Projekta galvenās </a:t>
            </a:r>
            <a:r>
              <a:rPr lang="lv-LV" sz="2800" dirty="0"/>
              <a:t>atbalstāmas darbības: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1. Darba attiecību un darba aizsardzības tiesiskā regulējuma praktiskās ieviešanas uzraudzības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2. Darba attiecību un darba aizsardzības tiesiskā regulējuma pilnveides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3. Valsts darba inspekcijas profesionālo spēju pilnveide;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4. Atbalsts bīstamo nozaru uzņēmumiem;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5. </a:t>
            </a:r>
            <a:r>
              <a:rPr lang="lv-LV" sz="2600" b="1" dirty="0"/>
              <a:t>Preventīvie un informatīvi izglītojoši pasākumi;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6. Informācijas un publicitātes pasākumi par projekta īstenošanu;</a:t>
            </a:r>
          </a:p>
          <a:p>
            <a:pPr marL="452438" lvl="1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600" dirty="0"/>
              <a:t>7. Projekta vadība un tā īstenošanas nodrošināšana</a:t>
            </a:r>
            <a:r>
              <a:rPr lang="lv-LV" sz="2600" dirty="0" smtClean="0"/>
              <a:t>.</a:t>
            </a:r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866536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245225"/>
            <a:ext cx="19812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8CAE238-9585-4820-A444-277E9D880FF2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09"/>
            <a:ext cx="9144000" cy="687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115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7411" name="Content Placeholder 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7784" y="-1"/>
            <a:ext cx="4320480" cy="6884191"/>
          </a:xfrm>
        </p:spPr>
      </p:pic>
      <p:sp>
        <p:nvSpPr>
          <p:cNvPr id="17412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3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7414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2C176EDB-4BA0-4BD5-8930-0008247133E0}" type="slidenum">
              <a:rPr lang="en-US" altLang="lv-LV"/>
              <a:pPr/>
              <a:t>8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306865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2590800" y="381000"/>
            <a:ext cx="6096000" cy="1036638"/>
          </a:xfrm>
        </p:spPr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pic>
        <p:nvPicPr>
          <p:cNvPr id="18435" name="Content Placeholder 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0"/>
            <a:ext cx="4050440" cy="6858000"/>
          </a:xfrm>
        </p:spPr>
      </p:pic>
      <p:sp>
        <p:nvSpPr>
          <p:cNvPr id="18436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lv-LV" altLang="lv-LV" smtClean="0">
              <a:ea typeface="MS PGothic" pitchFamily="34" charset="-128"/>
            </a:endParaRPr>
          </a:p>
        </p:txBody>
      </p:sp>
      <p:sp>
        <p:nvSpPr>
          <p:cNvPr id="18438" name="Slide Number Placeholder 5"/>
          <p:cNvSpPr>
            <a:spLocks noGrp="1" noChangeArrowheads="1"/>
          </p:cNvSpPr>
          <p:nvPr>
            <p:ph type="sldNum" sz="quarter" idx="1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A3455BF-B2D8-4407-ACE7-A1709EFF56E4}" type="slidenum">
              <a:rPr lang="en-US" altLang="lv-LV"/>
              <a:pPr/>
              <a:t>9</a:t>
            </a:fld>
            <a:endParaRPr lang="en-US" altLang="lv-LV"/>
          </a:p>
        </p:txBody>
      </p:sp>
    </p:spTree>
    <p:extLst>
      <p:ext uri="{BB962C8B-B14F-4D97-AF65-F5344CB8AC3E}">
        <p14:creationId xmlns:p14="http://schemas.microsoft.com/office/powerpoint/2010/main" val="201334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"/>
      </a:majorFont>
      <a:minorFont>
        <a:latin typeface="Arial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ヒラギノ角ゴ Pro W3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431CD2B79AC61F42A124C2CEFAA390A9" ma:contentTypeVersion="0" ma:contentTypeDescription="Izveidot jaunu dokumentu." ma:contentTypeScope="" ma:versionID="25ce8bab2a4c82042c23900185beadbb">
  <xsd:schema xmlns:xsd="http://www.w3.org/2001/XMLSchema" xmlns:p="http://schemas.microsoft.com/office/2006/metadata/properties" targetNamespace="http://schemas.microsoft.com/office/2006/metadata/properties" ma:root="true" ma:fieldsID="03f02128687e48d6f6cc7d7a99a2c2f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 ma:readOnly="true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7887137-3DA8-41E7-8276-8054ACD6D229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07FDEF95-9B99-491A-AD1D-DC1076C96C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5DCEF-F8A0-440A-99EE-E8069B03FB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94B67A99-68FB-4511-8531-73739D38A15C}">
  <ds:schemaRefs>
    <ds:schemaRef ds:uri="http://purl.org/dc/dcmitype/"/>
    <ds:schemaRef ds:uri="http://schemas.microsoft.com/office/2006/metadata/propertie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5155</TotalTime>
  <Words>653</Words>
  <Application>Microsoft Office PowerPoint</Application>
  <PresentationFormat>On-screen Show (4:3)</PresentationFormat>
  <Paragraphs>125</Paragraphs>
  <Slides>41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Blank Presentation</vt:lpstr>
      <vt:lpstr>Chart</vt:lpstr>
      <vt:lpstr>ESF projekts "Darba drošības normatīvo aktu praktiskās ieviešanas un uzraudzības pilnveidošana " (Nr.7.3.1.0/16/I/001)</vt:lpstr>
      <vt:lpstr>Darba aizsardzības jomas jaunumi </vt:lpstr>
      <vt:lpstr>Darba aizsardzības jomas jaunumi </vt:lpstr>
      <vt:lpstr>Darba aizsardzības jomas jaunumi </vt:lpstr>
      <vt:lpstr>Eiropas Sociālā fonda projekts “Darba drošības normatīvo aktu praktiskās ieviešanas un uzraudzības pilnveidošana” (Nr. 7.3.1.0/16/I/001)</vt:lpstr>
      <vt:lpstr>Eiropas Sociālā fonda projekts “Darba drošības normatīvo aktu praktiskās ieviešanas un uzraudzības pilnveidošana” (Nr. 7.3.1.0/16/I/001)</vt:lpstr>
      <vt:lpstr>PowerPoint Presentation</vt:lpstr>
      <vt:lpstr>PowerPoint Presentation</vt:lpstr>
      <vt:lpstr>PowerPoint Presentation</vt:lpstr>
      <vt:lpstr>Darba aizsardzības likumam – 15!</vt:lpstr>
      <vt:lpstr>2017.gada vide Latvijā?</vt:lpstr>
      <vt:lpstr>Kāda ir vidējā situācija valstī darba aizsardzības jomā?</vt:lpstr>
      <vt:lpstr>Piemēram būvniecībā…</vt:lpstr>
      <vt:lpstr>Piemēram birojā</vt:lpstr>
      <vt:lpstr>Kāda ir vidējā situācija valstī darba aizsardzības jomā?</vt:lpstr>
      <vt:lpstr>PowerPoint Presentation</vt:lpstr>
      <vt:lpstr>PowerPoint Presentation</vt:lpstr>
      <vt:lpstr>PowerPoint Presentation</vt:lpstr>
      <vt:lpstr>Kopējo nelaimes gadījumu skaita dinamika (2002. – 2016.)</vt:lpstr>
      <vt:lpstr>Letālo nelaimes gadījumu skaita dinamika (2002. – 2016.)</vt:lpstr>
      <vt:lpstr>Darbā notikušo letālo nelaimes gadījumu skaits uz 100 000 strādājošajiem (2002. – 2016.) </vt:lpstr>
      <vt:lpstr>Darbā notikušo letālo nelaimes gadījumu kartes</vt:lpstr>
      <vt:lpstr>Dabīgo nāvju skaita dinamika (2002. – 2016.)</vt:lpstr>
      <vt:lpstr>Pirmreizēji apstiprināto arodslimnieku skaits (2002. – 2016.)</vt:lpstr>
      <vt:lpstr>PowerPoint Presentation</vt:lpstr>
      <vt:lpstr>PowerPoint Presentation</vt:lpstr>
      <vt:lpstr>Kāda ir vidējā situācija valstī darba aizsardzības jomā?</vt:lpstr>
      <vt:lpstr>Drošība sākas ar Tevi!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Tātad? </vt:lpstr>
    </vt:vector>
  </TitlesOfParts>
  <Company>eforma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RSU PowerPointa prezentācijas standarta sagatave</dc:title>
  <dc:creator>Linda</dc:creator>
  <cp:lastModifiedBy>Lāsma Kozlova</cp:lastModifiedBy>
  <cp:revision>354</cp:revision>
  <cp:lastPrinted>2015-10-21T12:48:24Z</cp:lastPrinted>
  <dcterms:created xsi:type="dcterms:W3CDTF">2009-08-25T09:42:51Z</dcterms:created>
  <dcterms:modified xsi:type="dcterms:W3CDTF">2017-11-01T09:00:25Z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Dokuments</vt:lpwstr>
  </property>
</Properties>
</file>