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26"/>
  </p:notesMasterIdLst>
  <p:handoutMasterIdLst>
    <p:handoutMasterId r:id="rId27"/>
  </p:handoutMasterIdLst>
  <p:sldIdLst>
    <p:sldId id="314" r:id="rId6"/>
    <p:sldId id="271" r:id="rId7"/>
    <p:sldId id="316" r:id="rId8"/>
    <p:sldId id="333" r:id="rId9"/>
    <p:sldId id="335" r:id="rId10"/>
    <p:sldId id="334" r:id="rId11"/>
    <p:sldId id="336" r:id="rId12"/>
    <p:sldId id="320" r:id="rId13"/>
    <p:sldId id="332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22A"/>
    <a:srgbClr val="353535"/>
    <a:srgbClr val="C85A0A"/>
    <a:srgbClr val="FFA3B5"/>
    <a:srgbClr val="3F3F3F"/>
    <a:srgbClr val="2E2E2E"/>
    <a:srgbClr val="D2640A"/>
    <a:srgbClr val="D16309"/>
    <a:srgbClr val="F3740B"/>
    <a:srgbClr val="8E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32" autoAdjust="0"/>
    <p:restoredTop sz="91829" autoAdjust="0"/>
  </p:normalViewPr>
  <p:slideViewPr>
    <p:cSldViewPr>
      <p:cViewPr varScale="1">
        <p:scale>
          <a:sx n="64" d="100"/>
          <a:sy n="64" d="100"/>
        </p:scale>
        <p:origin x="1492" y="5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ivavan\DVVI_projekti\Darba_apstakli_2012-13\NG\All_accidents_EU_2008-2010_total_numbers_proporcija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'[All_accidents_EU_2008-2010_total_numbers_proporcija.xls]Data'!$A$36</c:f>
              <c:strCache>
                <c:ptCount val="1"/>
                <c:pt idx="0">
                  <c:v>Romania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'[All_accidents_EU_2008-2010_total_numbers_proporcija.xls]Data'!$B$36</c:f>
              <c:numCache>
                <c:formatCode>0</c:formatCode>
                <c:ptCount val="1"/>
                <c:pt idx="0">
                  <c:v>8.4015748031496056</c:v>
                </c:pt>
              </c:numCache>
            </c:numRef>
          </c:val>
        </c:ser>
        <c:ser>
          <c:idx val="1"/>
          <c:order val="1"/>
          <c:tx>
            <c:strRef>
              <c:f>'[All_accidents_EU_2008-2010_total_numbers_proporcija.xls]Data'!$A$37</c:f>
              <c:strCache>
                <c:ptCount val="1"/>
                <c:pt idx="0">
                  <c:v>Bulgaria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'[All_accidents_EU_2008-2010_total_numbers_proporcija.xls]Data'!$B$37</c:f>
              <c:numCache>
                <c:formatCode>0</c:formatCode>
                <c:ptCount val="1"/>
                <c:pt idx="0">
                  <c:v>19.565217391304348</c:v>
                </c:pt>
              </c:numCache>
            </c:numRef>
          </c:val>
        </c:ser>
        <c:ser>
          <c:idx val="2"/>
          <c:order val="2"/>
          <c:tx>
            <c:strRef>
              <c:f>'[All_accidents_EU_2008-2010_total_numbers_proporcija.xls]Data'!$A$38</c:f>
              <c:strCache>
                <c:ptCount val="1"/>
                <c:pt idx="0">
                  <c:v>Latvia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62004662004662E-3"/>
                  <c:y val="-0.17518245490239587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LV</a:t>
                    </a:r>
                  </a:p>
                  <a:p>
                    <a:r>
                      <a:rPr lang="en-US" sz="1800"/>
                      <a:t>36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'[All_accidents_EU_2008-2010_total_numbers_proporcija.xls]Data'!$B$38</c:f>
              <c:numCache>
                <c:formatCode>0</c:formatCode>
                <c:ptCount val="1"/>
                <c:pt idx="0">
                  <c:v>36.08</c:v>
                </c:pt>
              </c:numCache>
            </c:numRef>
          </c:val>
        </c:ser>
        <c:ser>
          <c:idx val="3"/>
          <c:order val="3"/>
          <c:tx>
            <c:strRef>
              <c:f>'[All_accidents_EU_2008-2010_total_numbers_proporcija.xls]Data'!$A$39</c:f>
              <c:strCache>
                <c:ptCount val="1"/>
                <c:pt idx="0">
                  <c:v>Lithuania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'[All_accidents_EU_2008-2010_total_numbers_proporcija.xls]Data'!$B$39</c:f>
              <c:numCache>
                <c:formatCode>0</c:formatCode>
                <c:ptCount val="1"/>
                <c:pt idx="0">
                  <c:v>36.56</c:v>
                </c:pt>
              </c:numCache>
            </c:numRef>
          </c:val>
        </c:ser>
        <c:ser>
          <c:idx val="4"/>
          <c:order val="4"/>
          <c:tx>
            <c:strRef>
              <c:f>'[All_accidents_EU_2008-2010_total_numbers_proporcija.xls]Data'!$A$40</c:f>
              <c:strCache>
                <c:ptCount val="1"/>
                <c:pt idx="0">
                  <c:v>Estonia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'[All_accidents_EU_2008-2010_total_numbers_proporcija.xls]Data'!$B$40</c:f>
              <c:numCache>
                <c:formatCode>0</c:formatCode>
                <c:ptCount val="1"/>
                <c:pt idx="0">
                  <c:v>279.76470588235293</c:v>
                </c:pt>
              </c:numCache>
            </c:numRef>
          </c:val>
        </c:ser>
        <c:ser>
          <c:idx val="5"/>
          <c:order val="5"/>
          <c:tx>
            <c:strRef>
              <c:f>'[All_accidents_EU_2008-2010_total_numbers_proporcija.xls]Data'!$A$41</c:f>
              <c:strCache>
                <c:ptCount val="1"/>
                <c:pt idx="0">
                  <c:v>Sweden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'[All_accidents_EU_2008-2010_total_numbers_proporcija.xls]Data'!$B$41</c:f>
              <c:numCache>
                <c:formatCode>0</c:formatCode>
                <c:ptCount val="1"/>
                <c:pt idx="0">
                  <c:v>435.98148148148147</c:v>
                </c:pt>
              </c:numCache>
            </c:numRef>
          </c:val>
        </c:ser>
        <c:ser>
          <c:idx val="6"/>
          <c:order val="6"/>
          <c:tx>
            <c:strRef>
              <c:f>'[All_accidents_EU_2008-2010_total_numbers_proporcija.xls]Data'!$A$42</c:f>
              <c:strCache>
                <c:ptCount val="1"/>
                <c:pt idx="0">
                  <c:v>Norway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'[All_accidents_EU_2008-2010_total_numbers_proporcija.xls]Data'!$B$42</c:f>
              <c:numCache>
                <c:formatCode>0</c:formatCode>
                <c:ptCount val="1"/>
                <c:pt idx="0">
                  <c:v>474.78260869565219</c:v>
                </c:pt>
              </c:numCache>
            </c:numRef>
          </c:val>
        </c:ser>
        <c:ser>
          <c:idx val="7"/>
          <c:order val="7"/>
          <c:tx>
            <c:strRef>
              <c:f>'[All_accidents_EU_2008-2010_total_numbers_proporcija.xls]Data'!$A$43</c:f>
              <c:strCache>
                <c:ptCount val="1"/>
                <c:pt idx="0">
                  <c:v>EU 27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7296037296037296E-2"/>
                  <c:y val="-0.17128951146012047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EU 27 </a:t>
                    </a:r>
                  </a:p>
                  <a:p>
                    <a:r>
                      <a:rPr lang="en-US" sz="1800" dirty="0"/>
                      <a:t>598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'[All_accidents_EU_2008-2010_total_numbers_proporcija.xls]Data'!$B$43</c:f>
              <c:numCache>
                <c:formatCode>0</c:formatCode>
                <c:ptCount val="1"/>
                <c:pt idx="0">
                  <c:v>598.47235494880545</c:v>
                </c:pt>
              </c:numCache>
            </c:numRef>
          </c:val>
        </c:ser>
        <c:ser>
          <c:idx val="8"/>
          <c:order val="8"/>
          <c:tx>
            <c:strRef>
              <c:f>'[All_accidents_EU_2008-2010_total_numbers_proporcija.xls]Data'!$A$44</c:f>
              <c:strCache>
                <c:ptCount val="1"/>
                <c:pt idx="0">
                  <c:v>Belgium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'[All_accidents_EU_2008-2010_total_numbers_proporcija.xls]Data'!$B$44</c:f>
              <c:numCache>
                <c:formatCode>0</c:formatCode>
                <c:ptCount val="1"/>
                <c:pt idx="0">
                  <c:v>755.82432432432438</c:v>
                </c:pt>
              </c:numCache>
            </c:numRef>
          </c:val>
        </c:ser>
        <c:ser>
          <c:idx val="9"/>
          <c:order val="9"/>
          <c:tx>
            <c:strRef>
              <c:f>'[All_accidents_EU_2008-2010_total_numbers_proporcija.xls]Data'!$A$45</c:f>
              <c:strCache>
                <c:ptCount val="1"/>
                <c:pt idx="0">
                  <c:v>EU 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634032634032632E-2"/>
                  <c:y val="-0.13625302047964125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EU</a:t>
                    </a:r>
                    <a:r>
                      <a:rPr lang="en-US" sz="1800" baseline="0"/>
                      <a:t> 15</a:t>
                    </a:r>
                  </a:p>
                  <a:p>
                    <a:r>
                      <a:rPr lang="en-US" sz="1800"/>
                      <a:t>798</a:t>
                    </a:r>
                    <a:endParaRPr lang="en-US" sz="12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'[All_accidents_EU_2008-2010_total_numbers_proporcija.xls]Data'!$B$45</c:f>
              <c:numCache>
                <c:formatCode>0</c:formatCode>
                <c:ptCount val="1"/>
                <c:pt idx="0">
                  <c:v>797.66059225512527</c:v>
                </c:pt>
              </c:numCache>
            </c:numRef>
          </c:val>
        </c:ser>
        <c:ser>
          <c:idx val="10"/>
          <c:order val="10"/>
          <c:tx>
            <c:strRef>
              <c:f>'[All_accidents_EU_2008-2010_total_numbers_proporcija.xls]Data'!$A$46</c:f>
              <c:strCache>
                <c:ptCount val="1"/>
                <c:pt idx="0">
                  <c:v>Denmark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'[All_accidents_EU_2008-2010_total_numbers_proporcija.xls]Data'!$B$46</c:f>
              <c:numCache>
                <c:formatCode>0</c:formatCode>
                <c:ptCount val="1"/>
                <c:pt idx="0">
                  <c:v>912.02439024390242</c:v>
                </c:pt>
              </c:numCache>
            </c:numRef>
          </c:val>
        </c:ser>
        <c:ser>
          <c:idx val="11"/>
          <c:order val="11"/>
          <c:tx>
            <c:strRef>
              <c:f>'[All_accidents_EU_2008-2010_total_numbers_proporcija.xls]Data'!$A$47</c:f>
              <c:strCache>
                <c:ptCount val="1"/>
                <c:pt idx="0">
                  <c:v>Great Britain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'[All_accidents_EU_2008-2010_total_numbers_proporcija.xls]Data'!$B$47</c:f>
              <c:numCache>
                <c:formatCode>0</c:formatCode>
                <c:ptCount val="1"/>
                <c:pt idx="0">
                  <c:v>926.76744186046517</c:v>
                </c:pt>
              </c:numCache>
            </c:numRef>
          </c:val>
        </c:ser>
        <c:ser>
          <c:idx val="12"/>
          <c:order val="12"/>
          <c:tx>
            <c:strRef>
              <c:f>'[All_accidents_EU_2008-2010_total_numbers_proporcija.xls]Data'!$A$48</c:f>
              <c:strCache>
                <c:ptCount val="1"/>
                <c:pt idx="0">
                  <c:v>Finland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'[All_accidents_EU_2008-2010_total_numbers_proporcija.xls]Data'!$B$48</c:f>
              <c:numCache>
                <c:formatCode>0</c:formatCode>
                <c:ptCount val="1"/>
                <c:pt idx="0">
                  <c:v>965.97297297297303</c:v>
                </c:pt>
              </c:numCache>
            </c:numRef>
          </c:val>
        </c:ser>
        <c:ser>
          <c:idx val="13"/>
          <c:order val="13"/>
          <c:tx>
            <c:strRef>
              <c:f>'[All_accidents_EU_2008-2010_total_numbers_proporcija.xls]Data'!$A$49</c:f>
              <c:strCache>
                <c:ptCount val="1"/>
                <c:pt idx="0">
                  <c:v>Germany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'[All_accidents_EU_2008-2010_total_numbers_proporcija.xls]Data'!$B$49</c:f>
              <c:numCache>
                <c:formatCode>0</c:formatCode>
                <c:ptCount val="1"/>
                <c:pt idx="0">
                  <c:v>1342.6455026455026</c:v>
                </c:pt>
              </c:numCache>
            </c:numRef>
          </c:val>
        </c:ser>
        <c:ser>
          <c:idx val="14"/>
          <c:order val="14"/>
          <c:tx>
            <c:strRef>
              <c:f>'[All_accidents_EU_2008-2010_total_numbers_proporcija.xls]Data'!$A$50</c:f>
              <c:strCache>
                <c:ptCount val="1"/>
                <c:pt idx="0">
                  <c:v>Netherlands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'[All_accidents_EU_2008-2010_total_numbers_proporcija.xls]Data'!$B$50</c:f>
              <c:numCache>
                <c:formatCode>0</c:formatCode>
                <c:ptCount val="1"/>
                <c:pt idx="0">
                  <c:v>1592.0506329113923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366456"/>
        <c:axId val="312363320"/>
      </c:barChart>
      <c:catAx>
        <c:axId val="312366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2363320"/>
        <c:crosses val="autoZero"/>
        <c:auto val="1"/>
        <c:lblAlgn val="ctr"/>
        <c:lblOffset val="100"/>
        <c:noMultiLvlLbl val="0"/>
      </c:catAx>
      <c:valAx>
        <c:axId val="31236332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12366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23603451144613"/>
          <c:y val="2.8049014340872317E-2"/>
          <c:w val="0.14623759242079284"/>
          <c:h val="0.94390197131825537"/>
        </c:manualLayout>
      </c:layout>
      <c:overlay val="0"/>
      <c:txPr>
        <a:bodyPr/>
        <a:lstStyle/>
        <a:p>
          <a:pPr>
            <a:defRPr sz="1600"/>
          </a:pPr>
          <a:endParaRPr lang="lv-LV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1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image" Target="../media/image1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0.5085</cdr:x>
      <cdr:y>0.39726</cdr:y>
    </cdr:from>
    <cdr:to>
      <cdr:x>0.53268</cdr:x>
      <cdr:y>0.52055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4544490" y="2088232"/>
          <a:ext cx="216024" cy="64807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0.40376</cdr:x>
      <cdr:y>0.45205</cdr:y>
    </cdr:from>
    <cdr:to>
      <cdr:x>0.44405</cdr:x>
      <cdr:y>0.61644</cdr:y>
    </cdr:to>
    <cdr:cxnSp macro="">
      <cdr:nvCxnSpPr>
        <cdr:cNvPr id="4" name="Straight Arrow Connector 3"/>
        <cdr:cNvCxnSpPr/>
      </cdr:nvCxnSpPr>
      <cdr:spPr>
        <a:xfrm xmlns:a="http://schemas.openxmlformats.org/drawingml/2006/main">
          <a:off x="3608386" y="2376264"/>
          <a:ext cx="360040" cy="86409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0.19427</cdr:x>
      <cdr:y>0.73973</cdr:y>
    </cdr:from>
    <cdr:to>
      <cdr:x>0.21117</cdr:x>
      <cdr:y>0.90956</cdr:y>
    </cdr:to>
    <cdr:cxnSp macro="">
      <cdr:nvCxnSpPr>
        <cdr:cNvPr id="6" name="Straight Arrow Connector 5"/>
        <cdr:cNvCxnSpPr/>
      </cdr:nvCxnSpPr>
      <cdr:spPr>
        <a:xfrm xmlns:a="http://schemas.openxmlformats.org/drawingml/2006/main">
          <a:off x="1736178" y="3888432"/>
          <a:ext cx="151035" cy="89272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1955ED25-8C82-4467-B7D2-8461C97DA4D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4036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1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90269"/>
            <a:ext cx="4984962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80538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380538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41493E11-BCB1-4820-84D3-3311562E3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88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Ievads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4B3A26A-8A67-4133-BB36-5F6FAC6DFFC8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lv-LV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2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pitchFamily="34" charset="0"/>
              </a:rPr>
              <a:t>Ievads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D2891F5F-7091-4368-9178-4560AE2229D2}" type="slidenum">
              <a:rPr lang="en-US" altLang="lv-LV" smtClean="0"/>
              <a:pPr>
                <a:spcBef>
                  <a:spcPct val="0"/>
                </a:spcBef>
              </a:pPr>
              <a:t>10</a:t>
            </a:fld>
            <a:endParaRPr lang="en-US" altLang="lv-LV" smtClean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lv-LV" altLang="lv-LV" smtClean="0">
              <a:latin typeface="Arial" panose="020B0604020202020204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7526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hangingPunct="0"/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500306"/>
            <a:ext cx="7100910" cy="2214579"/>
          </a:xfrm>
        </p:spPr>
        <p:txBody>
          <a:bodyPr anchor="b">
            <a:norm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857232"/>
            <a:ext cx="7072362" cy="1500198"/>
          </a:xfr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1600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1071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50"/>
            <a:ext cx="7786743" cy="4714875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3" y="214290"/>
            <a:ext cx="778674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787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50"/>
            <a:ext cx="7786743" cy="4714875"/>
          </a:xfrm>
        </p:spPr>
        <p:txBody>
          <a:bodyPr anchor="t"/>
          <a:lstStyle>
            <a:lvl1pPr marL="444500" indent="-444500">
              <a:buSzPct val="100000"/>
              <a:buFont typeface="+mj-lt"/>
              <a:buAutoNum type="arabicPeriod"/>
              <a:defRPr/>
            </a:lvl1pPr>
            <a:lvl2pPr marL="808038" indent="-339725">
              <a:buSzPct val="100000"/>
              <a:buFont typeface="+mj-lt"/>
              <a:buAutoNum type="alphaLcPeriod"/>
              <a:defRPr/>
            </a:lvl2pPr>
            <a:lvl3pPr marL="1252538" indent="-338138">
              <a:buSzPct val="100000"/>
              <a:buFont typeface="+mj-lt"/>
              <a:buAutoNum type="romanLcPeriod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3" y="214290"/>
            <a:ext cx="778674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809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035925" cy="8921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341438"/>
            <a:ext cx="3937000" cy="4678362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41438"/>
            <a:ext cx="3938588" cy="4678362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5184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DFE564F-BA31-4B5C-9FD2-968DE1B0B26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0821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6226175"/>
            <a:ext cx="9144000" cy="631825"/>
            <a:chOff x="0" y="5297563"/>
            <a:chExt cx="9144032" cy="631767"/>
          </a:xfrm>
        </p:grpSpPr>
        <p:pic>
          <p:nvPicPr>
            <p:cNvPr id="1033" name="Picture 5" descr="Picture1.jpg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53"/>
            <a:stretch>
              <a:fillRect/>
            </a:stretch>
          </p:blipFill>
          <p:spPr bwMode="auto">
            <a:xfrm>
              <a:off x="0" y="5297563"/>
              <a:ext cx="8627058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6" descr="Picture1.jp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935"/>
            <a:stretch>
              <a:fillRect/>
            </a:stretch>
          </p:blipFill>
          <p:spPr bwMode="auto">
            <a:xfrm>
              <a:off x="6303452" y="5297563"/>
              <a:ext cx="2840580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214313"/>
            <a:ext cx="7816354" cy="69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9592" y="1124744"/>
            <a:ext cx="7744346" cy="5018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29" name="Text Box 13"/>
          <p:cNvSpPr txBox="1">
            <a:spLocks noChangeArrowheads="1"/>
          </p:cNvSpPr>
          <p:nvPr userDrawn="1"/>
        </p:nvSpPr>
        <p:spPr bwMode="auto">
          <a:xfrm>
            <a:off x="8148638" y="6397625"/>
            <a:ext cx="709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468EA783-4E68-41DA-BD26-F3A11AFFF9C3}" type="slidenum">
              <a:rPr lang="en-US" sz="1500">
                <a:solidFill>
                  <a:srgbClr val="F2F2F2"/>
                </a:solidFill>
                <a:ea typeface="MS PGothic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sz="1500">
              <a:solidFill>
                <a:srgbClr val="F2F2F2"/>
              </a:solidFill>
              <a:ea typeface="MS PGothic" pitchFamily="34" charset="-128"/>
            </a:endParaRPr>
          </a:p>
        </p:txBody>
      </p:sp>
      <p:grpSp>
        <p:nvGrpSpPr>
          <p:cNvPr id="1030" name="Group 11"/>
          <p:cNvGrpSpPr>
            <a:grpSpLocks/>
          </p:cNvGrpSpPr>
          <p:nvPr userDrawn="1"/>
        </p:nvGrpSpPr>
        <p:grpSpPr bwMode="auto">
          <a:xfrm>
            <a:off x="0" y="6226175"/>
            <a:ext cx="9144000" cy="631825"/>
            <a:chOff x="-32" y="5214950"/>
            <a:chExt cx="9144064" cy="631767"/>
          </a:xfrm>
        </p:grpSpPr>
        <p:pic>
          <p:nvPicPr>
            <p:cNvPr id="1031" name="Picture 9" descr="Picture1.jpg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99" r="15440"/>
            <a:stretch>
              <a:fillRect/>
            </a:stretch>
          </p:blipFill>
          <p:spPr bwMode="auto">
            <a:xfrm>
              <a:off x="-32" y="5214950"/>
              <a:ext cx="7000924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0" descr="Picture1.jp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781"/>
            <a:stretch>
              <a:fillRect/>
            </a:stretch>
          </p:blipFill>
          <p:spPr bwMode="auto">
            <a:xfrm>
              <a:off x="6929454" y="5214950"/>
              <a:ext cx="2214578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8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268243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5652890" y="6354864"/>
            <a:ext cx="349111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aseline="0" dirty="0" smtClean="0">
                <a:solidFill>
                  <a:schemeClr val="bg1"/>
                </a:solidFill>
              </a:rPr>
              <a:t>Darba drošības un vides veselības institūts</a:t>
            </a:r>
            <a:endParaRPr lang="en-US" sz="1300" baseline="0" dirty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87" r:id="rId2"/>
    <p:sldLayoutId id="2147483888" r:id="rId3"/>
    <p:sldLayoutId id="2147483899" r:id="rId4"/>
    <p:sldLayoutId id="2147483900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C85A0A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9pPr>
    </p:titleStyle>
    <p:bodyStyle>
      <a:lvl1pPr marL="266700" indent="-266700" algn="l" rtl="0" eaLnBrk="0" fontAlgn="base" hangingPunct="0">
        <a:spcBef>
          <a:spcPts val="600"/>
        </a:spcBef>
        <a:spcAft>
          <a:spcPts val="600"/>
        </a:spcAft>
        <a:buClr>
          <a:srgbClr val="C85A0A"/>
        </a:buClr>
        <a:buSzPct val="95000"/>
        <a:buFont typeface="Wingdings" pitchFamily="2" charset="2"/>
        <a:buChar char="n"/>
        <a:defRPr sz="3200">
          <a:solidFill>
            <a:srgbClr val="353535"/>
          </a:solidFill>
          <a:latin typeface="+mn-lt"/>
          <a:ea typeface="+mn-ea"/>
          <a:cs typeface="ヒラギノ角ゴ Pro W3"/>
        </a:defRPr>
      </a:lvl1pPr>
      <a:lvl2pPr marL="719138" indent="-185738" algn="l" rtl="0" eaLnBrk="0" fontAlgn="base" hangingPunct="0">
        <a:spcBef>
          <a:spcPts val="600"/>
        </a:spcBef>
        <a:spcAft>
          <a:spcPts val="600"/>
        </a:spcAft>
        <a:buClr>
          <a:srgbClr val="C85A0A"/>
        </a:buClr>
        <a:buSzPct val="117000"/>
        <a:buFont typeface="Arial" pitchFamily="34" charset="0"/>
        <a:buChar char="»"/>
        <a:defRPr sz="2800">
          <a:solidFill>
            <a:srgbClr val="353535"/>
          </a:solidFill>
          <a:latin typeface="+mn-lt"/>
          <a:ea typeface="+mn-ea"/>
          <a:cs typeface="ヒラギノ角ゴ Pro W3"/>
        </a:defRPr>
      </a:lvl2pPr>
      <a:lvl3pPr marL="1163638" indent="-160338" algn="l" rtl="0" eaLnBrk="0" fontAlgn="base" hangingPunct="0">
        <a:spcBef>
          <a:spcPts val="600"/>
        </a:spcBef>
        <a:spcAft>
          <a:spcPts val="600"/>
        </a:spcAft>
        <a:buClr>
          <a:srgbClr val="C85A0A"/>
        </a:buClr>
        <a:buSzPct val="120000"/>
        <a:buFont typeface="Arial" pitchFamily="34" charset="0"/>
        <a:buChar char="-"/>
        <a:defRPr sz="2400">
          <a:solidFill>
            <a:srgbClr val="353535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74747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4747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2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13.png"/><Relationship Id="rId9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2.png"/><Relationship Id="rId18" Type="http://schemas.openxmlformats.org/officeDocument/2006/relationships/oleObject" Target="../embeddings/oleObject19.bin"/><Relationship Id="rId3" Type="http://schemas.openxmlformats.org/officeDocument/2006/relationships/oleObject" Target="../embeddings/oleObject10.bin"/><Relationship Id="rId21" Type="http://schemas.openxmlformats.org/officeDocument/2006/relationships/image" Target="../media/image18.png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6.png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5.png"/><Relationship Id="rId23" Type="http://schemas.openxmlformats.org/officeDocument/2006/relationships/image" Target="../media/image19.png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_1_097FB7E0097FA38000447603C22581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55" y="-20758"/>
            <a:ext cx="7281381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000" y="2420888"/>
            <a:ext cx="8784976" cy="2088232"/>
          </a:xfrm>
        </p:spPr>
        <p:txBody>
          <a:bodyPr/>
          <a:lstStyle/>
          <a:p>
            <a:pPr marL="0" indent="0" algn="ctr">
              <a:buNone/>
            </a:pPr>
            <a:r>
              <a:rPr lang="lv-LV" sz="4400" b="1" dirty="0" smtClean="0">
                <a:solidFill>
                  <a:srgbClr val="26822A"/>
                </a:solidFill>
              </a:rPr>
              <a:t>Darba </a:t>
            </a:r>
            <a:r>
              <a:rPr lang="lv-LV" sz="4400" b="1" dirty="0">
                <a:solidFill>
                  <a:srgbClr val="26822A"/>
                </a:solidFill>
              </a:rPr>
              <a:t>aizsardzības pamatprincipi un aktualitātes. </a:t>
            </a:r>
            <a:endParaRPr lang="lv-LV" sz="4400" b="1" dirty="0" smtClean="0">
              <a:solidFill>
                <a:srgbClr val="26822A"/>
              </a:solidFill>
            </a:endParaRPr>
          </a:p>
          <a:p>
            <a:pPr marL="0" indent="0" algn="ctr">
              <a:buNone/>
            </a:pPr>
            <a:r>
              <a:rPr lang="lv-LV" sz="4400" b="1" dirty="0" smtClean="0">
                <a:solidFill>
                  <a:srgbClr val="26822A"/>
                </a:solidFill>
              </a:rPr>
              <a:t>Droša </a:t>
            </a:r>
            <a:r>
              <a:rPr lang="lv-LV" sz="4400" b="1" dirty="0">
                <a:solidFill>
                  <a:srgbClr val="26822A"/>
                </a:solidFill>
              </a:rPr>
              <a:t>un veselīga </a:t>
            </a:r>
            <a:r>
              <a:rPr lang="lv-LV" sz="4400" b="1" dirty="0" smtClean="0">
                <a:solidFill>
                  <a:srgbClr val="26822A"/>
                </a:solidFill>
              </a:rPr>
              <a:t>uzvedība</a:t>
            </a:r>
            <a:endParaRPr lang="en-GB" sz="4400" dirty="0">
              <a:solidFill>
                <a:srgbClr val="26822A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1" y="1268760"/>
            <a:ext cx="7776864" cy="720080"/>
          </a:xfrm>
        </p:spPr>
        <p:txBody>
          <a:bodyPr/>
          <a:lstStyle/>
          <a:p>
            <a:pPr algn="ctr"/>
            <a:r>
              <a:rPr lang="lv-LV" sz="1800" dirty="0" smtClean="0"/>
              <a:t>ESF projekts </a:t>
            </a:r>
            <a:r>
              <a:rPr lang="lv-LV" sz="1800" dirty="0"/>
              <a:t>"Darba drošības normatīvo aktu praktiskās ieviešanas un uzraudzības pilnveidošana " (Nr.7.3.1.0/16/I/001</a:t>
            </a:r>
            <a:r>
              <a:rPr lang="lv-LV" sz="1800" dirty="0" smtClean="0"/>
              <a:t>)</a:t>
            </a:r>
            <a:endParaRPr lang="lv-LV" sz="1800" dirty="0"/>
          </a:p>
        </p:txBody>
      </p:sp>
      <p:sp>
        <p:nvSpPr>
          <p:cNvPr id="5" name="Rectangle 4"/>
          <p:cNvSpPr/>
          <p:nvPr/>
        </p:nvSpPr>
        <p:spPr>
          <a:xfrm>
            <a:off x="4355976" y="494116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>
              <a:spcBef>
                <a:spcPts val="0"/>
              </a:spcBef>
            </a:pPr>
            <a:r>
              <a:rPr lang="lv-LV" sz="1600" baseline="0" dirty="0" smtClean="0"/>
              <a:t>Dace </a:t>
            </a:r>
            <a:r>
              <a:rPr lang="lv-LV" sz="1600" baseline="0" dirty="0" err="1" smtClean="0"/>
              <a:t>Jakimova</a:t>
            </a:r>
            <a:endParaRPr lang="lv-LV" sz="1600" baseline="0" dirty="0" smtClean="0"/>
          </a:p>
          <a:p>
            <a:pPr algn="r" eaLnBrk="1" hangingPunct="1">
              <a:spcBef>
                <a:spcPts val="0"/>
              </a:spcBef>
            </a:pPr>
            <a:r>
              <a:rPr lang="lv-LV" sz="1600" baseline="0" dirty="0" smtClean="0"/>
              <a:t>Darba </a:t>
            </a:r>
            <a:r>
              <a:rPr lang="lv-LV" sz="1600" baseline="0" dirty="0"/>
              <a:t>drošības un vides veselības institūts, </a:t>
            </a:r>
          </a:p>
          <a:p>
            <a:pPr algn="r" eaLnBrk="1" hangingPunct="1">
              <a:spcBef>
                <a:spcPts val="0"/>
              </a:spcBef>
            </a:pPr>
            <a:r>
              <a:rPr lang="lv-LV" sz="1600" baseline="0" dirty="0"/>
              <a:t>Rīgas Stradiņa universitāte</a:t>
            </a:r>
          </a:p>
          <a:p>
            <a:pPr algn="r" eaLnBrk="1" hangingPunct="1">
              <a:spcBef>
                <a:spcPts val="0"/>
              </a:spcBef>
            </a:pPr>
            <a:r>
              <a:rPr lang="lv-LV" sz="1600" baseline="0" dirty="0" smtClean="0"/>
              <a:t>Rīga, </a:t>
            </a:r>
            <a:r>
              <a:rPr lang="lv-LV" sz="1600" baseline="0" dirty="0" smtClean="0"/>
              <a:t>02.11.2017</a:t>
            </a:r>
            <a:r>
              <a:rPr lang="lv-LV" sz="1600" baseline="0" dirty="0" smtClean="0"/>
              <a:t>.</a:t>
            </a:r>
            <a:endParaRPr lang="en-US" sz="1600" baseline="0" dirty="0"/>
          </a:p>
        </p:txBody>
      </p:sp>
    </p:spTree>
    <p:extLst>
      <p:ext uri="{BB962C8B-B14F-4D97-AF65-F5344CB8AC3E}">
        <p14:creationId xmlns:p14="http://schemas.microsoft.com/office/powerpoint/2010/main" val="36103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589"/>
            <a:ext cx="8035925" cy="475084"/>
          </a:xfrm>
        </p:spPr>
        <p:txBody>
          <a:bodyPr/>
          <a:lstStyle/>
          <a:p>
            <a:pPr eaLnBrk="1" hangingPunct="1"/>
            <a:r>
              <a:rPr lang="lv-LV" altLang="lv-LV" dirty="0" smtClean="0"/>
              <a:t>Kāpēc jāizmeklē Nelaimes gadījumi?  </a:t>
            </a:r>
            <a:endParaRPr lang="en-US" altLang="lv-LV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548681"/>
            <a:ext cx="8856984" cy="5401270"/>
          </a:xfrm>
        </p:spPr>
        <p:txBody>
          <a:bodyPr anchor="t"/>
          <a:lstStyle/>
          <a:p>
            <a:r>
              <a:rPr lang="lv-LV" altLang="lv-LV" sz="2600" dirty="0" smtClean="0"/>
              <a:t>Nelaimes gadījumiem (</a:t>
            </a:r>
            <a:r>
              <a:rPr lang="lv-LV" altLang="lv-LV" sz="2600" i="1" dirty="0" smtClean="0"/>
              <a:t>accidents</a:t>
            </a:r>
            <a:r>
              <a:rPr lang="lv-LV" altLang="lv-LV" sz="2600" dirty="0" smtClean="0"/>
              <a:t>) un gandrīz notikušiem nelaimes gadījumiem (</a:t>
            </a:r>
            <a:r>
              <a:rPr lang="lv-LV" altLang="lv-LV" sz="2600" i="1" dirty="0" smtClean="0"/>
              <a:t>incidents, near-miss, dangerous occurance</a:t>
            </a:r>
            <a:r>
              <a:rPr lang="lv-LV" altLang="lv-LV" sz="2600" dirty="0" smtClean="0"/>
              <a:t>) </a:t>
            </a:r>
            <a:r>
              <a:rPr lang="lv-LV" altLang="lv-LV" sz="2600" b="1" dirty="0" smtClean="0"/>
              <a:t>VIENMĒR IR CĒLONIS </a:t>
            </a:r>
          </a:p>
          <a:p>
            <a:r>
              <a:rPr lang="lv-LV" altLang="lv-LV" sz="2600" b="1" dirty="0" smtClean="0"/>
              <a:t>NG </a:t>
            </a:r>
            <a:r>
              <a:rPr lang="lv-LV" altLang="lv-LV" sz="2600" b="1" dirty="0" smtClean="0"/>
              <a:t>izmeklēšanā </a:t>
            </a:r>
            <a:r>
              <a:rPr lang="lv-LV" altLang="lv-LV" sz="2600" b="1" dirty="0" smtClean="0"/>
              <a:t>svarīgi ir nevis «kurš», bet «kāpēc»?</a:t>
            </a:r>
          </a:p>
          <a:p>
            <a:r>
              <a:rPr lang="lv-LV" altLang="lv-LV" sz="2600" dirty="0" smtClean="0"/>
              <a:t>Atsevišķās valstīs uzskata, ka termina «nelaimes gadījums» lietošana nav pareiza, jo tas pieļauj nejaušības (likteņa) elementu notikušajā – parasti tomēr var atrast NG cēloni, tātad – to novērst!</a:t>
            </a:r>
          </a:p>
          <a:p>
            <a:r>
              <a:rPr lang="lv-LV" altLang="lv-LV" sz="2600" dirty="0" smtClean="0"/>
              <a:t>Nelaimes gadījumi ir arī </a:t>
            </a:r>
            <a:r>
              <a:rPr lang="lv-LV" altLang="lv-LV" sz="2600" b="1" dirty="0" smtClean="0"/>
              <a:t>akūtas arodslimības </a:t>
            </a:r>
            <a:r>
              <a:rPr lang="lv-LV" altLang="lv-LV" sz="2600" dirty="0" smtClean="0"/>
              <a:t>(piemēram, saindēšanās, muguras traumas u.c.) – bieži netiek attiecīgi izmeklētas un reģistrētas</a:t>
            </a:r>
          </a:p>
          <a:p>
            <a:endParaRPr lang="lv-LV" altLang="lv-LV" sz="2800" dirty="0" smtClean="0"/>
          </a:p>
        </p:txBody>
      </p:sp>
    </p:spTree>
    <p:extLst>
      <p:ext uri="{BB962C8B-B14F-4D97-AF65-F5344CB8AC3E}">
        <p14:creationId xmlns:p14="http://schemas.microsoft.com/office/powerpoint/2010/main" val="339112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611188" y="1484313"/>
            <a:ext cx="7786687" cy="4714875"/>
          </a:xfrm>
        </p:spPr>
        <p:txBody>
          <a:bodyPr/>
          <a:lstStyle/>
          <a:p>
            <a:r>
              <a:rPr lang="lv-LV" altLang="lv-LV" sz="3200" smtClean="0"/>
              <a:t>NG iemesli – 3 svarīgākie fakti: </a:t>
            </a:r>
          </a:p>
          <a:p>
            <a:pPr lvl="1"/>
            <a:r>
              <a:rPr lang="lv-LV" altLang="lv-LV" sz="2800" smtClean="0"/>
              <a:t>Nelaimes gadījumi / GNNG tiek IZRAISĪTI</a:t>
            </a:r>
          </a:p>
          <a:p>
            <a:pPr lvl="1"/>
            <a:r>
              <a:rPr lang="lv-LV" altLang="lv-LV" sz="2800" smtClean="0"/>
              <a:t>Nelaimes gadījumi / GNNG var tikt NOVĒRSTI, ja tiek novērsti cēloņi</a:t>
            </a:r>
          </a:p>
          <a:p>
            <a:pPr lvl="1"/>
            <a:r>
              <a:rPr lang="lv-LV" altLang="lv-LV" sz="2800" smtClean="0"/>
              <a:t>Ja cēloņi netiks novērsti, Nelaimes gadījumi / GNNG ATKĀRTOSIES </a:t>
            </a:r>
          </a:p>
          <a:p>
            <a:r>
              <a:rPr lang="lv-LV" altLang="lv-LV" sz="3200" smtClean="0"/>
              <a:t>Parasti jebkuram NG / GNNG ir vismaz 4-5 cēloņi (priekšnosacījumi)</a:t>
            </a:r>
          </a:p>
        </p:txBody>
      </p:sp>
      <p:sp>
        <p:nvSpPr>
          <p:cNvPr id="19459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786687" cy="1071562"/>
          </a:xfrm>
          <a:ln/>
        </p:spPr>
        <p:txBody>
          <a:bodyPr/>
          <a:lstStyle/>
          <a:p>
            <a:r>
              <a:rPr lang="lv-LV" altLang="lv-LV" smtClean="0"/>
              <a:t>Nelaimes gadījumu izmeklēšanas teorētiskais pamats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708400" y="6245225"/>
            <a:ext cx="35274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lv-LV" altLang="lv-LV" sz="1400" smtClean="0">
                <a:solidFill>
                  <a:schemeClr val="tx1"/>
                </a:solidFill>
              </a:rPr>
              <a:t>Darba drošības un vides veselības institūts</a:t>
            </a:r>
          </a:p>
        </p:txBody>
      </p:sp>
    </p:spTree>
    <p:extLst>
      <p:ext uri="{BB962C8B-B14F-4D97-AF65-F5344CB8AC3E}">
        <p14:creationId xmlns:p14="http://schemas.microsoft.com/office/powerpoint/2010/main" val="6636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mtClean="0"/>
              <a:t>Nelaimes gadījumu un GNNG izmeklēšanas metodes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125538"/>
            <a:ext cx="7993063" cy="4676775"/>
          </a:xfrm>
        </p:spPr>
        <p:txBody>
          <a:bodyPr anchor="t"/>
          <a:lstStyle/>
          <a:p>
            <a:r>
              <a:rPr lang="lv-LV" altLang="lv-LV" sz="2600" dirty="0" smtClean="0"/>
              <a:t>NG izmeklēšanas metodes ir ļoti dažādas – no ļoti vienkāršām līdz ārkārtīgi sarežģītām, piemēram: 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dirty="0" smtClean="0"/>
              <a:t>Viena no vienkāršākajām - </a:t>
            </a:r>
            <a:r>
              <a:rPr lang="lv-LV" altLang="lv-LV" sz="2600" i="1" dirty="0" smtClean="0"/>
              <a:t>Heinriha </a:t>
            </a:r>
            <a:r>
              <a:rPr lang="lv-LV" altLang="lv-LV" sz="2600" i="1" dirty="0"/>
              <a:t>d</a:t>
            </a:r>
            <a:r>
              <a:rPr lang="lv-LV" altLang="lv-LV" sz="2600" i="1" dirty="0" smtClean="0"/>
              <a:t>omino </a:t>
            </a:r>
            <a:r>
              <a:rPr lang="lv-LV" altLang="lv-LV" sz="2600" i="1" dirty="0" smtClean="0"/>
              <a:t>teorija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i="1" dirty="0" smtClean="0"/>
              <a:t>Virkne citu: Cilvēka kļūdu teorija, Notikumu ķēžu teorija u.c.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dirty="0" smtClean="0"/>
              <a:t>Viena no pašām sarežģītākajām – «</a:t>
            </a:r>
            <a:r>
              <a:rPr lang="en-US" altLang="lv-LV" sz="2600" dirty="0" smtClean="0"/>
              <a:t>Management Oversight Risk Tree</a:t>
            </a:r>
            <a:r>
              <a:rPr lang="lv-LV" altLang="lv-LV" sz="2600" dirty="0" smtClean="0"/>
              <a:t>»</a:t>
            </a:r>
            <a:r>
              <a:rPr lang="en-US" altLang="lv-LV" sz="2600" dirty="0" smtClean="0"/>
              <a:t> (MORT)</a:t>
            </a:r>
            <a:r>
              <a:rPr lang="lv-LV" altLang="lv-LV" sz="2600" dirty="0" smtClean="0"/>
              <a:t> (apmēram 1500 dažādu analizējamo parametru)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dirty="0" smtClean="0"/>
              <a:t>Daudzas citas teorijas...</a:t>
            </a:r>
          </a:p>
        </p:txBody>
      </p:sp>
    </p:spTree>
    <p:extLst>
      <p:ext uri="{BB962C8B-B14F-4D97-AF65-F5344CB8AC3E}">
        <p14:creationId xmlns:p14="http://schemas.microsoft.com/office/powerpoint/2010/main" val="2760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3332163" cy="892175"/>
          </a:xfrm>
        </p:spPr>
        <p:txBody>
          <a:bodyPr/>
          <a:lstStyle/>
          <a:p>
            <a:r>
              <a:rPr lang="lv-LV" altLang="lv-LV" dirty="0" smtClean="0"/>
              <a:t>Domino </a:t>
            </a:r>
            <a:r>
              <a:rPr lang="lv-LV" altLang="lv-LV" dirty="0" smtClean="0"/>
              <a:t>teorija</a:t>
            </a:r>
            <a:br>
              <a:rPr lang="lv-LV" altLang="lv-LV" dirty="0" smtClean="0"/>
            </a:br>
            <a:r>
              <a:rPr lang="en-US" sz="1600" b="0" dirty="0">
                <a:solidFill>
                  <a:schemeClr val="tx1"/>
                </a:solidFill>
              </a:rPr>
              <a:t>Heinrich, H.W</a:t>
            </a:r>
            <a:r>
              <a:rPr lang="en-US" sz="1600" b="0" dirty="0" smtClean="0">
                <a:solidFill>
                  <a:schemeClr val="tx1"/>
                </a:solidFill>
              </a:rPr>
              <a:t>.,</a:t>
            </a:r>
            <a:r>
              <a:rPr lang="lv-LV" sz="1600" b="0" dirty="0" smtClean="0">
                <a:solidFill>
                  <a:schemeClr val="tx1"/>
                </a:solidFill>
              </a:rPr>
              <a:t>1931</a:t>
            </a:r>
            <a:endParaRPr lang="lv-LV" altLang="lv-LV" sz="1600" b="0" dirty="0" smtClean="0">
              <a:solidFill>
                <a:schemeClr val="tx1"/>
              </a:solidFill>
            </a:endParaRPr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341438"/>
            <a:ext cx="7993063" cy="4895850"/>
          </a:xfrm>
        </p:spPr>
        <p:txBody>
          <a:bodyPr/>
          <a:lstStyle/>
          <a:p>
            <a:endParaRPr lang="lv-LV" altLang="lv-LV" smtClean="0"/>
          </a:p>
        </p:txBody>
      </p:sp>
      <p:pic>
        <p:nvPicPr>
          <p:cNvPr id="6" name="Picture 2" descr="C:\Users\ivavan\DVVI_projekti\Preventivie_pasakumi_2013\seminari\GNNG_seminari\9heinrichsmod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196975"/>
            <a:ext cx="8437562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825" y="5226050"/>
            <a:ext cx="1584325" cy="163195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Apkārtējā vide un iedzimtas uzvedības problēmas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70089" y="5240338"/>
            <a:ext cx="1738312" cy="101566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 dirty="0">
                <a:solidFill>
                  <a:schemeClr val="tx1"/>
                </a:solidFill>
              </a:rPr>
              <a:t>Cilvēka </a:t>
            </a:r>
            <a:r>
              <a:rPr lang="lv-LV" altLang="lv-LV" sz="3000" dirty="0" smtClean="0">
                <a:solidFill>
                  <a:schemeClr val="tx1"/>
                </a:solidFill>
              </a:rPr>
              <a:t>kļūda, neuzmanība</a:t>
            </a:r>
            <a:endParaRPr lang="lv-LV" altLang="lv-LV" sz="3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71913" y="5235575"/>
            <a:ext cx="1563687" cy="1323439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 dirty="0">
                <a:solidFill>
                  <a:schemeClr val="tx1"/>
                </a:solidFill>
              </a:rPr>
              <a:t>Nedroša rīcība </a:t>
            </a:r>
            <a:r>
              <a:rPr lang="lv-LV" altLang="lv-LV" sz="3000" dirty="0" smtClean="0">
                <a:solidFill>
                  <a:schemeClr val="tx1"/>
                </a:solidFill>
              </a:rPr>
              <a:t>vai nedroši apstākļi</a:t>
            </a:r>
            <a:endParaRPr lang="lv-LV" altLang="lv-LV" sz="3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29263" y="5300663"/>
            <a:ext cx="1584325" cy="132397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Nelaimes gadījums</a:t>
            </a:r>
          </a:p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267575" y="5318125"/>
            <a:ext cx="1584325" cy="132397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Sekas veselībai</a:t>
            </a:r>
          </a:p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76057" y="333375"/>
            <a:ext cx="406794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lv-LV" sz="1600" b="1" baseline="0" dirty="0">
                <a:solidFill>
                  <a:schemeClr val="tx1"/>
                </a:solidFill>
              </a:rPr>
              <a:t>88% 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nedroša cilvēku rīcība</a:t>
            </a:r>
            <a:endParaRPr lang="lv-LV" altLang="lv-LV" sz="1600" b="1" baseline="0" dirty="0">
              <a:solidFill>
                <a:schemeClr val="tx1"/>
              </a:solidFill>
            </a:endParaRPr>
          </a:p>
          <a:p>
            <a:pPr eaLnBrk="1" hangingPunct="1">
              <a:buClrTx/>
              <a:buSzTx/>
              <a:buFontTx/>
              <a:buNone/>
            </a:pPr>
            <a:r>
              <a:rPr lang="en-US" altLang="lv-LV" sz="1600" b="1" baseline="0" dirty="0">
                <a:solidFill>
                  <a:schemeClr val="tx1"/>
                </a:solidFill>
              </a:rPr>
              <a:t>10%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d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arba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vides problēmas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lv-LV" sz="1600" b="1" baseline="0" dirty="0">
                <a:solidFill>
                  <a:schemeClr val="tx1"/>
                </a:solidFill>
              </a:rPr>
              <a:t>2%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g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rūti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novēršami 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NG («Dieva rīcība»)</a:t>
            </a:r>
            <a:endParaRPr lang="lv-LV" altLang="lv-LV" sz="1600" b="1" baseline="0" dirty="0">
              <a:solidFill>
                <a:schemeClr val="tx1"/>
              </a:solidFill>
            </a:endParaRPr>
          </a:p>
          <a:p>
            <a:pPr eaLnBrk="1" hangingPunct="1">
              <a:buClrTx/>
              <a:buSzTx/>
              <a:buFontTx/>
              <a:buNone/>
            </a:pPr>
            <a:endParaRPr lang="lv-LV" altLang="lv-L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7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141413" y="4127500"/>
            <a:ext cx="24876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938213" y="1560513"/>
            <a:ext cx="22891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 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51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6781800" y="515778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Atjaunošanās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53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4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9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0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1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2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3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4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5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539750" y="188913"/>
            <a:ext cx="6376988" cy="8921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+mj-lt"/>
                <a:ea typeface="+mj-ea"/>
                <a:cs typeface="ヒラギノ角ゴ Pro W3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>
              <a:defRPr/>
            </a:pPr>
            <a:r>
              <a:rPr lang="lv-LV" kern="0" baseline="0" dirty="0" smtClean="0"/>
              <a:t>Notikumu ķēžu teorija</a:t>
            </a:r>
            <a:endParaRPr lang="lv-LV" kern="0" baseline="0" dirty="0"/>
          </a:p>
        </p:txBody>
      </p:sp>
    </p:spTree>
    <p:extLst>
      <p:ext uri="{BB962C8B-B14F-4D97-AF65-F5344CB8AC3E}">
        <p14:creationId xmlns:p14="http://schemas.microsoft.com/office/powerpoint/2010/main" val="334662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60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1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1141413" y="4127500"/>
            <a:ext cx="24876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2155825" y="260350"/>
            <a:ext cx="309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6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7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8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9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0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1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2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3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4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5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6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7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8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9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graphicFrame>
        <p:nvGraphicFramePr>
          <p:cNvPr id="23590" name="Object 39"/>
          <p:cNvGraphicFramePr>
            <a:graphicFrameLocks noChangeAspect="1"/>
          </p:cNvGraphicFramePr>
          <p:nvPr/>
        </p:nvGraphicFramePr>
        <p:xfrm>
          <a:off x="5219700" y="2492375"/>
          <a:ext cx="1984375" cy="17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3" imgW="2354784" imgH="1958510" progId="MSPhotoEd.3">
                  <p:embed/>
                </p:oleObj>
              </mc:Choice>
              <mc:Fallback>
                <p:oleObj r:id="rId3" imgW="2354784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492375"/>
                        <a:ext cx="1984375" cy="178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1" name="Object 40"/>
          <p:cNvGraphicFramePr>
            <a:graphicFrameLocks noChangeAspect="1"/>
          </p:cNvGraphicFramePr>
          <p:nvPr/>
        </p:nvGraphicFramePr>
        <p:xfrm>
          <a:off x="7164388" y="2505075"/>
          <a:ext cx="1979612" cy="17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5" imgW="2331922" imgH="1950889" progId="MSPhotoEd.3">
                  <p:embed/>
                </p:oleObj>
              </mc:Choice>
              <mc:Fallback>
                <p:oleObj r:id="rId5" imgW="2331922" imgH="195088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2505075"/>
                        <a:ext cx="1979612" cy="179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447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5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23850" y="4365625"/>
            <a:ext cx="2487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2155825" y="260350"/>
            <a:ext cx="309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6781800" y="515778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Atjaunošanās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601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4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5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6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7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8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9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0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1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2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3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graphicFrame>
        <p:nvGraphicFramePr>
          <p:cNvPr id="24615" name="Object 39"/>
          <p:cNvGraphicFramePr>
            <a:graphicFrameLocks noChangeAspect="1"/>
          </p:cNvGraphicFramePr>
          <p:nvPr/>
        </p:nvGraphicFramePr>
        <p:xfrm>
          <a:off x="1258888" y="1690688"/>
          <a:ext cx="1446212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r:id="rId3" imgW="2362405" imgH="1980952" progId="MSPhotoEd.3">
                  <p:embed/>
                </p:oleObj>
              </mc:Choice>
              <mc:Fallback>
                <p:oleObj r:id="rId3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90688"/>
                        <a:ext cx="1446212" cy="13128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6" name="Object 40"/>
          <p:cNvGraphicFramePr>
            <a:graphicFrameLocks noChangeAspect="1"/>
          </p:cNvGraphicFramePr>
          <p:nvPr/>
        </p:nvGraphicFramePr>
        <p:xfrm>
          <a:off x="2843213" y="1739900"/>
          <a:ext cx="1423987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r:id="rId5" imgW="2362405" imgH="1980952" progId="MSPhotoEd.3">
                  <p:embed/>
                </p:oleObj>
              </mc:Choice>
              <mc:Fallback>
                <p:oleObj r:id="rId5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739900"/>
                        <a:ext cx="1423987" cy="1293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7" name="Object 41"/>
          <p:cNvGraphicFramePr>
            <a:graphicFrameLocks noChangeAspect="1"/>
          </p:cNvGraphicFramePr>
          <p:nvPr/>
        </p:nvGraphicFramePr>
        <p:xfrm>
          <a:off x="4356100" y="1754188"/>
          <a:ext cx="1373188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r:id="rId6" imgW="2362405" imgH="1980952" progId="MSPhotoEd.3">
                  <p:embed/>
                </p:oleObj>
              </mc:Choice>
              <mc:Fallback>
                <p:oleObj r:id="rId6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754188"/>
                        <a:ext cx="1373188" cy="12477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8" name="Object 42"/>
          <p:cNvGraphicFramePr>
            <a:graphicFrameLocks noChangeAspect="1"/>
          </p:cNvGraphicFramePr>
          <p:nvPr/>
        </p:nvGraphicFramePr>
        <p:xfrm>
          <a:off x="3097213" y="3779838"/>
          <a:ext cx="1300162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r:id="rId7" imgW="1874682" imgH="2309060" progId="MSPhotoEd.3">
                  <p:embed/>
                </p:oleObj>
              </mc:Choice>
              <mc:Fallback>
                <p:oleObj r:id="rId7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3779838"/>
                        <a:ext cx="1300162" cy="17367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9" name="Object 43"/>
          <p:cNvGraphicFramePr>
            <a:graphicFrameLocks noChangeAspect="1"/>
          </p:cNvGraphicFramePr>
          <p:nvPr/>
        </p:nvGraphicFramePr>
        <p:xfrm>
          <a:off x="4643438" y="3789363"/>
          <a:ext cx="1293812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r:id="rId9" imgW="1874682" imgH="2309060" progId="MSPhotoEd.3">
                  <p:embed/>
                </p:oleObj>
              </mc:Choice>
              <mc:Fallback>
                <p:oleObj r:id="rId9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789363"/>
                        <a:ext cx="1293812" cy="172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0" name="Object 44"/>
          <p:cNvGraphicFramePr>
            <a:graphicFrameLocks noChangeAspect="1"/>
          </p:cNvGraphicFramePr>
          <p:nvPr/>
        </p:nvGraphicFramePr>
        <p:xfrm>
          <a:off x="5940425" y="2781300"/>
          <a:ext cx="14795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r:id="rId10" imgW="2354784" imgH="1958510" progId="MSPhotoEd.3">
                  <p:embed/>
                </p:oleObj>
              </mc:Choice>
              <mc:Fallback>
                <p:oleObj r:id="rId10" imgW="2354784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781300"/>
                        <a:ext cx="147955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1" name="Object 45"/>
          <p:cNvGraphicFramePr>
            <a:graphicFrameLocks noChangeAspect="1"/>
          </p:cNvGraphicFramePr>
          <p:nvPr/>
        </p:nvGraphicFramePr>
        <p:xfrm>
          <a:off x="7596188" y="2781300"/>
          <a:ext cx="1547812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r:id="rId12" imgW="2331922" imgH="1950889" progId="MSPhotoEd.3">
                  <p:embed/>
                </p:oleObj>
              </mc:Choice>
              <mc:Fallback>
                <p:oleObj r:id="rId12" imgW="2331922" imgH="195088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2781300"/>
                        <a:ext cx="1547812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86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23850" y="4365625"/>
            <a:ext cx="2487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2155825" y="260350"/>
            <a:ext cx="309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23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6781800" y="515778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Atjaunošanās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25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0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3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7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graphicFrame>
        <p:nvGraphicFramePr>
          <p:cNvPr id="25639" name="Object 39"/>
          <p:cNvGraphicFramePr>
            <a:graphicFrameLocks noChangeAspect="1"/>
          </p:cNvGraphicFramePr>
          <p:nvPr/>
        </p:nvGraphicFramePr>
        <p:xfrm>
          <a:off x="1258888" y="1690688"/>
          <a:ext cx="1446212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r:id="rId3" imgW="2362405" imgH="1980952" progId="MSPhotoEd.3">
                  <p:embed/>
                </p:oleObj>
              </mc:Choice>
              <mc:Fallback>
                <p:oleObj r:id="rId3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90688"/>
                        <a:ext cx="1446212" cy="13128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0" name="Object 40"/>
          <p:cNvGraphicFramePr>
            <a:graphicFrameLocks noChangeAspect="1"/>
          </p:cNvGraphicFramePr>
          <p:nvPr/>
        </p:nvGraphicFramePr>
        <p:xfrm>
          <a:off x="2843213" y="1739900"/>
          <a:ext cx="1423987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r:id="rId5" imgW="2362405" imgH="1980952" progId="MSPhotoEd.3">
                  <p:embed/>
                </p:oleObj>
              </mc:Choice>
              <mc:Fallback>
                <p:oleObj r:id="rId5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739900"/>
                        <a:ext cx="1423987" cy="1293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1" name="Object 41"/>
          <p:cNvGraphicFramePr>
            <a:graphicFrameLocks noChangeAspect="1"/>
          </p:cNvGraphicFramePr>
          <p:nvPr/>
        </p:nvGraphicFramePr>
        <p:xfrm>
          <a:off x="4427538" y="1773238"/>
          <a:ext cx="1439862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r:id="rId6" imgW="2362405" imgH="1980952" progId="MSPhotoEd.3">
                  <p:embed/>
                </p:oleObj>
              </mc:Choice>
              <mc:Fallback>
                <p:oleObj r:id="rId6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773238"/>
                        <a:ext cx="1439862" cy="13081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2" name="Object 42"/>
          <p:cNvGraphicFramePr>
            <a:graphicFrameLocks noChangeAspect="1"/>
          </p:cNvGraphicFramePr>
          <p:nvPr/>
        </p:nvGraphicFramePr>
        <p:xfrm>
          <a:off x="3132138" y="3500438"/>
          <a:ext cx="1185862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r:id="rId7" imgW="1874682" imgH="2309060" progId="MSPhotoEd.3">
                  <p:embed/>
                </p:oleObj>
              </mc:Choice>
              <mc:Fallback>
                <p:oleObj r:id="rId7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500438"/>
                        <a:ext cx="1185862" cy="1584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3" name="Object 43"/>
          <p:cNvGraphicFramePr>
            <a:graphicFrameLocks noChangeAspect="1"/>
          </p:cNvGraphicFramePr>
          <p:nvPr/>
        </p:nvGraphicFramePr>
        <p:xfrm>
          <a:off x="4572000" y="3500438"/>
          <a:ext cx="1185863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r:id="rId9" imgW="1874682" imgH="2309060" progId="MSPhotoEd.3">
                  <p:embed/>
                </p:oleObj>
              </mc:Choice>
              <mc:Fallback>
                <p:oleObj r:id="rId9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00438"/>
                        <a:ext cx="1185863" cy="1584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4" name="Object 44"/>
          <p:cNvGraphicFramePr>
            <a:graphicFrameLocks noChangeAspect="1"/>
          </p:cNvGraphicFramePr>
          <p:nvPr/>
        </p:nvGraphicFramePr>
        <p:xfrm>
          <a:off x="5940425" y="2781300"/>
          <a:ext cx="14795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r:id="rId10" imgW="2354784" imgH="1958510" progId="MSPhotoEd.3">
                  <p:embed/>
                </p:oleObj>
              </mc:Choice>
              <mc:Fallback>
                <p:oleObj r:id="rId10" imgW="2354784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781300"/>
                        <a:ext cx="147955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5" name="Object 45"/>
          <p:cNvGraphicFramePr>
            <a:graphicFrameLocks noChangeAspect="1"/>
          </p:cNvGraphicFramePr>
          <p:nvPr/>
        </p:nvGraphicFramePr>
        <p:xfrm>
          <a:off x="7596188" y="2781300"/>
          <a:ext cx="1547812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r:id="rId12" imgW="2331922" imgH="1950889" progId="MSPhotoEd.3">
                  <p:embed/>
                </p:oleObj>
              </mc:Choice>
              <mc:Fallback>
                <p:oleObj r:id="rId12" imgW="2331922" imgH="195088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2781300"/>
                        <a:ext cx="1547812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6" name="Object 46"/>
          <p:cNvGraphicFramePr>
            <a:graphicFrameLocks noChangeAspect="1"/>
          </p:cNvGraphicFramePr>
          <p:nvPr/>
        </p:nvGraphicFramePr>
        <p:xfrm>
          <a:off x="1258888" y="287338"/>
          <a:ext cx="14319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r:id="rId14" imgW="2354784" imgH="1966130" progId="MSPhotoEd.3">
                  <p:embed/>
                </p:oleObj>
              </mc:Choice>
              <mc:Fallback>
                <p:oleObj r:id="rId14" imgW="2354784" imgH="196613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87338"/>
                        <a:ext cx="1431925" cy="1295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7" name="Object 47"/>
          <p:cNvGraphicFramePr>
            <a:graphicFrameLocks noChangeAspect="1"/>
          </p:cNvGraphicFramePr>
          <p:nvPr/>
        </p:nvGraphicFramePr>
        <p:xfrm>
          <a:off x="2843213" y="333375"/>
          <a:ext cx="1382712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r:id="rId16" imgW="2384762" imgH="1973333" progId="MSPhotoEd.3">
                  <p:embed/>
                </p:oleObj>
              </mc:Choice>
              <mc:Fallback>
                <p:oleObj r:id="rId16" imgW="2384762" imgH="197333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33375"/>
                        <a:ext cx="1382712" cy="12398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8" name="Object 48"/>
          <p:cNvGraphicFramePr>
            <a:graphicFrameLocks noChangeAspect="1"/>
          </p:cNvGraphicFramePr>
          <p:nvPr/>
        </p:nvGraphicFramePr>
        <p:xfrm>
          <a:off x="4427538" y="333375"/>
          <a:ext cx="1363662" cy="137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r:id="rId18" imgW="1881905" imgH="1958510" progId="MSPhotoEd.3">
                  <p:embed/>
                </p:oleObj>
              </mc:Choice>
              <mc:Fallback>
                <p:oleObj r:id="rId18" imgW="1881905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33375"/>
                        <a:ext cx="1363662" cy="13700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9" name="Object 49"/>
          <p:cNvGraphicFramePr>
            <a:graphicFrameLocks noChangeAspect="1"/>
          </p:cNvGraphicFramePr>
          <p:nvPr/>
        </p:nvGraphicFramePr>
        <p:xfrm>
          <a:off x="2706688" y="5157788"/>
          <a:ext cx="1538287" cy="170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r:id="rId20" imgW="1889524" imgH="1935238" progId="MSPhotoEd.3">
                  <p:embed/>
                </p:oleObj>
              </mc:Choice>
              <mc:Fallback>
                <p:oleObj r:id="rId20" imgW="1889524" imgH="1935238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5157788"/>
                        <a:ext cx="1538287" cy="17002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0" name="Object 51"/>
          <p:cNvGraphicFramePr>
            <a:graphicFrameLocks noChangeAspect="1"/>
          </p:cNvGraphicFramePr>
          <p:nvPr/>
        </p:nvGraphicFramePr>
        <p:xfrm>
          <a:off x="4500563" y="5080000"/>
          <a:ext cx="147955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r:id="rId22" imgW="1881905" imgH="2255238" progId="MSPhotoEd.3">
                  <p:embed/>
                </p:oleObj>
              </mc:Choice>
              <mc:Fallback>
                <p:oleObj r:id="rId22" imgW="1881905" imgH="2255238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080000"/>
                        <a:ext cx="147955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7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86687" cy="1071562"/>
          </a:xfrm>
          <a:ln/>
        </p:spPr>
        <p:txBody>
          <a:bodyPr/>
          <a:lstStyle/>
          <a:p>
            <a:pPr eaLnBrk="1" hangingPunct="1"/>
            <a:r>
              <a:rPr lang="lv-LV" altLang="lv-LV" sz="3400" smtClean="0"/>
              <a:t>GNNG šajā situācijā?</a:t>
            </a:r>
            <a:endParaRPr lang="en-GB" altLang="lv-LV" sz="34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25538"/>
            <a:ext cx="9036496" cy="5111750"/>
          </a:xfrm>
        </p:spPr>
        <p:txBody>
          <a:bodyPr/>
          <a:lstStyle/>
          <a:p>
            <a:pPr marL="342900" indent="-342900" eaLnBrk="1" hangingPunct="1"/>
            <a:r>
              <a:rPr lang="lv-LV" altLang="lv-LV" sz="2800" dirty="0" smtClean="0"/>
              <a:t>Vairāki GNNG, kuri noveda pie NG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Ķiveres nelietošana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Nepareiza izmēra dēļi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Bīstami darba paņēmieni (dēļu mešana)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Neuzmanība un brīdinājuma «zīmju nepamanīšana»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Gājēju celiņu aizsprostošana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Pārvietošanās pa neatļautu vietu u.c. </a:t>
            </a:r>
            <a:endParaRPr lang="lv-LV" altLang="lv-LV" dirty="0" smtClean="0"/>
          </a:p>
          <a:p>
            <a:pPr marL="452438" lvl="1" indent="0"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lv-LV" altLang="lv-LV" dirty="0" smtClean="0"/>
          </a:p>
          <a:p>
            <a:pPr marL="342900" indent="-342900" eaLnBrk="1" hangingPunct="1"/>
            <a:r>
              <a:rPr lang="lv-LV" altLang="lv-LV" sz="2800" b="1" dirty="0" smtClean="0">
                <a:solidFill>
                  <a:srgbClr val="FF0000"/>
                </a:solidFill>
              </a:rPr>
              <a:t>Jebkuru no šiem GNNG pamanot un attiecīgi rīkojoties – nebūtu «īsts» nelaimes gadījums</a:t>
            </a:r>
          </a:p>
          <a:p>
            <a:pPr marL="342900" indent="-342900" eaLnBrk="1" hangingPunct="1"/>
            <a:endParaRPr lang="en-GB" altLang="lv-LV" dirty="0" smtClean="0"/>
          </a:p>
        </p:txBody>
      </p:sp>
    </p:spTree>
    <p:extLst>
      <p:ext uri="{BB962C8B-B14F-4D97-AF65-F5344CB8AC3E}">
        <p14:creationId xmlns:p14="http://schemas.microsoft.com/office/powerpoint/2010/main" val="196057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395536" y="802828"/>
            <a:ext cx="8002339" cy="5434484"/>
          </a:xfrm>
        </p:spPr>
        <p:txBody>
          <a:bodyPr/>
          <a:lstStyle/>
          <a:p>
            <a:r>
              <a:rPr lang="lv-LV" altLang="lv-LV" sz="3200" dirty="0" smtClean="0"/>
              <a:t>Pamanīt iespējami daudz GNNG un</a:t>
            </a:r>
          </a:p>
          <a:p>
            <a:r>
              <a:rPr lang="lv-LV" altLang="lv-LV" sz="3200" b="1" dirty="0" smtClean="0"/>
              <a:t>RĪKOTIES!!!</a:t>
            </a:r>
          </a:p>
          <a:p>
            <a:r>
              <a:rPr lang="lv-LV" altLang="lv-LV" sz="3200" b="1" dirty="0" smtClean="0"/>
              <a:t>Praksē ļoti dažādi risinājumi par to, kā tiek veicināta GNNG pamanīšana un rīcība</a:t>
            </a:r>
          </a:p>
          <a:p>
            <a:r>
              <a:rPr lang="lv-LV" altLang="lv-LV" sz="3200" dirty="0" smtClean="0"/>
              <a:t>Par reāliem darbiem - pamata doma līdzīga: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800" dirty="0" smtClean="0"/>
              <a:t>Inženiertehniski uzlabojumi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800" dirty="0" smtClean="0"/>
              <a:t>Apmācības visos līmeņos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800" dirty="0" smtClean="0"/>
              <a:t>Stingra ieviešana un sekošana prasībām</a:t>
            </a:r>
          </a:p>
        </p:txBody>
      </p:sp>
      <p:sp>
        <p:nvSpPr>
          <p:cNvPr id="27651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786687" cy="575791"/>
          </a:xfrm>
          <a:ln/>
        </p:spPr>
        <p:txBody>
          <a:bodyPr/>
          <a:lstStyle/>
          <a:p>
            <a:r>
              <a:rPr lang="lv-LV" altLang="lv-LV" sz="3600" dirty="0" smtClean="0"/>
              <a:t>Praksē svarīgākais? </a:t>
            </a:r>
          </a:p>
        </p:txBody>
      </p:sp>
    </p:spTree>
    <p:extLst>
      <p:ext uri="{BB962C8B-B14F-4D97-AF65-F5344CB8AC3E}">
        <p14:creationId xmlns:p14="http://schemas.microsoft.com/office/powerpoint/2010/main" val="131396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32240" y="5517232"/>
            <a:ext cx="19812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02930A8-493C-40F3-8C4E-0AEA3504C2D5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8468171" cy="648072"/>
          </a:xfrm>
        </p:spPr>
        <p:txBody>
          <a:bodyPr/>
          <a:lstStyle/>
          <a:p>
            <a:pPr eaLnBrk="1" hangingPunct="1"/>
            <a:r>
              <a:rPr lang="lv-LV" dirty="0">
                <a:solidFill>
                  <a:schemeClr val="bg1"/>
                </a:solidFill>
              </a:rPr>
              <a:t>Gandrīz noticis nelaimes gadījumus – no teorijas uz PRAKSI</a:t>
            </a:r>
            <a:br>
              <a:rPr lang="lv-LV" dirty="0">
                <a:solidFill>
                  <a:schemeClr val="bg1"/>
                </a:solidFill>
              </a:rPr>
            </a:br>
            <a:endParaRPr lang="en-US" sz="3200" b="1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836712"/>
            <a:ext cx="8280920" cy="1656184"/>
          </a:xfrm>
        </p:spPr>
        <p:txBody>
          <a:bodyPr anchor="t" anchorCtr="0"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b="1" dirty="0" smtClean="0">
                <a:solidFill>
                  <a:srgbClr val="C00000"/>
                </a:solidFill>
              </a:rPr>
              <a:t>Gandrīz </a:t>
            </a:r>
            <a:r>
              <a:rPr lang="pt-BR" b="1" dirty="0">
                <a:solidFill>
                  <a:srgbClr val="C00000"/>
                </a:solidFill>
              </a:rPr>
              <a:t>noticis nelaimes </a:t>
            </a:r>
            <a:r>
              <a:rPr lang="pt-BR" b="1" dirty="0" smtClean="0">
                <a:solidFill>
                  <a:srgbClr val="C00000"/>
                </a:solidFill>
              </a:rPr>
              <a:t>gadījums </a:t>
            </a:r>
            <a:endParaRPr lang="lv-LV" b="1" dirty="0" smtClean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b="1" dirty="0" smtClean="0">
                <a:solidFill>
                  <a:srgbClr val="C00000"/>
                </a:solidFill>
              </a:rPr>
              <a:t>– </a:t>
            </a:r>
            <a:r>
              <a:rPr lang="pt-BR" b="1" dirty="0">
                <a:solidFill>
                  <a:srgbClr val="C00000"/>
                </a:solidFill>
              </a:rPr>
              <a:t>no teorijas uz </a:t>
            </a:r>
            <a:r>
              <a:rPr lang="pt-BR" b="1" dirty="0" smtClean="0">
                <a:solidFill>
                  <a:srgbClr val="C00000"/>
                </a:solidFill>
              </a:rPr>
              <a:t>PRAKSI</a:t>
            </a:r>
            <a:endParaRPr 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3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1"/>
          <p:cNvSpPr>
            <a:spLocks noGrp="1"/>
          </p:cNvSpPr>
          <p:nvPr>
            <p:ph idx="1"/>
          </p:nvPr>
        </p:nvSpPr>
        <p:spPr>
          <a:xfrm>
            <a:off x="539750" y="836613"/>
            <a:ext cx="8496300" cy="5362575"/>
          </a:xfrm>
        </p:spPr>
        <p:txBody>
          <a:bodyPr/>
          <a:lstStyle/>
          <a:p>
            <a:pPr>
              <a:defRPr/>
            </a:pPr>
            <a:r>
              <a:rPr lang="lv-LV" altLang="lv-LV" sz="2800" dirty="0" smtClean="0">
                <a:solidFill>
                  <a:schemeClr val="tx1"/>
                </a:solidFill>
              </a:rPr>
              <a:t>Ir daudz labu piemēru, no kuriem vērts mācīties!</a:t>
            </a:r>
          </a:p>
          <a:p>
            <a:pPr>
              <a:defRPr/>
            </a:pPr>
            <a:endParaRPr lang="lv-LV" altLang="lv-LV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lv-LV" altLang="lv-LV" sz="2800" dirty="0" smtClean="0">
                <a:solidFill>
                  <a:schemeClr val="tx1"/>
                </a:solidFill>
              </a:rPr>
              <a:t>Kopumā – pamata pieeja GNNG izmeklēšanā vairumā gadījumu līdzīga, nav arī nepieciešamības izdomāt kaut ko ļoti sarežģītu!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lv-LV" altLang="lv-LV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lv-LV" altLang="lv-LV" sz="2800" dirty="0" smtClean="0">
                <a:solidFill>
                  <a:schemeClr val="tx1"/>
                </a:solidFill>
              </a:rPr>
              <a:t>Visbiežāk – jāmāca pamanīt un to, kāpēc tas ir nepieciešams</a:t>
            </a:r>
            <a:r>
              <a:rPr lang="lv-LV" altLang="lv-LV" sz="2800" dirty="0" smtClean="0">
                <a:solidFill>
                  <a:schemeClr val="tx1"/>
                </a:solidFill>
              </a:rPr>
              <a:t>!</a:t>
            </a:r>
          </a:p>
          <a:p>
            <a:pPr marL="0" indent="0">
              <a:buNone/>
              <a:defRPr/>
            </a:pPr>
            <a:endParaRPr lang="lv-LV" altLang="lv-LV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lv-LV" altLang="lv-LV" sz="2800" b="1" dirty="0" smtClean="0">
                <a:solidFill>
                  <a:srgbClr val="C00000"/>
                </a:solidFill>
              </a:rPr>
              <a:t>Jāmaina </a:t>
            </a:r>
            <a:r>
              <a:rPr lang="lv-LV" altLang="lv-LV" sz="2800" b="1" dirty="0" smtClean="0">
                <a:solidFill>
                  <a:srgbClr val="C00000"/>
                </a:solidFill>
              </a:rPr>
              <a:t>attieksme!</a:t>
            </a:r>
          </a:p>
        </p:txBody>
      </p:sp>
      <p:sp>
        <p:nvSpPr>
          <p:cNvPr id="28675" name="Title 2"/>
          <p:cNvSpPr>
            <a:spLocks noGrp="1"/>
          </p:cNvSpPr>
          <p:nvPr>
            <p:ph type="title"/>
          </p:nvPr>
        </p:nvSpPr>
        <p:spPr>
          <a:xfrm>
            <a:off x="539750" y="188913"/>
            <a:ext cx="7858125" cy="647700"/>
          </a:xfrm>
          <a:ln/>
        </p:spPr>
        <p:txBody>
          <a:bodyPr/>
          <a:lstStyle/>
          <a:p>
            <a:r>
              <a:rPr lang="lv-LV" altLang="lv-LV" smtClean="0"/>
              <a:t>Situācija un piemēri Latvijā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708400" y="6245225"/>
            <a:ext cx="35274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lv-LV" altLang="lv-LV" sz="1400" smtClean="0">
                <a:solidFill>
                  <a:schemeClr val="tx1"/>
                </a:solidFill>
              </a:rPr>
              <a:t>Darba drošības un vides veselības institūts</a:t>
            </a:r>
          </a:p>
        </p:txBody>
      </p:sp>
    </p:spTree>
    <p:extLst>
      <p:ext uri="{BB962C8B-B14F-4D97-AF65-F5344CB8AC3E}">
        <p14:creationId xmlns:p14="http://schemas.microsoft.com/office/powerpoint/2010/main" val="41220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218461"/>
          </a:xfrm>
        </p:spPr>
        <p:txBody>
          <a:bodyPr/>
          <a:lstStyle/>
          <a:p>
            <a:r>
              <a:rPr lang="lv-LV" alt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Gandrīz notikuši nelaimes gadījumi - tās ir situācijās vai prakse, kuras apstākļu sakritības dēļ neradīja cietušos, bet tie varēja būt/būs (</a:t>
            </a:r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“paveicās...”)</a:t>
            </a:r>
          </a:p>
          <a:p>
            <a:pPr lvl="1"/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Svarīgi – GNNG var būt gan </a:t>
            </a:r>
            <a:r>
              <a:rPr lang="lv-LV" altLang="lv-LV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notikuši notikumi </a:t>
            </a:r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(piemēram, nokritis ķieģelis), gan </a:t>
            </a:r>
            <a:r>
              <a:rPr lang="lv-LV" altLang="lv-LV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bīstama «darba prakse»</a:t>
            </a:r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(piemēram, drošības slēdža nenobloķēšana, neapstāšanas pie STOP zīmes, IAL nelietošana, ķīmisko vielu nepareiza glabāšana u.c.)</a:t>
            </a:r>
          </a:p>
          <a:p>
            <a:r>
              <a:rPr lang="lv-LV" altLang="lv-LV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Atkārtoti GNNG vienmēr noved pie «īsta nelaimes gadījuma» (aisberga princips) </a:t>
            </a:r>
          </a:p>
          <a:p>
            <a:endParaRPr lang="lv-LV" altLang="lv-LV" dirty="0" smtClean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786687" cy="719807"/>
          </a:xfrm>
          <a:ln/>
        </p:spPr>
        <p:txBody>
          <a:bodyPr/>
          <a:lstStyle/>
          <a:p>
            <a:pPr algn="ctr"/>
            <a:r>
              <a:rPr lang="lv-LV" altLang="lv-LV" dirty="0" smtClean="0"/>
              <a:t>GNNG izmeklēšanas teorētiskais pamats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708400" y="6245225"/>
            <a:ext cx="35274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lv-LV" altLang="lv-LV" sz="1400" smtClean="0">
                <a:solidFill>
                  <a:schemeClr val="tx1"/>
                </a:solidFill>
              </a:rPr>
              <a:t>Darba drošības un vides veselības institūts</a:t>
            </a:r>
          </a:p>
        </p:txBody>
      </p:sp>
    </p:spTree>
    <p:extLst>
      <p:ext uri="{BB962C8B-B14F-4D97-AF65-F5344CB8AC3E}">
        <p14:creationId xmlns:p14="http://schemas.microsoft.com/office/powerpoint/2010/main" val="7286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0188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lv-LV" dirty="0" smtClean="0">
                <a:solidFill>
                  <a:schemeClr val="tx1"/>
                </a:solidFill>
              </a:rPr>
              <a:t>GNNG - neplānots notikums, kas neradīja traumu, slimību vai veselības zaudējumu, bet tas bija iespējams</a:t>
            </a:r>
          </a:p>
          <a:p>
            <a:pPr marL="0" indent="0">
              <a:buNone/>
            </a:pPr>
            <a:endParaRPr lang="lv-LV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lv-LV" dirty="0" smtClean="0">
                <a:solidFill>
                  <a:schemeClr val="tx1"/>
                </a:solidFill>
              </a:rPr>
              <a:t>GNNG – reālu nelaimes gadījumu «vēstnesis»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sz="2000" i="1" dirty="0" smtClean="0"/>
              <a:t>https</a:t>
            </a:r>
            <a:r>
              <a:rPr lang="lv-LV" sz="2000" i="1" dirty="0"/>
              <a:t>://oshwiki.eu/wiki/Near_misses#Definition_of_near_misses</a:t>
            </a:r>
            <a:endParaRPr lang="lv-LV" sz="20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8643" y="188640"/>
            <a:ext cx="7786743" cy="936104"/>
          </a:xfrm>
        </p:spPr>
        <p:txBody>
          <a:bodyPr/>
          <a:lstStyle/>
          <a:p>
            <a:pPr algn="ctr"/>
            <a:r>
              <a:rPr lang="lv-LV" dirty="0" smtClean="0"/>
              <a:t>Kas ir GNNG?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04322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414060"/>
            <a:ext cx="4842640" cy="401535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«Aisberga teorija»</a:t>
            </a:r>
            <a:endParaRPr lang="lv-LV" dirty="0"/>
          </a:p>
        </p:txBody>
      </p:sp>
      <p:sp>
        <p:nvSpPr>
          <p:cNvPr id="5" name="Rectangle 4"/>
          <p:cNvSpPr/>
          <p:nvPr/>
        </p:nvSpPr>
        <p:spPr>
          <a:xfrm>
            <a:off x="395536" y="5557624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Heinrich, H.W., 'Industrial accident prevention: A scientific approach', McGraw-Hill, New York, 1931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6577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550064"/>
            <a:ext cx="4154467" cy="3756330"/>
          </a:xfrm>
        </p:spPr>
      </p:pic>
      <p:sp>
        <p:nvSpPr>
          <p:cNvPr id="7" name="Rectangle 6"/>
          <p:cNvSpPr/>
          <p:nvPr/>
        </p:nvSpPr>
        <p:spPr>
          <a:xfrm>
            <a:off x="395536" y="5557624"/>
            <a:ext cx="5040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Frank E. Bird Jr.</a:t>
            </a:r>
            <a:r>
              <a:rPr lang="en-US" dirty="0" smtClean="0"/>
              <a:t>, 19</a:t>
            </a:r>
            <a:r>
              <a:rPr lang="lv-LV" dirty="0" smtClean="0"/>
              <a:t>69</a:t>
            </a:r>
            <a:endParaRPr lang="lv-LV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220072" y="1861916"/>
            <a:ext cx="1512169" cy="4149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Letāls NG</a:t>
            </a:r>
            <a:endParaRPr kumimoji="0" lang="lv-LV" sz="28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12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580112" y="2708920"/>
            <a:ext cx="1584176" cy="30175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sz="1800" b="1" baseline="0" dirty="0" smtClean="0">
                <a:latin typeface="Arial" charset="0"/>
                <a:ea typeface="ヒラギノ角ゴ Pro W3" pitchFamily="-112" charset="-128"/>
              </a:rPr>
              <a:t>Smagi NG</a:t>
            </a:r>
            <a:endParaRPr kumimoji="0" lang="lv-LV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12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940152" y="3501008"/>
            <a:ext cx="136815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Viegli NG</a:t>
            </a:r>
            <a:endParaRPr kumimoji="0" lang="lv-LV" sz="2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12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372200" y="4437112"/>
            <a:ext cx="1008112" cy="3789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GNNG</a:t>
            </a:r>
            <a:endParaRPr kumimoji="0" lang="lv-LV" sz="2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817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082" y="12958"/>
            <a:ext cx="6345899" cy="52882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7624" y="5301208"/>
            <a:ext cx="36724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ConocoPhillips </a:t>
            </a:r>
            <a:r>
              <a:rPr lang="lv-LV" dirty="0" smtClean="0"/>
              <a:t>Marine, 2003</a:t>
            </a:r>
            <a:endParaRPr lang="lv-LV" dirty="0"/>
          </a:p>
        </p:txBody>
      </p:sp>
      <p:sp>
        <p:nvSpPr>
          <p:cNvPr id="7" name="Flowchart: Process 6"/>
          <p:cNvSpPr/>
          <p:nvPr/>
        </p:nvSpPr>
        <p:spPr bwMode="auto">
          <a:xfrm>
            <a:off x="3995936" y="1221272"/>
            <a:ext cx="1224136" cy="399112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Letāls NG</a:t>
            </a:r>
            <a:endParaRPr kumimoji="0" lang="lv-LV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12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73422" y="2092644"/>
            <a:ext cx="236673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Zaudētu darbspēju NG</a:t>
            </a:r>
            <a:endParaRPr kumimoji="0" lang="lv-LV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12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73422" y="2996952"/>
            <a:ext cx="208823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Reģistrējami NG</a:t>
            </a:r>
            <a:endParaRPr kumimoji="0" lang="lv-LV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12" charset="-128"/>
            </a:endParaRPr>
          </a:p>
        </p:txBody>
      </p:sp>
      <p:sp>
        <p:nvSpPr>
          <p:cNvPr id="12" name="Flowchart: Process 11"/>
          <p:cNvSpPr/>
          <p:nvPr/>
        </p:nvSpPr>
        <p:spPr bwMode="auto">
          <a:xfrm>
            <a:off x="3347864" y="3933056"/>
            <a:ext cx="2313790" cy="36004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GNNG</a:t>
            </a:r>
            <a:endParaRPr kumimoji="0" lang="lv-LV" sz="2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12" charset="-128"/>
            </a:endParaRPr>
          </a:p>
        </p:txBody>
      </p:sp>
      <p:sp>
        <p:nvSpPr>
          <p:cNvPr id="13" name="Flowchart: Process 12"/>
          <p:cNvSpPr/>
          <p:nvPr/>
        </p:nvSpPr>
        <p:spPr bwMode="auto">
          <a:xfrm>
            <a:off x="3131840" y="4797152"/>
            <a:ext cx="3384376" cy="36004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Nedroša uzvedība</a:t>
            </a:r>
            <a:endParaRPr kumimoji="0" lang="lv-LV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7533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7858125" cy="792162"/>
          </a:xfrm>
          <a:ln/>
        </p:spPr>
        <p:txBody>
          <a:bodyPr/>
          <a:lstStyle/>
          <a:p>
            <a:r>
              <a:rPr lang="lv-LV" altLang="lv-LV" sz="2800" dirty="0" smtClean="0"/>
              <a:t>Kopējā reģistrēto nelaimes gadījumu un letālo nelaimes gadījumu proporcija ES </a:t>
            </a:r>
            <a:br>
              <a:rPr lang="lv-LV" altLang="lv-LV" sz="2800" dirty="0" smtClean="0"/>
            </a:br>
            <a:r>
              <a:rPr lang="lv-LV" altLang="lv-LV" sz="2800" i="1" dirty="0" smtClean="0"/>
              <a:t>(cik «parasto NG ir uz vienu letālo NG?»)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1052736"/>
          <a:ext cx="8936977" cy="512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7812088" y="5892800"/>
            <a:ext cx="122237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lv-LV" altLang="lv-LV" sz="2000" i="1">
                <a:solidFill>
                  <a:schemeClr val="tx1"/>
                </a:solidFill>
              </a:rPr>
              <a:t>Dati: Eurostat</a:t>
            </a:r>
          </a:p>
        </p:txBody>
      </p:sp>
    </p:spTree>
    <p:extLst>
      <p:ext uri="{BB962C8B-B14F-4D97-AF65-F5344CB8AC3E}">
        <p14:creationId xmlns:p14="http://schemas.microsoft.com/office/powerpoint/2010/main" val="17474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-171400"/>
            <a:ext cx="9252520" cy="1152128"/>
          </a:xfrm>
        </p:spPr>
        <p:txBody>
          <a:bodyPr/>
          <a:lstStyle/>
          <a:p>
            <a:pPr algn="ctr"/>
            <a:r>
              <a:rPr lang="lv-LV" dirty="0" smtClean="0"/>
              <a:t>Nelaimes gadījumu darbā skaita dinamika (2012.-2016.)</a:t>
            </a:r>
            <a:endParaRPr lang="lv-LV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4" y="836713"/>
            <a:ext cx="8886645" cy="499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76368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431CD2B79AC61F42A124C2CEFAA390A9" ma:contentTypeVersion="0" ma:contentTypeDescription="Izveidot jaunu dokumentu." ma:contentTypeScope="" ma:versionID="25ce8bab2a4c82042c23900185beadbb">
  <xsd:schema xmlns:xsd="http://www.w3.org/2001/XMLSchema" xmlns:p="http://schemas.microsoft.com/office/2006/metadata/properties" targetNamespace="http://schemas.microsoft.com/office/2006/metadata/properties" ma:root="true" ma:fieldsID="03f02128687e48d6f6cc7d7a99a2c2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 ma:readOnly="true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07FDEF95-9B99-491A-AD1D-DC1076C96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D5DCEF-F8A0-440A-99EE-E8069B03FB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4B67A99-68FB-4511-8531-73739D38A15C}">
  <ds:schemaRefs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D7887137-3DA8-41E7-8276-8054ACD6D22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5223</TotalTime>
  <Words>713</Words>
  <Application>Microsoft Office PowerPoint</Application>
  <PresentationFormat>On-screen Show (4:3)</PresentationFormat>
  <Paragraphs>143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MS PGothic</vt:lpstr>
      <vt:lpstr>Arial</vt:lpstr>
      <vt:lpstr>Comic Sans MS</vt:lpstr>
      <vt:lpstr>Times New Roman</vt:lpstr>
      <vt:lpstr>Verdana</vt:lpstr>
      <vt:lpstr>Wingdings</vt:lpstr>
      <vt:lpstr>ヒラギノ角ゴ Pro W3</vt:lpstr>
      <vt:lpstr>Blank Presentation</vt:lpstr>
      <vt:lpstr>MSPhotoEd.3</vt:lpstr>
      <vt:lpstr>ESF projekts "Darba drošības normatīvo aktu praktiskās ieviešanas un uzraudzības pilnveidošana " (Nr.7.3.1.0/16/I/001)</vt:lpstr>
      <vt:lpstr>Gandrīz noticis nelaimes gadījumus – no teorijas uz PRAKSI </vt:lpstr>
      <vt:lpstr>GNNG izmeklēšanas teorētiskais pamats</vt:lpstr>
      <vt:lpstr>Kas ir GNNG?</vt:lpstr>
      <vt:lpstr>«Aisberga teorija»</vt:lpstr>
      <vt:lpstr>PowerPoint Presentation</vt:lpstr>
      <vt:lpstr>PowerPoint Presentation</vt:lpstr>
      <vt:lpstr>Kopējā reģistrēto nelaimes gadījumu un letālo nelaimes gadījumu proporcija ES  (cik «parasto NG ir uz vienu letālo NG?»)</vt:lpstr>
      <vt:lpstr>Nelaimes gadījumu darbā skaita dinamika (2012.-2016.)</vt:lpstr>
      <vt:lpstr>Kāpēc jāizmeklē Nelaimes gadījumi?  </vt:lpstr>
      <vt:lpstr>Nelaimes gadījumu izmeklēšanas teorētiskais pamats</vt:lpstr>
      <vt:lpstr>Nelaimes gadījumu un GNNG izmeklēšanas metodes</vt:lpstr>
      <vt:lpstr>Domino teorija Heinrich, H.W.,1931</vt:lpstr>
      <vt:lpstr>PowerPoint Presentation</vt:lpstr>
      <vt:lpstr>PowerPoint Presentation</vt:lpstr>
      <vt:lpstr>PowerPoint Presentation</vt:lpstr>
      <vt:lpstr>PowerPoint Presentation</vt:lpstr>
      <vt:lpstr>GNNG šajā situācijā?</vt:lpstr>
      <vt:lpstr>Praksē svarīgākais? </vt:lpstr>
      <vt:lpstr>Situācija un piemēri Latvijā</vt:lpstr>
    </vt:vector>
  </TitlesOfParts>
  <Company>eforma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RSU PowerPointa prezentācijas standarta sagatave</dc:title>
  <dc:creator>Linda</dc:creator>
  <cp:lastModifiedBy>Dace Jakimova</cp:lastModifiedBy>
  <cp:revision>357</cp:revision>
  <cp:lastPrinted>2015-10-21T12:48:24Z</cp:lastPrinted>
  <dcterms:created xsi:type="dcterms:W3CDTF">2009-08-25T09:42:51Z</dcterms:created>
  <dcterms:modified xsi:type="dcterms:W3CDTF">2017-10-31T19:34:27Z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Dokuments</vt:lpwstr>
  </property>
</Properties>
</file>