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00" r:id="rId5"/>
    <p:sldMasterId id="2147483907" r:id="rId6"/>
    <p:sldMasterId id="2147483912" r:id="rId7"/>
    <p:sldMasterId id="2147483931" r:id="rId8"/>
  </p:sldMasterIdLst>
  <p:notesMasterIdLst>
    <p:notesMasterId r:id="rId62"/>
  </p:notesMasterIdLst>
  <p:handoutMasterIdLst>
    <p:handoutMasterId r:id="rId63"/>
  </p:handoutMasterIdLst>
  <p:sldIdLst>
    <p:sldId id="542" r:id="rId9"/>
    <p:sldId id="543" r:id="rId10"/>
    <p:sldId id="564" r:id="rId11"/>
    <p:sldId id="568" r:id="rId12"/>
    <p:sldId id="363" r:id="rId13"/>
    <p:sldId id="533" r:id="rId14"/>
    <p:sldId id="534" r:id="rId15"/>
    <p:sldId id="549" r:id="rId16"/>
    <p:sldId id="550" r:id="rId17"/>
    <p:sldId id="556" r:id="rId18"/>
    <p:sldId id="505" r:id="rId19"/>
    <p:sldId id="504" r:id="rId20"/>
    <p:sldId id="545" r:id="rId21"/>
    <p:sldId id="546" r:id="rId22"/>
    <p:sldId id="548" r:id="rId23"/>
    <p:sldId id="565" r:id="rId24"/>
    <p:sldId id="566" r:id="rId25"/>
    <p:sldId id="569" r:id="rId26"/>
    <p:sldId id="364" r:id="rId27"/>
    <p:sldId id="365" r:id="rId28"/>
    <p:sldId id="366" r:id="rId29"/>
    <p:sldId id="367" r:id="rId30"/>
    <p:sldId id="368" r:id="rId31"/>
    <p:sldId id="438" r:id="rId32"/>
    <p:sldId id="535" r:id="rId33"/>
    <p:sldId id="435" r:id="rId34"/>
    <p:sldId id="554" r:id="rId35"/>
    <p:sldId id="558" r:id="rId36"/>
    <p:sldId id="559" r:id="rId37"/>
    <p:sldId id="560" r:id="rId38"/>
    <p:sldId id="561" r:id="rId39"/>
    <p:sldId id="562" r:id="rId40"/>
    <p:sldId id="563" r:id="rId41"/>
    <p:sldId id="557" r:id="rId42"/>
    <p:sldId id="439" r:id="rId43"/>
    <p:sldId id="440" r:id="rId44"/>
    <p:sldId id="441" r:id="rId45"/>
    <p:sldId id="442" r:id="rId46"/>
    <p:sldId id="443" r:id="rId47"/>
    <p:sldId id="536" r:id="rId48"/>
    <p:sldId id="555" r:id="rId49"/>
    <p:sldId id="380" r:id="rId50"/>
    <p:sldId id="419" r:id="rId51"/>
    <p:sldId id="415" r:id="rId52"/>
    <p:sldId id="416" r:id="rId53"/>
    <p:sldId id="420" r:id="rId54"/>
    <p:sldId id="402" r:id="rId55"/>
    <p:sldId id="571" r:id="rId56"/>
    <p:sldId id="511" r:id="rId57"/>
    <p:sldId id="401" r:id="rId58"/>
    <p:sldId id="553" r:id="rId59"/>
    <p:sldId id="551" r:id="rId60"/>
    <p:sldId id="570" r:id="rId61"/>
  </p:sldIdLst>
  <p:sldSz cx="9144000" cy="6858000" type="screen4x3"/>
  <p:notesSz cx="6797675" cy="9928225"/>
  <p:defaultTextStyle>
    <a:defPPr>
      <a:defRPr lang="en-US"/>
    </a:defPPr>
    <a:lvl1pPr algn="l" rtl="0" fontAlgn="base">
      <a:spcBef>
        <a:spcPct val="0"/>
      </a:spcBef>
      <a:spcAft>
        <a:spcPct val="0"/>
      </a:spcAft>
      <a:defRPr sz="2400" kern="1200" baseline="-250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sz="2400" kern="1200" baseline="-250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sz="2400" kern="1200" baseline="-250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sz="2400" kern="1200" baseline="-250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sz="2400" kern="1200" baseline="-25000">
        <a:solidFill>
          <a:schemeClr val="tx1"/>
        </a:solidFill>
        <a:latin typeface="Arial" pitchFamily="34" charset="0"/>
        <a:ea typeface="ヒラギノ角ゴ Pro W3"/>
        <a:cs typeface="ヒラギノ角ゴ Pro W3"/>
      </a:defRPr>
    </a:lvl5pPr>
    <a:lvl6pPr marL="2286000" algn="l" defTabSz="914400" rtl="0" eaLnBrk="1" latinLnBrk="0" hangingPunct="1">
      <a:defRPr sz="2400" kern="1200" baseline="-25000">
        <a:solidFill>
          <a:schemeClr val="tx1"/>
        </a:solidFill>
        <a:latin typeface="Arial" pitchFamily="34" charset="0"/>
        <a:ea typeface="ヒラギノ角ゴ Pro W3"/>
        <a:cs typeface="ヒラギノ角ゴ Pro W3"/>
      </a:defRPr>
    </a:lvl6pPr>
    <a:lvl7pPr marL="2743200" algn="l" defTabSz="914400" rtl="0" eaLnBrk="1" latinLnBrk="0" hangingPunct="1">
      <a:defRPr sz="2400" kern="1200" baseline="-25000">
        <a:solidFill>
          <a:schemeClr val="tx1"/>
        </a:solidFill>
        <a:latin typeface="Arial" pitchFamily="34" charset="0"/>
        <a:ea typeface="ヒラギノ角ゴ Pro W3"/>
        <a:cs typeface="ヒラギノ角ゴ Pro W3"/>
      </a:defRPr>
    </a:lvl7pPr>
    <a:lvl8pPr marL="3200400" algn="l" defTabSz="914400" rtl="0" eaLnBrk="1" latinLnBrk="0" hangingPunct="1">
      <a:defRPr sz="2400" kern="1200" baseline="-25000">
        <a:solidFill>
          <a:schemeClr val="tx1"/>
        </a:solidFill>
        <a:latin typeface="Arial" pitchFamily="34" charset="0"/>
        <a:ea typeface="ヒラギノ角ゴ Pro W3"/>
        <a:cs typeface="ヒラギノ角ゴ Pro W3"/>
      </a:defRPr>
    </a:lvl8pPr>
    <a:lvl9pPr marL="3657600" algn="l" defTabSz="914400" rtl="0" eaLnBrk="1" latinLnBrk="0" hangingPunct="1">
      <a:defRPr sz="2400" kern="1200" baseline="-25000">
        <a:solidFill>
          <a:schemeClr val="tx1"/>
        </a:solidFill>
        <a:latin typeface="Arial" pitchFamily="34" charset="0"/>
        <a:ea typeface="ヒラギノ角ゴ Pro W3"/>
        <a:cs typeface="ヒラギノ角ゴ Pro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6309"/>
    <a:srgbClr val="353535"/>
    <a:srgbClr val="26822A"/>
    <a:srgbClr val="D2640A"/>
    <a:srgbClr val="C85A0A"/>
    <a:srgbClr val="FFA3B5"/>
    <a:srgbClr val="3F3F3F"/>
    <a:srgbClr val="2E2E2E"/>
    <a:srgbClr val="F3740B"/>
    <a:srgbClr val="8E00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32" autoAdjust="0"/>
    <p:restoredTop sz="90586" autoAdjust="0"/>
  </p:normalViewPr>
  <p:slideViewPr>
    <p:cSldViewPr>
      <p:cViewPr>
        <p:scale>
          <a:sx n="50" d="100"/>
          <a:sy n="50" d="100"/>
        </p:scale>
        <p:origin x="-2946" y="-1212"/>
      </p:cViewPr>
      <p:guideLst>
        <p:guide orient="horz" pos="2160"/>
        <p:guide pos="2880"/>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p:cViewPr varScale="1">
        <p:scale>
          <a:sx n="59" d="100"/>
          <a:sy n="59" d="100"/>
        </p:scale>
        <p:origin x="-2556"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handoutMaster" Target="handoutMasters/handoutMaster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presProps" Target="presProps.xml"/><Relationship Id="rId8" Type="http://schemas.openxmlformats.org/officeDocument/2006/relationships/slideMaster" Target="slideMasters/slideMaster4.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ivavan\DVVI_projekti\Darba_apstakli_2012-13\Prezentacijas\AS_versus_NG.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lv-LV" sz="2400" dirty="0"/>
              <a:t>Arodslimības</a:t>
            </a:r>
            <a:r>
              <a:rPr lang="lv-LV" sz="2400" baseline="0" dirty="0"/>
              <a:t> un Nelaimes gadījumi </a:t>
            </a:r>
            <a:endParaRPr lang="lv-LV" sz="2400" baseline="0" dirty="0" smtClean="0"/>
          </a:p>
          <a:p>
            <a:pPr>
              <a:defRPr sz="2000"/>
            </a:pPr>
            <a:r>
              <a:rPr lang="lv-LV" sz="2400" baseline="0" dirty="0" smtClean="0"/>
              <a:t>ar </a:t>
            </a:r>
            <a:r>
              <a:rPr lang="lv-LV" sz="2400" baseline="0" dirty="0"/>
              <a:t>letālu iznākumu (2008)</a:t>
            </a:r>
            <a:endParaRPr lang="en-US" sz="2400" dirty="0"/>
          </a:p>
        </c:rich>
      </c:tx>
      <c:layout>
        <c:manualLayout>
          <c:xMode val="edge"/>
          <c:yMode val="edge"/>
          <c:x val="0.24669965314761155"/>
          <c:y val="1.9240286432820594E-2"/>
        </c:manualLayout>
      </c:layout>
      <c:overlay val="0"/>
    </c:title>
    <c:autoTitleDeleted val="0"/>
    <c:plotArea>
      <c:layout/>
      <c:pieChart>
        <c:varyColors val="1"/>
        <c:ser>
          <c:idx val="0"/>
          <c:order val="0"/>
          <c:tx>
            <c:strRef>
              <c:f>Sheet1!$F$8</c:f>
              <c:strCache>
                <c:ptCount val="1"/>
                <c:pt idx="0">
                  <c:v>Skaits</c:v>
                </c:pt>
              </c:strCache>
            </c:strRef>
          </c:tx>
          <c:dLbls>
            <c:dLbl>
              <c:idx val="0"/>
              <c:layout>
                <c:manualLayout>
                  <c:x val="0.17932219132514687"/>
                  <c:y val="0.17983451574163717"/>
                </c:manualLayout>
              </c:layout>
              <c:tx>
                <c:rich>
                  <a:bodyPr/>
                  <a:lstStyle/>
                  <a:p>
                    <a:pPr>
                      <a:defRPr sz="2000" b="1"/>
                    </a:pPr>
                    <a:r>
                      <a:rPr lang="en-US" sz="2000" b="1" dirty="0" smtClean="0"/>
                      <a:t>0.32</a:t>
                    </a:r>
                    <a:r>
                      <a:rPr lang="lv-LV" sz="2000" b="1" dirty="0" smtClean="0"/>
                      <a:t> miljoni</a:t>
                    </a:r>
                    <a:endParaRPr lang="lv-LV" sz="2000" b="1" dirty="0"/>
                  </a:p>
                  <a:p>
                    <a:pPr>
                      <a:defRPr sz="2000" b="1"/>
                    </a:pPr>
                    <a:r>
                      <a:rPr lang="lv-LV" sz="2000" b="1" dirty="0"/>
                      <a:t>14%</a:t>
                    </a:r>
                    <a:endParaRPr lang="en-US" sz="2000" b="1" dirty="0"/>
                  </a:p>
                </c:rich>
              </c:tx>
              <c:spPr/>
              <c:showLegendKey val="0"/>
              <c:showVal val="1"/>
              <c:showCatName val="0"/>
              <c:showSerName val="0"/>
              <c:showPercent val="0"/>
              <c:showBubbleSize val="0"/>
            </c:dLbl>
            <c:dLbl>
              <c:idx val="1"/>
              <c:layout>
                <c:manualLayout>
                  <c:x val="0.48260221903448636"/>
                  <c:y val="-0.13766349594313154"/>
                </c:manualLayout>
              </c:layout>
              <c:tx>
                <c:rich>
                  <a:bodyPr/>
                  <a:lstStyle/>
                  <a:p>
                    <a:pPr>
                      <a:defRPr sz="2000" b="1"/>
                    </a:pPr>
                    <a:r>
                      <a:rPr lang="en-US" sz="2000" b="1" dirty="0" smtClean="0"/>
                      <a:t>2.02</a:t>
                    </a:r>
                    <a:r>
                      <a:rPr lang="lv-LV" sz="2000" b="1" dirty="0" smtClean="0"/>
                      <a:t> miljoni</a:t>
                    </a:r>
                    <a:endParaRPr lang="lv-LV" sz="2000" b="1" dirty="0"/>
                  </a:p>
                  <a:p>
                    <a:pPr>
                      <a:defRPr sz="2000" b="1"/>
                    </a:pPr>
                    <a:r>
                      <a:rPr lang="lv-LV" sz="2000" b="1" dirty="0"/>
                      <a:t>86%</a:t>
                    </a:r>
                    <a:endParaRPr lang="en-US" sz="2000" b="1" dirty="0"/>
                  </a:p>
                </c:rich>
              </c:tx>
              <c:spPr/>
              <c:showLegendKey val="0"/>
              <c:showVal val="1"/>
              <c:showCatName val="0"/>
              <c:showSerName val="0"/>
              <c:showPercent val="0"/>
              <c:showBubbleSize val="0"/>
            </c:dLbl>
            <c:showLegendKey val="0"/>
            <c:showVal val="1"/>
            <c:showCatName val="0"/>
            <c:showSerName val="0"/>
            <c:showPercent val="0"/>
            <c:showBubbleSize val="0"/>
            <c:showLeaderLines val="1"/>
          </c:dLbls>
          <c:cat>
            <c:strRef>
              <c:f>Sheet1!$E$9:$E$10</c:f>
              <c:strCache>
                <c:ptCount val="2"/>
                <c:pt idx="0">
                  <c:v>Letālie nelaimes gadījumi</c:v>
                </c:pt>
                <c:pt idx="1">
                  <c:v>Arodslimības ar letālu iznākumu</c:v>
                </c:pt>
              </c:strCache>
            </c:strRef>
          </c:cat>
          <c:val>
            <c:numRef>
              <c:f>Sheet1!$F$9:$F$10</c:f>
              <c:numCache>
                <c:formatCode>General</c:formatCode>
                <c:ptCount val="2"/>
                <c:pt idx="0">
                  <c:v>0.32</c:v>
                </c:pt>
                <c:pt idx="1">
                  <c:v>2.02</c:v>
                </c:pt>
              </c:numCache>
            </c:numRef>
          </c:val>
        </c:ser>
        <c:ser>
          <c:idx val="1"/>
          <c:order val="1"/>
          <c:tx>
            <c:strRef>
              <c:f>Sheet1!$G$8</c:f>
              <c:strCache>
                <c:ptCount val="1"/>
                <c:pt idx="0">
                  <c:v>%</c:v>
                </c:pt>
              </c:strCache>
            </c:strRef>
          </c:tx>
          <c:cat>
            <c:strRef>
              <c:f>Sheet1!$E$9:$E$10</c:f>
              <c:strCache>
                <c:ptCount val="2"/>
                <c:pt idx="0">
                  <c:v>Letālie nelaimes gadījumi</c:v>
                </c:pt>
                <c:pt idx="1">
                  <c:v>Arodslimības ar letālu iznākumu</c:v>
                </c:pt>
              </c:strCache>
            </c:strRef>
          </c:cat>
          <c:val>
            <c:numRef>
              <c:f>Sheet1!$G$9:$G$10</c:f>
              <c:numCache>
                <c:formatCode>General</c:formatCode>
                <c:ptCount val="2"/>
                <c:pt idx="0">
                  <c:v>14</c:v>
                </c:pt>
                <c:pt idx="1">
                  <c:v>86</c:v>
                </c:pt>
              </c:numCache>
            </c:numRef>
          </c:val>
        </c:ser>
        <c:dLbls>
          <c:showLegendKey val="0"/>
          <c:showVal val="0"/>
          <c:showCatName val="0"/>
          <c:showSerName val="0"/>
          <c:showPercent val="0"/>
          <c:showBubbleSize val="0"/>
          <c:showLeaderLines val="1"/>
        </c:dLbls>
        <c:firstSliceAng val="0"/>
      </c:pieChart>
    </c:plotArea>
    <c:legend>
      <c:legendPos val="b"/>
      <c:layout/>
      <c:overlay val="0"/>
      <c:txPr>
        <a:bodyPr/>
        <a:lstStyle/>
        <a:p>
          <a:pPr>
            <a:defRPr sz="1600"/>
          </a:pPr>
          <a:endParaRPr lang="lv-LV"/>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3952C1-B11D-4550-9F5F-45161D78BF8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CFDAF021-CC4F-42EB-A439-5ADDCF87A51E}">
      <dgm:prSet phldrT="[Text]" custT="1"/>
      <dgm:spPr>
        <a:solidFill>
          <a:srgbClr val="00B050"/>
        </a:solidFill>
      </dgm:spPr>
      <dgm:t>
        <a:bodyPr/>
        <a:lstStyle/>
        <a:p>
          <a:r>
            <a:rPr lang="lv-LV" sz="3600" dirty="0" smtClean="0"/>
            <a:t>Pašvaldība</a:t>
          </a:r>
          <a:endParaRPr lang="en-US" sz="3600" dirty="0"/>
        </a:p>
      </dgm:t>
    </dgm:pt>
    <dgm:pt modelId="{DD18EFF7-51CB-41F0-B47F-364B29DC7A7B}" type="parTrans" cxnId="{D2241477-8DF6-4FD3-8808-41304BFA7E11}">
      <dgm:prSet/>
      <dgm:spPr/>
      <dgm:t>
        <a:bodyPr/>
        <a:lstStyle/>
        <a:p>
          <a:endParaRPr lang="en-US"/>
        </a:p>
      </dgm:t>
    </dgm:pt>
    <dgm:pt modelId="{7AD919E2-1367-4A1E-A18D-6C5F1ECAF47C}" type="sibTrans" cxnId="{D2241477-8DF6-4FD3-8808-41304BFA7E11}">
      <dgm:prSet/>
      <dgm:spPr/>
      <dgm:t>
        <a:bodyPr/>
        <a:lstStyle/>
        <a:p>
          <a:endParaRPr lang="en-US"/>
        </a:p>
      </dgm:t>
    </dgm:pt>
    <dgm:pt modelId="{79866E1E-303A-43E0-A1B8-F195CC26BCE9}">
      <dgm:prSet phldrT="[Text]" custT="1"/>
      <dgm:spPr>
        <a:solidFill>
          <a:srgbClr val="CC0066"/>
        </a:solidFill>
      </dgm:spPr>
      <dgm:t>
        <a:bodyPr/>
        <a:lstStyle/>
        <a:p>
          <a:r>
            <a:rPr lang="lv-LV" sz="3600" dirty="0" smtClean="0"/>
            <a:t>Iestādes un organizācijas</a:t>
          </a:r>
          <a:endParaRPr lang="en-US" sz="3600" dirty="0"/>
        </a:p>
      </dgm:t>
    </dgm:pt>
    <dgm:pt modelId="{873E1ED5-E82D-4368-B7D2-578E282B43B1}" type="parTrans" cxnId="{4500815C-57BF-483F-ACFC-BCD686791141}">
      <dgm:prSet/>
      <dgm:spPr/>
      <dgm:t>
        <a:bodyPr/>
        <a:lstStyle/>
        <a:p>
          <a:endParaRPr lang="en-US"/>
        </a:p>
      </dgm:t>
    </dgm:pt>
    <dgm:pt modelId="{01BA220E-2697-4C19-83C1-690560D9F937}" type="sibTrans" cxnId="{4500815C-57BF-483F-ACFC-BCD686791141}">
      <dgm:prSet/>
      <dgm:spPr/>
      <dgm:t>
        <a:bodyPr/>
        <a:lstStyle/>
        <a:p>
          <a:endParaRPr lang="en-US"/>
        </a:p>
      </dgm:t>
    </dgm:pt>
    <dgm:pt modelId="{133F6DDE-6391-4177-BCCB-116AA73265DC}">
      <dgm:prSet phldrT="[Text]" custT="1"/>
      <dgm:spPr>
        <a:solidFill>
          <a:srgbClr val="EEB500"/>
        </a:solidFill>
      </dgm:spPr>
      <dgm:t>
        <a:bodyPr/>
        <a:lstStyle/>
        <a:p>
          <a:r>
            <a:rPr lang="lv-LV" sz="3600" dirty="0" smtClean="0"/>
            <a:t>Privātais sektors</a:t>
          </a:r>
          <a:endParaRPr lang="en-US" sz="3600" dirty="0"/>
        </a:p>
      </dgm:t>
    </dgm:pt>
    <dgm:pt modelId="{31F32DE8-FEBC-43BE-BCEE-DEA8636CDE7F}" type="parTrans" cxnId="{E4375381-FF0F-4682-A4FB-E1D610469652}">
      <dgm:prSet/>
      <dgm:spPr/>
      <dgm:t>
        <a:bodyPr/>
        <a:lstStyle/>
        <a:p>
          <a:endParaRPr lang="en-US"/>
        </a:p>
      </dgm:t>
    </dgm:pt>
    <dgm:pt modelId="{A5F04F9D-6B8C-47E9-A859-E5528659045E}" type="sibTrans" cxnId="{E4375381-FF0F-4682-A4FB-E1D610469652}">
      <dgm:prSet/>
      <dgm:spPr/>
      <dgm:t>
        <a:bodyPr/>
        <a:lstStyle/>
        <a:p>
          <a:endParaRPr lang="en-US"/>
        </a:p>
      </dgm:t>
    </dgm:pt>
    <dgm:pt modelId="{881AB847-A0D3-461F-98A4-EFBAFBE9C96B}">
      <dgm:prSet phldrT="[Text]" custT="1"/>
      <dgm:spPr>
        <a:solidFill>
          <a:srgbClr val="0070C0"/>
        </a:solidFill>
      </dgm:spPr>
      <dgm:t>
        <a:bodyPr/>
        <a:lstStyle/>
        <a:p>
          <a:r>
            <a:rPr lang="lv-LV" sz="3600" dirty="0" smtClean="0"/>
            <a:t>Sabiedrība</a:t>
          </a:r>
          <a:r>
            <a:rPr lang="lv-LV" sz="2200" dirty="0" smtClean="0"/>
            <a:t> </a:t>
          </a:r>
          <a:endParaRPr lang="en-US" sz="2200" dirty="0"/>
        </a:p>
      </dgm:t>
    </dgm:pt>
    <dgm:pt modelId="{EA58BC73-12A4-4DD5-A230-5AA5FB39245F}" type="parTrans" cxnId="{5A560FD4-01AC-4C4B-B3B4-C54EEFA0E5CF}">
      <dgm:prSet/>
      <dgm:spPr/>
      <dgm:t>
        <a:bodyPr/>
        <a:lstStyle/>
        <a:p>
          <a:endParaRPr lang="en-US"/>
        </a:p>
      </dgm:t>
    </dgm:pt>
    <dgm:pt modelId="{0C99CC37-9440-42E0-8F0B-6E3503C641F6}" type="sibTrans" cxnId="{5A560FD4-01AC-4C4B-B3B4-C54EEFA0E5CF}">
      <dgm:prSet/>
      <dgm:spPr/>
      <dgm:t>
        <a:bodyPr/>
        <a:lstStyle/>
        <a:p>
          <a:endParaRPr lang="en-US"/>
        </a:p>
      </dgm:t>
    </dgm:pt>
    <dgm:pt modelId="{D4BDF143-0F79-44F6-99A3-B9838CC5EAAC}">
      <dgm:prSet phldrT="[Text]"/>
      <dgm:spPr>
        <a:solidFill>
          <a:srgbClr val="B7FFD8"/>
        </a:solidFill>
      </dgm:spPr>
      <dgm:t>
        <a:bodyPr/>
        <a:lstStyle/>
        <a:p>
          <a:endParaRPr lang="en-US" dirty="0">
            <a:solidFill>
              <a:srgbClr val="004821"/>
            </a:solidFill>
          </a:endParaRPr>
        </a:p>
      </dgm:t>
    </dgm:pt>
    <dgm:pt modelId="{A9D93C99-2D73-4DB6-8D5C-93A1A70F4B72}" type="sibTrans" cxnId="{0F134646-4A83-49FC-8FE3-F6D35E79BED0}">
      <dgm:prSet/>
      <dgm:spPr/>
      <dgm:t>
        <a:bodyPr/>
        <a:lstStyle/>
        <a:p>
          <a:endParaRPr lang="en-US"/>
        </a:p>
      </dgm:t>
    </dgm:pt>
    <dgm:pt modelId="{BD21A916-514D-4D55-92CE-8249E57B75F8}" type="parTrans" cxnId="{0F134646-4A83-49FC-8FE3-F6D35E79BED0}">
      <dgm:prSet/>
      <dgm:spPr/>
      <dgm:t>
        <a:bodyPr/>
        <a:lstStyle/>
        <a:p>
          <a:endParaRPr lang="en-US"/>
        </a:p>
      </dgm:t>
    </dgm:pt>
    <dgm:pt modelId="{6816C649-F9B6-4D4C-89B3-65A3367414A2}" type="pres">
      <dgm:prSet presAssocID="{BC3952C1-B11D-4550-9F5F-45161D78BF86}" presName="diagram" presStyleCnt="0">
        <dgm:presLayoutVars>
          <dgm:chMax val="1"/>
          <dgm:dir/>
          <dgm:animLvl val="ctr"/>
          <dgm:resizeHandles val="exact"/>
        </dgm:presLayoutVars>
      </dgm:prSet>
      <dgm:spPr/>
      <dgm:t>
        <a:bodyPr/>
        <a:lstStyle/>
        <a:p>
          <a:endParaRPr lang="en-US"/>
        </a:p>
      </dgm:t>
    </dgm:pt>
    <dgm:pt modelId="{1EBEDC0D-ECF1-429C-BF5E-758F03ABF44F}" type="pres">
      <dgm:prSet presAssocID="{BC3952C1-B11D-4550-9F5F-45161D78BF86}" presName="matrix" presStyleCnt="0"/>
      <dgm:spPr/>
    </dgm:pt>
    <dgm:pt modelId="{660CA5D6-C386-4675-8DB1-50D4965F5F62}" type="pres">
      <dgm:prSet presAssocID="{BC3952C1-B11D-4550-9F5F-45161D78BF86}" presName="tile1" presStyleLbl="node1" presStyleIdx="0" presStyleCnt="4"/>
      <dgm:spPr/>
      <dgm:t>
        <a:bodyPr/>
        <a:lstStyle/>
        <a:p>
          <a:endParaRPr lang="en-US"/>
        </a:p>
      </dgm:t>
    </dgm:pt>
    <dgm:pt modelId="{532ADE07-38E5-41D3-9EFB-332BCCAF8222}" type="pres">
      <dgm:prSet presAssocID="{BC3952C1-B11D-4550-9F5F-45161D78BF86}" presName="tile1text" presStyleLbl="node1" presStyleIdx="0" presStyleCnt="4">
        <dgm:presLayoutVars>
          <dgm:chMax val="0"/>
          <dgm:chPref val="0"/>
          <dgm:bulletEnabled val="1"/>
        </dgm:presLayoutVars>
      </dgm:prSet>
      <dgm:spPr/>
      <dgm:t>
        <a:bodyPr/>
        <a:lstStyle/>
        <a:p>
          <a:endParaRPr lang="en-US"/>
        </a:p>
      </dgm:t>
    </dgm:pt>
    <dgm:pt modelId="{122A7C27-996A-4C9D-B046-B71D4A3AF013}" type="pres">
      <dgm:prSet presAssocID="{BC3952C1-B11D-4550-9F5F-45161D78BF86}" presName="tile2" presStyleLbl="node1" presStyleIdx="1" presStyleCnt="4"/>
      <dgm:spPr/>
      <dgm:t>
        <a:bodyPr/>
        <a:lstStyle/>
        <a:p>
          <a:endParaRPr lang="en-US"/>
        </a:p>
      </dgm:t>
    </dgm:pt>
    <dgm:pt modelId="{98B81280-C6B0-454F-B287-5AE5063DF2AF}" type="pres">
      <dgm:prSet presAssocID="{BC3952C1-B11D-4550-9F5F-45161D78BF86}" presName="tile2text" presStyleLbl="node1" presStyleIdx="1" presStyleCnt="4">
        <dgm:presLayoutVars>
          <dgm:chMax val="0"/>
          <dgm:chPref val="0"/>
          <dgm:bulletEnabled val="1"/>
        </dgm:presLayoutVars>
      </dgm:prSet>
      <dgm:spPr/>
      <dgm:t>
        <a:bodyPr/>
        <a:lstStyle/>
        <a:p>
          <a:endParaRPr lang="en-US"/>
        </a:p>
      </dgm:t>
    </dgm:pt>
    <dgm:pt modelId="{A99B1E91-04D8-40A2-9141-64C1FA3CCE67}" type="pres">
      <dgm:prSet presAssocID="{BC3952C1-B11D-4550-9F5F-45161D78BF86}" presName="tile3" presStyleLbl="node1" presStyleIdx="2" presStyleCnt="4" custLinFactNeighborY="-19"/>
      <dgm:spPr/>
      <dgm:t>
        <a:bodyPr/>
        <a:lstStyle/>
        <a:p>
          <a:endParaRPr lang="en-US"/>
        </a:p>
      </dgm:t>
    </dgm:pt>
    <dgm:pt modelId="{AF0950AF-206C-408A-8509-34717A69F5AC}" type="pres">
      <dgm:prSet presAssocID="{BC3952C1-B11D-4550-9F5F-45161D78BF86}" presName="tile3text" presStyleLbl="node1" presStyleIdx="2" presStyleCnt="4">
        <dgm:presLayoutVars>
          <dgm:chMax val="0"/>
          <dgm:chPref val="0"/>
          <dgm:bulletEnabled val="1"/>
        </dgm:presLayoutVars>
      </dgm:prSet>
      <dgm:spPr/>
      <dgm:t>
        <a:bodyPr/>
        <a:lstStyle/>
        <a:p>
          <a:endParaRPr lang="en-US"/>
        </a:p>
      </dgm:t>
    </dgm:pt>
    <dgm:pt modelId="{1A371E61-F108-4DAE-BA5F-E442C504E0F9}" type="pres">
      <dgm:prSet presAssocID="{BC3952C1-B11D-4550-9F5F-45161D78BF86}" presName="tile4" presStyleLbl="node1" presStyleIdx="3" presStyleCnt="4" custLinFactNeighborY="-1449"/>
      <dgm:spPr/>
      <dgm:t>
        <a:bodyPr/>
        <a:lstStyle/>
        <a:p>
          <a:endParaRPr lang="en-US"/>
        </a:p>
      </dgm:t>
    </dgm:pt>
    <dgm:pt modelId="{8BC0633B-E9DD-4818-BE8E-DE61404C75CE}" type="pres">
      <dgm:prSet presAssocID="{BC3952C1-B11D-4550-9F5F-45161D78BF86}" presName="tile4text" presStyleLbl="node1" presStyleIdx="3" presStyleCnt="4">
        <dgm:presLayoutVars>
          <dgm:chMax val="0"/>
          <dgm:chPref val="0"/>
          <dgm:bulletEnabled val="1"/>
        </dgm:presLayoutVars>
      </dgm:prSet>
      <dgm:spPr/>
      <dgm:t>
        <a:bodyPr/>
        <a:lstStyle/>
        <a:p>
          <a:endParaRPr lang="en-US"/>
        </a:p>
      </dgm:t>
    </dgm:pt>
    <dgm:pt modelId="{0F838F0F-0805-4D26-AD48-50FC90E66611}" type="pres">
      <dgm:prSet presAssocID="{BC3952C1-B11D-4550-9F5F-45161D78BF86}" presName="centerTile" presStyleLbl="fgShp" presStyleIdx="0" presStyleCnt="1" custScaleX="37037" custScaleY="63768">
        <dgm:presLayoutVars>
          <dgm:chMax val="0"/>
          <dgm:chPref val="0"/>
        </dgm:presLayoutVars>
      </dgm:prSet>
      <dgm:spPr/>
      <dgm:t>
        <a:bodyPr/>
        <a:lstStyle/>
        <a:p>
          <a:endParaRPr lang="en-US"/>
        </a:p>
      </dgm:t>
    </dgm:pt>
  </dgm:ptLst>
  <dgm:cxnLst>
    <dgm:cxn modelId="{E57D3E25-8F29-4943-ABD3-118FAC63AEEE}" type="presOf" srcId="{881AB847-A0D3-461F-98A4-EFBAFBE9C96B}" destId="{8BC0633B-E9DD-4818-BE8E-DE61404C75CE}" srcOrd="1" destOrd="0" presId="urn:microsoft.com/office/officeart/2005/8/layout/matrix1"/>
    <dgm:cxn modelId="{49D339C7-9ABE-41A1-9CEA-D00E10DC69CF}" type="presOf" srcId="{CFDAF021-CC4F-42EB-A439-5ADDCF87A51E}" destId="{532ADE07-38E5-41D3-9EFB-332BCCAF8222}" srcOrd="1" destOrd="0" presId="urn:microsoft.com/office/officeart/2005/8/layout/matrix1"/>
    <dgm:cxn modelId="{8882443D-EB90-4E2B-9BF3-02E31E626235}" type="presOf" srcId="{79866E1E-303A-43E0-A1B8-F195CC26BCE9}" destId="{122A7C27-996A-4C9D-B046-B71D4A3AF013}" srcOrd="0" destOrd="0" presId="urn:microsoft.com/office/officeart/2005/8/layout/matrix1"/>
    <dgm:cxn modelId="{0AFCC3EF-1376-4EEC-BDB1-738892AF8E6D}" type="presOf" srcId="{BC3952C1-B11D-4550-9F5F-45161D78BF86}" destId="{6816C649-F9B6-4D4C-89B3-65A3367414A2}" srcOrd="0" destOrd="0" presId="urn:microsoft.com/office/officeart/2005/8/layout/matrix1"/>
    <dgm:cxn modelId="{D2241477-8DF6-4FD3-8808-41304BFA7E11}" srcId="{D4BDF143-0F79-44F6-99A3-B9838CC5EAAC}" destId="{CFDAF021-CC4F-42EB-A439-5ADDCF87A51E}" srcOrd="0" destOrd="0" parTransId="{DD18EFF7-51CB-41F0-B47F-364B29DC7A7B}" sibTransId="{7AD919E2-1367-4A1E-A18D-6C5F1ECAF47C}"/>
    <dgm:cxn modelId="{6A0DF52D-9A5F-4AAC-917A-C85D3009381B}" type="presOf" srcId="{133F6DDE-6391-4177-BCCB-116AA73265DC}" destId="{AF0950AF-206C-408A-8509-34717A69F5AC}" srcOrd="1" destOrd="0" presId="urn:microsoft.com/office/officeart/2005/8/layout/matrix1"/>
    <dgm:cxn modelId="{4500815C-57BF-483F-ACFC-BCD686791141}" srcId="{D4BDF143-0F79-44F6-99A3-B9838CC5EAAC}" destId="{79866E1E-303A-43E0-A1B8-F195CC26BCE9}" srcOrd="1" destOrd="0" parTransId="{873E1ED5-E82D-4368-B7D2-578E282B43B1}" sibTransId="{01BA220E-2697-4C19-83C1-690560D9F937}"/>
    <dgm:cxn modelId="{0F134646-4A83-49FC-8FE3-F6D35E79BED0}" srcId="{BC3952C1-B11D-4550-9F5F-45161D78BF86}" destId="{D4BDF143-0F79-44F6-99A3-B9838CC5EAAC}" srcOrd="0" destOrd="0" parTransId="{BD21A916-514D-4D55-92CE-8249E57B75F8}" sibTransId="{A9D93C99-2D73-4DB6-8D5C-93A1A70F4B72}"/>
    <dgm:cxn modelId="{B080DC94-A9BD-4A51-9278-A6DAB7A0A468}" type="presOf" srcId="{133F6DDE-6391-4177-BCCB-116AA73265DC}" destId="{A99B1E91-04D8-40A2-9141-64C1FA3CCE67}" srcOrd="0" destOrd="0" presId="urn:microsoft.com/office/officeart/2005/8/layout/matrix1"/>
    <dgm:cxn modelId="{5A560FD4-01AC-4C4B-B3B4-C54EEFA0E5CF}" srcId="{D4BDF143-0F79-44F6-99A3-B9838CC5EAAC}" destId="{881AB847-A0D3-461F-98A4-EFBAFBE9C96B}" srcOrd="3" destOrd="0" parTransId="{EA58BC73-12A4-4DD5-A230-5AA5FB39245F}" sibTransId="{0C99CC37-9440-42E0-8F0B-6E3503C641F6}"/>
    <dgm:cxn modelId="{B061B1C0-75A1-47E4-ADA2-C4512232E7D8}" type="presOf" srcId="{79866E1E-303A-43E0-A1B8-F195CC26BCE9}" destId="{98B81280-C6B0-454F-B287-5AE5063DF2AF}" srcOrd="1" destOrd="0" presId="urn:microsoft.com/office/officeart/2005/8/layout/matrix1"/>
    <dgm:cxn modelId="{F7FCEBDA-14E9-4E39-ABFD-2A0CB02B0E2B}" type="presOf" srcId="{CFDAF021-CC4F-42EB-A439-5ADDCF87A51E}" destId="{660CA5D6-C386-4675-8DB1-50D4965F5F62}" srcOrd="0" destOrd="0" presId="urn:microsoft.com/office/officeart/2005/8/layout/matrix1"/>
    <dgm:cxn modelId="{E4375381-FF0F-4682-A4FB-E1D610469652}" srcId="{D4BDF143-0F79-44F6-99A3-B9838CC5EAAC}" destId="{133F6DDE-6391-4177-BCCB-116AA73265DC}" srcOrd="2" destOrd="0" parTransId="{31F32DE8-FEBC-43BE-BCEE-DEA8636CDE7F}" sibTransId="{A5F04F9D-6B8C-47E9-A859-E5528659045E}"/>
    <dgm:cxn modelId="{D1526E35-E323-463A-ABA9-6094FFB88DAC}" type="presOf" srcId="{881AB847-A0D3-461F-98A4-EFBAFBE9C96B}" destId="{1A371E61-F108-4DAE-BA5F-E442C504E0F9}" srcOrd="0" destOrd="0" presId="urn:microsoft.com/office/officeart/2005/8/layout/matrix1"/>
    <dgm:cxn modelId="{A5E0A86D-AFCD-48EB-9501-65555C6CE6A6}" type="presOf" srcId="{D4BDF143-0F79-44F6-99A3-B9838CC5EAAC}" destId="{0F838F0F-0805-4D26-AD48-50FC90E66611}" srcOrd="0" destOrd="0" presId="urn:microsoft.com/office/officeart/2005/8/layout/matrix1"/>
    <dgm:cxn modelId="{D72D2825-5039-4BD4-A731-338CC4CF28F1}" type="presParOf" srcId="{6816C649-F9B6-4D4C-89B3-65A3367414A2}" destId="{1EBEDC0D-ECF1-429C-BF5E-758F03ABF44F}" srcOrd="0" destOrd="0" presId="urn:microsoft.com/office/officeart/2005/8/layout/matrix1"/>
    <dgm:cxn modelId="{7E18D5F5-06A0-43AD-BF60-1890DA697526}" type="presParOf" srcId="{1EBEDC0D-ECF1-429C-BF5E-758F03ABF44F}" destId="{660CA5D6-C386-4675-8DB1-50D4965F5F62}" srcOrd="0" destOrd="0" presId="urn:microsoft.com/office/officeart/2005/8/layout/matrix1"/>
    <dgm:cxn modelId="{451CC0C1-86B5-4240-BDD2-5BF1182EAC7D}" type="presParOf" srcId="{1EBEDC0D-ECF1-429C-BF5E-758F03ABF44F}" destId="{532ADE07-38E5-41D3-9EFB-332BCCAF8222}" srcOrd="1" destOrd="0" presId="urn:microsoft.com/office/officeart/2005/8/layout/matrix1"/>
    <dgm:cxn modelId="{EAB9BC2C-F019-44E8-8FD9-E2DA40A3B85C}" type="presParOf" srcId="{1EBEDC0D-ECF1-429C-BF5E-758F03ABF44F}" destId="{122A7C27-996A-4C9D-B046-B71D4A3AF013}" srcOrd="2" destOrd="0" presId="urn:microsoft.com/office/officeart/2005/8/layout/matrix1"/>
    <dgm:cxn modelId="{D9EA0BCB-5345-4E74-9A7D-2A2980E03799}" type="presParOf" srcId="{1EBEDC0D-ECF1-429C-BF5E-758F03ABF44F}" destId="{98B81280-C6B0-454F-B287-5AE5063DF2AF}" srcOrd="3" destOrd="0" presId="urn:microsoft.com/office/officeart/2005/8/layout/matrix1"/>
    <dgm:cxn modelId="{C3CC8A92-45E7-41C1-8D44-F76ABCA23946}" type="presParOf" srcId="{1EBEDC0D-ECF1-429C-BF5E-758F03ABF44F}" destId="{A99B1E91-04D8-40A2-9141-64C1FA3CCE67}" srcOrd="4" destOrd="0" presId="urn:microsoft.com/office/officeart/2005/8/layout/matrix1"/>
    <dgm:cxn modelId="{564CF484-55E2-4B6B-9DAF-E2A40390A0E8}" type="presParOf" srcId="{1EBEDC0D-ECF1-429C-BF5E-758F03ABF44F}" destId="{AF0950AF-206C-408A-8509-34717A69F5AC}" srcOrd="5" destOrd="0" presId="urn:microsoft.com/office/officeart/2005/8/layout/matrix1"/>
    <dgm:cxn modelId="{744FBE8E-81F7-4DDF-A681-B553311262D5}" type="presParOf" srcId="{1EBEDC0D-ECF1-429C-BF5E-758F03ABF44F}" destId="{1A371E61-F108-4DAE-BA5F-E442C504E0F9}" srcOrd="6" destOrd="0" presId="urn:microsoft.com/office/officeart/2005/8/layout/matrix1"/>
    <dgm:cxn modelId="{6B646D3D-3D18-4614-B35F-9F02026429C9}" type="presParOf" srcId="{1EBEDC0D-ECF1-429C-BF5E-758F03ABF44F}" destId="{8BC0633B-E9DD-4818-BE8E-DE61404C75CE}" srcOrd="7" destOrd="0" presId="urn:microsoft.com/office/officeart/2005/8/layout/matrix1"/>
    <dgm:cxn modelId="{2AB5F77F-6C3A-4D64-9725-7AC00853097D}" type="presParOf" srcId="{6816C649-F9B6-4D4C-89B3-65A3367414A2}" destId="{0F838F0F-0805-4D26-AD48-50FC90E66611}"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0CA5D6-C386-4675-8DB1-50D4965F5F62}">
      <dsp:nvSpPr>
        <dsp:cNvPr id="0" name=""/>
        <dsp:cNvSpPr/>
      </dsp:nvSpPr>
      <dsp:spPr>
        <a:xfrm rot="16200000">
          <a:off x="720080" y="-720080"/>
          <a:ext cx="2628291" cy="4068452"/>
        </a:xfrm>
        <a:prstGeom prst="round1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lv-LV" sz="3600" kern="1200" dirty="0" smtClean="0"/>
            <a:t>Pašvaldība</a:t>
          </a:r>
          <a:endParaRPr lang="en-US" sz="3600" kern="1200" dirty="0"/>
        </a:p>
      </dsp:txBody>
      <dsp:txXfrm rot="5400000">
        <a:off x="0" y="0"/>
        <a:ext cx="4068452" cy="1971219"/>
      </dsp:txXfrm>
    </dsp:sp>
    <dsp:sp modelId="{122A7C27-996A-4C9D-B046-B71D4A3AF013}">
      <dsp:nvSpPr>
        <dsp:cNvPr id="0" name=""/>
        <dsp:cNvSpPr/>
      </dsp:nvSpPr>
      <dsp:spPr>
        <a:xfrm>
          <a:off x="4068452" y="0"/>
          <a:ext cx="4068452" cy="2628291"/>
        </a:xfrm>
        <a:prstGeom prst="round1Rect">
          <a:avLst/>
        </a:prstGeom>
        <a:solidFill>
          <a:srgbClr val="CC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lv-LV" sz="3600" kern="1200" dirty="0" smtClean="0"/>
            <a:t>Iestādes un organizācijas</a:t>
          </a:r>
          <a:endParaRPr lang="en-US" sz="3600" kern="1200" dirty="0"/>
        </a:p>
      </dsp:txBody>
      <dsp:txXfrm>
        <a:off x="4068452" y="0"/>
        <a:ext cx="4068452" cy="1971219"/>
      </dsp:txXfrm>
    </dsp:sp>
    <dsp:sp modelId="{A99B1E91-04D8-40A2-9141-64C1FA3CCE67}">
      <dsp:nvSpPr>
        <dsp:cNvPr id="0" name=""/>
        <dsp:cNvSpPr/>
      </dsp:nvSpPr>
      <dsp:spPr>
        <a:xfrm rot="10800000">
          <a:off x="0" y="2627792"/>
          <a:ext cx="4068452" cy="2628291"/>
        </a:xfrm>
        <a:prstGeom prst="round1Rect">
          <a:avLst/>
        </a:prstGeom>
        <a:solidFill>
          <a:srgbClr val="EEB5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lv-LV" sz="3600" kern="1200" dirty="0" smtClean="0"/>
            <a:t>Privātais sektors</a:t>
          </a:r>
          <a:endParaRPr lang="en-US" sz="3600" kern="1200" dirty="0"/>
        </a:p>
      </dsp:txBody>
      <dsp:txXfrm rot="10800000">
        <a:off x="0" y="3284865"/>
        <a:ext cx="4068452" cy="1971219"/>
      </dsp:txXfrm>
    </dsp:sp>
    <dsp:sp modelId="{1A371E61-F108-4DAE-BA5F-E442C504E0F9}">
      <dsp:nvSpPr>
        <dsp:cNvPr id="0" name=""/>
        <dsp:cNvSpPr/>
      </dsp:nvSpPr>
      <dsp:spPr>
        <a:xfrm rot="5400000">
          <a:off x="4788531" y="1870128"/>
          <a:ext cx="2628291" cy="4068452"/>
        </a:xfrm>
        <a:prstGeom prst="round1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lv-LV" sz="3600" kern="1200" dirty="0" smtClean="0"/>
            <a:t>Sabiedrība</a:t>
          </a:r>
          <a:r>
            <a:rPr lang="lv-LV" sz="2200" kern="1200" dirty="0" smtClean="0"/>
            <a:t> </a:t>
          </a:r>
          <a:endParaRPr lang="en-US" sz="2200" kern="1200" dirty="0"/>
        </a:p>
      </dsp:txBody>
      <dsp:txXfrm rot="-5400000">
        <a:off x="4068452" y="3247280"/>
        <a:ext cx="4068452" cy="1971219"/>
      </dsp:txXfrm>
    </dsp:sp>
    <dsp:sp modelId="{0F838F0F-0805-4D26-AD48-50FC90E66611}">
      <dsp:nvSpPr>
        <dsp:cNvPr id="0" name=""/>
        <dsp:cNvSpPr/>
      </dsp:nvSpPr>
      <dsp:spPr>
        <a:xfrm>
          <a:off x="3616402" y="2209289"/>
          <a:ext cx="904099" cy="838004"/>
        </a:xfrm>
        <a:prstGeom prst="roundRect">
          <a:avLst/>
        </a:prstGeom>
        <a:solidFill>
          <a:srgbClr val="B7FFD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endParaRPr lang="en-US" sz="3600" kern="1200" dirty="0">
            <a:solidFill>
              <a:srgbClr val="004821"/>
            </a:solidFill>
          </a:endParaRPr>
        </a:p>
      </dsp:txBody>
      <dsp:txXfrm>
        <a:off x="3657310" y="2250197"/>
        <a:ext cx="822283" cy="756188"/>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eaLnBrk="0" hangingPunct="0">
              <a:defRPr sz="1200">
                <a:latin typeface="Arial" charset="0"/>
                <a:ea typeface="ヒラギノ角ゴ Pro W3" pitchFamily="-112" charset="-128"/>
                <a:cs typeface="+mn-cs"/>
              </a:defRPr>
            </a:lvl1pPr>
          </a:lstStyle>
          <a:p>
            <a:pPr>
              <a:defRPr/>
            </a:pPr>
            <a:fld id="{1955ED25-8C82-4467-B7D2-8461C97DA4D9}" type="slidenum">
              <a:rPr lang="lv-LV"/>
              <a:pPr>
                <a:defRPr/>
              </a:pPr>
              <a:t>‹#›</a:t>
            </a:fld>
            <a:endParaRPr lang="lv-LV"/>
          </a:p>
        </p:txBody>
      </p:sp>
    </p:spTree>
    <p:extLst>
      <p:ext uri="{BB962C8B-B14F-4D97-AF65-F5344CB8AC3E}">
        <p14:creationId xmlns:p14="http://schemas.microsoft.com/office/powerpoint/2010/main" val="3214036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659" cy="4964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baseline="0">
                <a:latin typeface="Arial" charset="0"/>
                <a:ea typeface="ヒラギノ角ゴ Pro W3" pitchFamily="-112" charset="-128"/>
                <a:cs typeface="+mn-cs"/>
              </a:defRPr>
            </a:lvl1pPr>
          </a:lstStyle>
          <a:p>
            <a:pPr>
              <a:defRPr/>
            </a:pPr>
            <a:endParaRPr lang="en-US"/>
          </a:p>
        </p:txBody>
      </p:sp>
      <p:sp>
        <p:nvSpPr>
          <p:cNvPr id="3075" name="Rectangle 3"/>
          <p:cNvSpPr>
            <a:spLocks noGrp="1" noChangeArrowheads="1"/>
          </p:cNvSpPr>
          <p:nvPr>
            <p:ph type="dt" idx="1"/>
          </p:nvPr>
        </p:nvSpPr>
        <p:spPr bwMode="auto">
          <a:xfrm>
            <a:off x="3852016" y="0"/>
            <a:ext cx="2945659" cy="4964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baseline="0">
                <a:latin typeface="Arial" charset="0"/>
                <a:ea typeface="ヒラギノ角ゴ Pro W3" pitchFamily="-112" charset="-128"/>
                <a:cs typeface="+mn-cs"/>
              </a:defRPr>
            </a:lvl1pPr>
          </a:lstStyle>
          <a:p>
            <a:pPr>
              <a:defRPr/>
            </a:pPr>
            <a:endParaRPr lang="en-US"/>
          </a:p>
        </p:txBody>
      </p:sp>
      <p:sp>
        <p:nvSpPr>
          <p:cNvPr id="1126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06357" y="4715907"/>
            <a:ext cx="4984962" cy="44677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431814"/>
            <a:ext cx="2945659" cy="496411"/>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baseline="0">
                <a:latin typeface="Arial" charset="0"/>
                <a:ea typeface="ヒラギノ角ゴ Pro W3" pitchFamily="-112"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852016" y="9431814"/>
            <a:ext cx="2945659" cy="496411"/>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baseline="0">
                <a:latin typeface="Arial" charset="0"/>
                <a:ea typeface="ヒラギノ角ゴ Pro W3" pitchFamily="-112" charset="-128"/>
                <a:cs typeface="+mn-cs"/>
              </a:defRPr>
            </a:lvl1pPr>
          </a:lstStyle>
          <a:p>
            <a:pPr>
              <a:defRPr/>
            </a:pPr>
            <a:fld id="{41493E11-BCB1-4820-84D3-3311562E3E6A}" type="slidenum">
              <a:rPr lang="en-US"/>
              <a:pPr>
                <a:defRPr/>
              </a:pPr>
              <a:t>‹#›</a:t>
            </a:fld>
            <a:endParaRPr lang="en-US"/>
          </a:p>
        </p:txBody>
      </p:sp>
    </p:spTree>
    <p:extLst>
      <p:ext uri="{BB962C8B-B14F-4D97-AF65-F5344CB8AC3E}">
        <p14:creationId xmlns:p14="http://schemas.microsoft.com/office/powerpoint/2010/main" val="6302880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12" charset="-128"/>
        <a:cs typeface="ヒラギノ角ゴ Pro W3"/>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12" charset="-128"/>
        <a:cs typeface="ヒラギノ角ゴ Pro W3"/>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12" charset="-128"/>
        <a:cs typeface="ヒラギノ角ゴ Pro W3"/>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12" charset="-128"/>
        <a:cs typeface="ヒラギノ角ゴ Pro W3"/>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12"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41493E11-BCB1-4820-84D3-3311562E3E6A}" type="slidenum">
              <a:rPr lang="en-US" smtClean="0"/>
              <a:pPr>
                <a:defRPr/>
              </a:pPr>
              <a:t>6</a:t>
            </a:fld>
            <a:endParaRPr lang="en-US"/>
          </a:p>
        </p:txBody>
      </p:sp>
    </p:spTree>
    <p:extLst>
      <p:ext uri="{BB962C8B-B14F-4D97-AF65-F5344CB8AC3E}">
        <p14:creationId xmlns:p14="http://schemas.microsoft.com/office/powerpoint/2010/main" val="3380390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kern="1200" dirty="0" smtClean="0">
                <a:solidFill>
                  <a:schemeClr val="tx1"/>
                </a:solidFill>
                <a:effectLst/>
                <a:latin typeface="Arial" charset="0"/>
                <a:ea typeface="ヒラギノ角ゴ Pro W3" pitchFamily="-112" charset="-128"/>
                <a:cs typeface="ヒラギノ角ゴ Pro W3"/>
              </a:rPr>
              <a:t>rādītājs pastāvīgi pieaug, 2015. gadā sasniedzot 613 darbspējas vecumu nesasniegušo un pārsniegušo personu uz 1 000 personām darbspējas vecumā. </a:t>
            </a:r>
            <a:endParaRPr lang="lv-LV" dirty="0"/>
          </a:p>
        </p:txBody>
      </p:sp>
      <p:sp>
        <p:nvSpPr>
          <p:cNvPr id="4" name="Slide Number Placeholder 3"/>
          <p:cNvSpPr>
            <a:spLocks noGrp="1"/>
          </p:cNvSpPr>
          <p:nvPr>
            <p:ph type="sldNum" sz="quarter" idx="10"/>
          </p:nvPr>
        </p:nvSpPr>
        <p:spPr/>
        <p:txBody>
          <a:bodyPr/>
          <a:lstStyle/>
          <a:p>
            <a:pPr>
              <a:defRPr/>
            </a:pPr>
            <a:fld id="{41493E11-BCB1-4820-84D3-3311562E3E6A}" type="slidenum">
              <a:rPr lang="en-US" smtClean="0"/>
              <a:pPr>
                <a:defRPr/>
              </a:pPr>
              <a:t>7</a:t>
            </a:fld>
            <a:endParaRPr lang="en-US"/>
          </a:p>
        </p:txBody>
      </p:sp>
    </p:spTree>
    <p:extLst>
      <p:ext uri="{BB962C8B-B14F-4D97-AF65-F5344CB8AC3E}">
        <p14:creationId xmlns:p14="http://schemas.microsoft.com/office/powerpoint/2010/main" val="3237701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1493E11-BCB1-4820-84D3-3311562E3E6A}" type="slidenum">
              <a:rPr lang="en-US" smtClean="0"/>
              <a:pPr>
                <a:defRPr/>
              </a:pPr>
              <a:t>9</a:t>
            </a:fld>
            <a:endParaRPr lang="en-US"/>
          </a:p>
        </p:txBody>
      </p:sp>
    </p:spTree>
    <p:extLst>
      <p:ext uri="{BB962C8B-B14F-4D97-AF65-F5344CB8AC3E}">
        <p14:creationId xmlns:p14="http://schemas.microsoft.com/office/powerpoint/2010/main" val="259441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v-LV" sz="1200" kern="1200" dirty="0" smtClean="0">
                <a:solidFill>
                  <a:schemeClr val="tx1"/>
                </a:solidFill>
                <a:latin typeface="Arial" charset="0"/>
                <a:ea typeface="ヒラギノ角ゴ Pro W3" pitchFamily="-112" charset="-128"/>
                <a:cs typeface="ヒラギノ角ゴ Pro W3"/>
              </a:rPr>
              <a:t>Darba nespējas radītās izmaksas veselības un sociālās aprūpes budžetam </a:t>
            </a:r>
            <a:r>
              <a:rPr lang="lv-LV" sz="1200" b="1" kern="1200" dirty="0" smtClean="0">
                <a:solidFill>
                  <a:schemeClr val="tx1"/>
                </a:solidFill>
                <a:latin typeface="Arial" charset="0"/>
                <a:ea typeface="ヒラギノ角ゴ Pro W3" pitchFamily="-112" charset="-128"/>
                <a:cs typeface="ヒラギノ角ゴ Pro W3"/>
              </a:rPr>
              <a:t>pēdējo gadu laikā </a:t>
            </a:r>
            <a:r>
              <a:rPr lang="lv-LV" sz="1200" kern="1200" dirty="0" smtClean="0">
                <a:solidFill>
                  <a:schemeClr val="tx1"/>
                </a:solidFill>
                <a:latin typeface="Arial" charset="0"/>
                <a:ea typeface="ヒラギノ角ゴ Pro W3" pitchFamily="-112" charset="-128"/>
                <a:cs typeface="ヒラギノ角ゴ Pro W3"/>
              </a:rPr>
              <a:t>ir ievērojami pieaugušas, kopš 2013. gada </a:t>
            </a:r>
            <a:r>
              <a:rPr lang="lv-LV" sz="1200" b="1" kern="1200" dirty="0" smtClean="0">
                <a:solidFill>
                  <a:schemeClr val="tx1"/>
                </a:solidFill>
                <a:latin typeface="Arial" charset="0"/>
                <a:ea typeface="ヒラギノ角ゴ Pro W3" pitchFamily="-112" charset="-128"/>
                <a:cs typeface="ヒラギノ角ゴ Pro W3"/>
              </a:rPr>
              <a:t>izmaksājamo pabalstu apmērs ir dubultojies</a:t>
            </a:r>
            <a:r>
              <a:rPr lang="lv-LV" sz="1200" kern="1200" dirty="0" smtClean="0">
                <a:solidFill>
                  <a:schemeClr val="tx1"/>
                </a:solidFill>
                <a:latin typeface="Arial" charset="0"/>
                <a:ea typeface="ヒラギノ角ゴ Pro W3" pitchFamily="-112" charset="-128"/>
                <a:cs typeface="ヒラギノ角ゴ Pro W3"/>
              </a:rPr>
              <a:t>.</a:t>
            </a:r>
          </a:p>
          <a:p>
            <a:r>
              <a:rPr lang="lv-LV" sz="1200" kern="1200" dirty="0" smtClean="0">
                <a:solidFill>
                  <a:schemeClr val="tx1"/>
                </a:solidFill>
                <a:latin typeface="Arial" charset="0"/>
                <a:ea typeface="ヒラギノ角ゴ Pro W3" pitchFamily="-112" charset="-128"/>
                <a:cs typeface="ヒラギノ角ゴ Pro W3"/>
              </a:rPr>
              <a:t>Pārejošas darba nespējas dēļ </a:t>
            </a:r>
            <a:r>
              <a:rPr lang="lv-LV" sz="1200" b="1" kern="1200" dirty="0" smtClean="0">
                <a:solidFill>
                  <a:schemeClr val="tx1"/>
                </a:solidFill>
                <a:latin typeface="Arial" charset="0"/>
                <a:ea typeface="ヒラギノ角ゴ Pro W3" pitchFamily="-112" charset="-128"/>
                <a:cs typeface="ヒラギノ角ゴ Pro W3"/>
              </a:rPr>
              <a:t>zaudētais darba laiks Eiropas Savienības valstīs ir no 3% līdz 7% </a:t>
            </a:r>
            <a:r>
              <a:rPr lang="lv-LV" sz="1200" kern="1200" dirty="0" smtClean="0">
                <a:solidFill>
                  <a:schemeClr val="tx1"/>
                </a:solidFill>
                <a:latin typeface="Arial" charset="0"/>
                <a:ea typeface="ヒラギノ角ゴ Pro W3" pitchFamily="-112" charset="-128"/>
                <a:cs typeface="ヒラギノ角ゴ Pro W3"/>
              </a:rPr>
              <a:t>un izmaksas vidēji </a:t>
            </a:r>
            <a:r>
              <a:rPr lang="lv-LV" sz="1200" b="1" kern="1200" dirty="0" smtClean="0">
                <a:solidFill>
                  <a:schemeClr val="tx1"/>
                </a:solidFill>
                <a:latin typeface="Arial" charset="0"/>
                <a:ea typeface="ヒラギノ角ゴ Pro W3" pitchFamily="-112" charset="-128"/>
                <a:cs typeface="ヒラギノ角ゴ Pro W3"/>
              </a:rPr>
              <a:t>sastāda 2,5% no IKP</a:t>
            </a:r>
          </a:p>
          <a:p>
            <a:r>
              <a:rPr lang="lv-LV" sz="1200" b="0" kern="1200" dirty="0" smtClean="0">
                <a:solidFill>
                  <a:schemeClr val="tx1"/>
                </a:solidFill>
                <a:latin typeface="Arial" charset="0"/>
                <a:ea typeface="ヒラギノ角ゴ Pro W3" pitchFamily="-112" charset="-128"/>
                <a:cs typeface="ヒラギノ角ゴ Pro W3"/>
              </a:rPr>
              <a:t>Jāņem vērā arī tas, ka pieauga saņēmēju skaits, pieauga</a:t>
            </a:r>
            <a:r>
              <a:rPr lang="lv-LV" sz="1200" b="0" kern="1200" baseline="0" dirty="0" smtClean="0">
                <a:solidFill>
                  <a:schemeClr val="tx1"/>
                </a:solidFill>
                <a:latin typeface="Arial" charset="0"/>
                <a:ea typeface="ヒラギノ角ゴ Pro W3" pitchFamily="-112" charset="-128"/>
                <a:cs typeface="ヒラギノ角ゴ Pro W3"/>
              </a:rPr>
              <a:t> arī vidējā dienas laga kopumā.</a:t>
            </a:r>
            <a:endParaRPr lang="lv-LV" sz="1200" b="0" kern="1200" dirty="0" smtClean="0">
              <a:solidFill>
                <a:schemeClr val="tx1"/>
              </a:solidFill>
              <a:latin typeface="Arial" charset="0"/>
              <a:ea typeface="ヒラギノ角ゴ Pro W3" pitchFamily="-112" charset="-128"/>
              <a:cs typeface="ヒラギノ角ゴ Pro W3"/>
            </a:endParaRPr>
          </a:p>
          <a:p>
            <a:endParaRPr lang="lv-LV" dirty="0"/>
          </a:p>
        </p:txBody>
      </p:sp>
      <p:sp>
        <p:nvSpPr>
          <p:cNvPr id="4" name="Slide Number Placeholder 3"/>
          <p:cNvSpPr>
            <a:spLocks noGrp="1"/>
          </p:cNvSpPr>
          <p:nvPr>
            <p:ph type="sldNum" sz="quarter" idx="10"/>
          </p:nvPr>
        </p:nvSpPr>
        <p:spPr/>
        <p:txBody>
          <a:bodyPr/>
          <a:lstStyle/>
          <a:p>
            <a:pPr>
              <a:defRPr/>
            </a:pPr>
            <a:fld id="{BF811E59-91A6-485F-ACF1-058108B3B50A}" type="slidenum">
              <a:rPr lang="en-US" smtClean="0"/>
              <a:pPr>
                <a:defRPr/>
              </a:pPr>
              <a:t>28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dirty="0"/>
          </a:p>
        </p:txBody>
      </p:sp>
      <p:sp>
        <p:nvSpPr>
          <p:cNvPr id="4" name="Slide Number Placeholder 3"/>
          <p:cNvSpPr>
            <a:spLocks noGrp="1"/>
          </p:cNvSpPr>
          <p:nvPr>
            <p:ph type="sldNum" sz="quarter" idx="10"/>
          </p:nvPr>
        </p:nvSpPr>
        <p:spPr/>
        <p:txBody>
          <a:bodyPr/>
          <a:lstStyle/>
          <a:p>
            <a:pPr>
              <a:defRPr/>
            </a:pPr>
            <a:fld id="{BF811E59-91A6-485F-ACF1-058108B3B50A}" type="slidenum">
              <a:rPr lang="en-US" smtClean="0"/>
              <a:pPr>
                <a:defRPr/>
              </a:pPr>
              <a:t>30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Bet ja mēs atkal paskatāmies</a:t>
            </a:r>
            <a:r>
              <a:rPr lang="lv-LV" baseline="0" dirty="0" smtClean="0"/>
              <a:t> </a:t>
            </a:r>
            <a:r>
              <a:rPr lang="lv-LV" b="1" baseline="0" dirty="0" smtClean="0"/>
              <a:t>nevis absolūto dienu skaitu, bet gan pārrēķinam </a:t>
            </a:r>
            <a:r>
              <a:rPr lang="lv-LV" baseline="0" dirty="0" smtClean="0"/>
              <a:t>uz saņēmēju skaitu vai slimības </a:t>
            </a:r>
            <a:r>
              <a:rPr lang="lv-LV" baseline="0" dirty="0" err="1" smtClean="0"/>
              <a:t>gādījumu</a:t>
            </a:r>
            <a:r>
              <a:rPr lang="lv-LV" baseline="0" dirty="0" smtClean="0"/>
              <a:t>, TAD situācija neizskatās TIK drastiska! Atceramies – </a:t>
            </a:r>
            <a:r>
              <a:rPr lang="lv-LV" b="1" baseline="0" dirty="0" smtClean="0"/>
              <a:t>nekrist panikā no absolūtiem skaitļiem</a:t>
            </a:r>
            <a:r>
              <a:rPr lang="lv-LV" baseline="0" dirty="0" smtClean="0"/>
              <a:t>, sākumā novērtēt </a:t>
            </a:r>
            <a:r>
              <a:rPr lang="lv-LV" baseline="0" dirty="0" err="1" smtClean="0"/>
              <a:t>rlatīvos</a:t>
            </a:r>
            <a:r>
              <a:rPr lang="lv-LV" baseline="0" dirty="0" smtClean="0"/>
              <a:t>!</a:t>
            </a:r>
            <a:endParaRPr lang="lv-LV" dirty="0"/>
          </a:p>
        </p:txBody>
      </p:sp>
      <p:sp>
        <p:nvSpPr>
          <p:cNvPr id="4" name="Slide Number Placeholder 3"/>
          <p:cNvSpPr>
            <a:spLocks noGrp="1"/>
          </p:cNvSpPr>
          <p:nvPr>
            <p:ph type="sldNum" sz="quarter" idx="10"/>
          </p:nvPr>
        </p:nvSpPr>
        <p:spPr/>
        <p:txBody>
          <a:bodyPr/>
          <a:lstStyle/>
          <a:p>
            <a:pPr>
              <a:defRPr/>
            </a:pPr>
            <a:fld id="{BF811E59-91A6-485F-ACF1-058108B3B50A}" type="slidenum">
              <a:rPr lang="en-US" smtClean="0"/>
              <a:pPr>
                <a:defRPr/>
              </a:pPr>
              <a:t>31</a:t>
            </a:fld>
            <a:endParaRPr lang="en-US"/>
          </a:p>
        </p:txBody>
      </p:sp>
    </p:spTree>
    <p:extLst>
      <p:ext uri="{BB962C8B-B14F-4D97-AF65-F5344CB8AC3E}">
        <p14:creationId xmlns:p14="http://schemas.microsoft.com/office/powerpoint/2010/main" val="4223055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v-LV" dirty="0" smtClean="0"/>
              <a:t>Bet tomēr arī no relatīvajie</a:t>
            </a:r>
            <a:r>
              <a:rPr lang="lv-LV" baseline="0" dirty="0" smtClean="0"/>
              <a:t>m </a:t>
            </a:r>
            <a:r>
              <a:rPr lang="lv-LV" baseline="0" dirty="0" err="1" smtClean="0"/>
              <a:t>rā’ditājiem</a:t>
            </a:r>
            <a:r>
              <a:rPr lang="lv-LV" baseline="0" dirty="0" smtClean="0"/>
              <a:t> jāatzīst, ka </a:t>
            </a:r>
            <a:r>
              <a:rPr lang="lv-LV" b="1" dirty="0" smtClean="0"/>
              <a:t>Cilvēki slimo biežāk</a:t>
            </a:r>
            <a:r>
              <a:rPr lang="lv-LV" dirty="0" smtClean="0"/>
              <a:t>!</a:t>
            </a:r>
          </a:p>
          <a:p>
            <a:endParaRPr lang="lv-LV" dirty="0"/>
          </a:p>
        </p:txBody>
      </p:sp>
      <p:sp>
        <p:nvSpPr>
          <p:cNvPr id="4" name="Slide Number Placeholder 3"/>
          <p:cNvSpPr>
            <a:spLocks noGrp="1"/>
          </p:cNvSpPr>
          <p:nvPr>
            <p:ph type="sldNum" sz="quarter" idx="10"/>
          </p:nvPr>
        </p:nvSpPr>
        <p:spPr/>
        <p:txBody>
          <a:bodyPr/>
          <a:lstStyle/>
          <a:p>
            <a:pPr>
              <a:defRPr/>
            </a:pPr>
            <a:fld id="{BF811E59-91A6-485F-ACF1-058108B3B50A}" type="slidenum">
              <a:rPr lang="en-US" smtClean="0"/>
              <a:pPr>
                <a:defRPr/>
              </a:pPr>
              <a:t>32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v-LV" b="1" dirty="0" smtClean="0"/>
              <a:t>Pievēršoties konkrētāk darba videi</a:t>
            </a:r>
            <a:r>
              <a:rPr lang="lv-LV" dirty="0" smtClean="0"/>
              <a:t>: Varam redzēt, ka </a:t>
            </a:r>
            <a:r>
              <a:rPr lang="lv-LV" b="1" dirty="0" smtClean="0"/>
              <a:t>slimi uz darbu vairāk nāk iestādes vadītāji </a:t>
            </a:r>
            <a:r>
              <a:rPr lang="lv-LV" dirty="0" smtClean="0"/>
              <a:t>un n</a:t>
            </a:r>
            <a:r>
              <a:rPr lang="lv-LV" b="1" dirty="0" smtClean="0"/>
              <a:t>ekvalificēti</a:t>
            </a:r>
            <a:r>
              <a:rPr lang="lv-LV" baseline="0" dirty="0" smtClean="0"/>
              <a:t> strādnieki. Nākšana uz darbu esot slimam ir vēl viens cits rādītājs, ko sauc </a:t>
            </a:r>
            <a:r>
              <a:rPr lang="lv-LV" b="1" baseline="0" dirty="0" smtClean="0"/>
              <a:t>par prezenteismu</a:t>
            </a:r>
            <a:r>
              <a:rPr lang="lv-LV" baseline="0" dirty="0" smtClean="0"/>
              <a:t>. “sis var tikt skatīt </a:t>
            </a:r>
            <a:r>
              <a:rPr lang="lv-LV" b="1" baseline="0" dirty="0" smtClean="0"/>
              <a:t>kā atsevišķs indikators</a:t>
            </a:r>
            <a:r>
              <a:rPr lang="lv-LV" baseline="0" dirty="0" smtClean="0"/>
              <a:t>, jo pasaulē to plaši pēta un aplēses naudas ekvivalentā parāda, ka </a:t>
            </a:r>
            <a:r>
              <a:rPr lang="lv-LV" b="1" baseline="0" dirty="0" smtClean="0"/>
              <a:t>prezenteisma izmaksas ir 3-kārt lielākas nekā darba n</a:t>
            </a:r>
            <a:r>
              <a:rPr lang="lv-LV" baseline="0" dirty="0" smtClean="0"/>
              <a:t>espēja jeb reālās slimības lapas.</a:t>
            </a:r>
            <a:endParaRPr lang="lv-LV" dirty="0"/>
          </a:p>
        </p:txBody>
      </p:sp>
      <p:sp>
        <p:nvSpPr>
          <p:cNvPr id="4" name="Slide Number Placeholder 3"/>
          <p:cNvSpPr>
            <a:spLocks noGrp="1"/>
          </p:cNvSpPr>
          <p:nvPr>
            <p:ph type="sldNum" sz="quarter" idx="10"/>
          </p:nvPr>
        </p:nvSpPr>
        <p:spPr/>
        <p:txBody>
          <a:bodyPr/>
          <a:lstStyle/>
          <a:p>
            <a:pPr>
              <a:defRPr/>
            </a:pPr>
            <a:fld id="{BF811E59-91A6-485F-ACF1-058108B3B50A}" type="slidenum">
              <a:rPr lang="en-US" smtClean="0"/>
              <a:pPr>
                <a:defRPr/>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0" y="0"/>
            <a:ext cx="9144000" cy="5143500"/>
          </a:xfrm>
          <a:prstGeom prst="rect">
            <a:avLst/>
          </a:prstGeom>
          <a:solidFill>
            <a:srgbClr val="8E001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lv-LV" smtClean="0">
              <a:solidFill>
                <a:srgbClr val="000000"/>
              </a:solidFill>
            </a:endParaRPr>
          </a:p>
        </p:txBody>
      </p:sp>
      <p:pic>
        <p:nvPicPr>
          <p:cNvPr id="5" name="Picture 11" descr="1liimenis-liel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143500"/>
            <a:ext cx="9144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428728" y="2428868"/>
            <a:ext cx="7100910" cy="2286017"/>
          </a:xfrm>
        </p:spPr>
        <p:txBody>
          <a:bodyPr anchor="b">
            <a:normAutofit/>
          </a:bodyPr>
          <a:lstStyle>
            <a:lvl1pPr algn="l">
              <a:lnSpc>
                <a:spcPct val="110000"/>
              </a:lnSpc>
              <a:spcBef>
                <a:spcPts val="600"/>
              </a:spcBef>
              <a:spcAft>
                <a:spcPts val="600"/>
              </a:spcAft>
              <a:defRPr sz="3400">
                <a:solidFill>
                  <a:schemeClr val="bg1"/>
                </a:solidFill>
              </a:defRPr>
            </a:lvl1pPr>
          </a:lstStyle>
          <a:p>
            <a:r>
              <a:rPr lang="en-US" dirty="0" smtClean="0"/>
              <a:t>Click to edit Master title style</a:t>
            </a:r>
            <a:endParaRPr lang="lv-LV" dirty="0"/>
          </a:p>
        </p:txBody>
      </p:sp>
      <p:sp>
        <p:nvSpPr>
          <p:cNvPr id="3" name="Subtitle 2"/>
          <p:cNvSpPr>
            <a:spLocks noGrp="1"/>
          </p:cNvSpPr>
          <p:nvPr>
            <p:ph type="subTitle" idx="1"/>
          </p:nvPr>
        </p:nvSpPr>
        <p:spPr>
          <a:xfrm>
            <a:off x="1428728" y="857232"/>
            <a:ext cx="7072362" cy="1500198"/>
          </a:xfrm>
        </p:spPr>
        <p:txBody>
          <a:bodyPr anchor="t">
            <a:noAutofit/>
          </a:bodyPr>
          <a:lstStyle>
            <a:lvl1pPr marL="0" indent="0" algn="l">
              <a:spcBef>
                <a:spcPts val="600"/>
              </a:spcBef>
              <a:buNone/>
              <a:defRPr sz="1600">
                <a:solidFill>
                  <a:schemeClr val="bg1"/>
                </a:solidFill>
                <a:latin typeface="+mj-lt"/>
                <a:cs typeface="Times New Roman"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lv-LV" dirty="0"/>
          </a:p>
        </p:txBody>
      </p:sp>
    </p:spTree>
    <p:extLst>
      <p:ext uri="{BB962C8B-B14F-4D97-AF65-F5344CB8AC3E}">
        <p14:creationId xmlns:p14="http://schemas.microsoft.com/office/powerpoint/2010/main" val="743310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ext Placeholder 2"/>
          <p:cNvSpPr txBox="1">
            <a:spLocks noGrp="1"/>
          </p:cNvSpPr>
          <p:nvPr>
            <p:ph type="body" idx="4294967295"/>
          </p:nvPr>
        </p:nvSpPr>
        <p:spPr>
          <a:xfrm>
            <a:off x="467541" y="1052739"/>
            <a:ext cx="4040184" cy="639759"/>
          </a:xfrm>
        </p:spPr>
        <p:txBody>
          <a:bodyPr anchor="b"/>
          <a:lstStyle>
            <a:lvl1pPr>
              <a:defRPr lang="en-US" b="1"/>
            </a:lvl1pPr>
          </a:lstStyle>
          <a:p>
            <a:pPr lvl="0"/>
            <a:r>
              <a:rPr lang="en-US"/>
              <a:t>Click to edit Master text styles</a:t>
            </a:r>
          </a:p>
        </p:txBody>
      </p:sp>
      <p:sp>
        <p:nvSpPr>
          <p:cNvPr id="3" name="Content Placeholder 3"/>
          <p:cNvSpPr txBox="1">
            <a:spLocks noGrp="1"/>
          </p:cNvSpPr>
          <p:nvPr>
            <p:ph idx="4294967295"/>
          </p:nvPr>
        </p:nvSpPr>
        <p:spPr>
          <a:xfrm>
            <a:off x="467541" y="1700811"/>
            <a:ext cx="4040184" cy="3951286"/>
          </a:xfrm>
        </p:spPr>
        <p:txBody>
          <a:bodyPr/>
          <a:lstStyle>
            <a:lvl1pPr>
              <a:defRPr lang="en-US"/>
            </a:lvl1pPr>
            <a:lvl2pPr marL="742950" marR="0" lvl="1" indent="-28575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4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400"/>
              </a:spcBef>
              <a:spcAft>
                <a:spcPts val="0"/>
              </a:spcAft>
              <a:buSzPct val="100000"/>
              <a:buFont typeface="Arial" pitchFamily="34"/>
              <a:buChar char="–"/>
              <a:tabLst/>
              <a:defRPr lang="en-US" sz="16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400"/>
              </a:spcBef>
              <a:spcAft>
                <a:spcPts val="0"/>
              </a:spcAft>
              <a:buSzPct val="100000"/>
              <a:buFont typeface="Arial" pitchFamily="34"/>
              <a:buChar char="»"/>
              <a:tabLst/>
              <a:defRPr lang="en-US" sz="1600" b="0" i="0" u="none" strike="noStrike" kern="1200" cap="none" spc="0" baseline="0">
                <a:solidFill>
                  <a:srgbClr val="000000"/>
                </a:solidFill>
                <a:uFillTx/>
                <a:latin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4"/>
          <p:cNvSpPr txBox="1">
            <a:spLocks noGrp="1"/>
          </p:cNvSpPr>
          <p:nvPr>
            <p:ph type="body" idx="4294967295"/>
          </p:nvPr>
        </p:nvSpPr>
        <p:spPr>
          <a:xfrm>
            <a:off x="4644009" y="1052739"/>
            <a:ext cx="4041776" cy="639759"/>
          </a:xfrm>
        </p:spPr>
        <p:txBody>
          <a:bodyPr anchor="b"/>
          <a:lstStyle>
            <a:lvl1pPr>
              <a:defRPr lang="en-US" b="1"/>
            </a:lvl1pPr>
          </a:lstStyle>
          <a:p>
            <a:pPr lvl="0"/>
            <a:r>
              <a:rPr lang="en-US"/>
              <a:t>Click to edit Master text styles</a:t>
            </a:r>
          </a:p>
        </p:txBody>
      </p:sp>
      <p:sp>
        <p:nvSpPr>
          <p:cNvPr id="5" name="Content Placeholder 5"/>
          <p:cNvSpPr txBox="1">
            <a:spLocks noGrp="1"/>
          </p:cNvSpPr>
          <p:nvPr>
            <p:ph idx="4294967295"/>
          </p:nvPr>
        </p:nvSpPr>
        <p:spPr>
          <a:xfrm>
            <a:off x="4644009" y="1700811"/>
            <a:ext cx="4041776" cy="3951286"/>
          </a:xfrm>
        </p:spPr>
        <p:txBody>
          <a:bodyPr/>
          <a:lstStyle>
            <a:lvl1pPr>
              <a:defRPr lang="en-US"/>
            </a:lvl1pPr>
            <a:lvl2pPr marL="742950" marR="0" lvl="1" indent="-28575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4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400"/>
              </a:spcBef>
              <a:spcAft>
                <a:spcPts val="0"/>
              </a:spcAft>
              <a:buSzPct val="100000"/>
              <a:buFont typeface="Arial" pitchFamily="34"/>
              <a:buChar char="–"/>
              <a:tabLst/>
              <a:defRPr lang="en-US" sz="16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400"/>
              </a:spcBef>
              <a:spcAft>
                <a:spcPts val="0"/>
              </a:spcAft>
              <a:buSzPct val="100000"/>
              <a:buFont typeface="Arial" pitchFamily="34"/>
              <a:buChar char="»"/>
              <a:tabLst/>
              <a:defRPr lang="en-US" sz="1600" b="0" i="0" u="none" strike="noStrike" kern="1200" cap="none" spc="0" baseline="0">
                <a:solidFill>
                  <a:srgbClr val="000000"/>
                </a:solidFill>
                <a:uFillTx/>
                <a:latin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Tree>
    <p:extLst>
      <p:ext uri="{BB962C8B-B14F-4D97-AF65-F5344CB8AC3E}">
        <p14:creationId xmlns:p14="http://schemas.microsoft.com/office/powerpoint/2010/main" val="2037900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Rectangle 7"/>
          <p:cNvSpPr>
            <a:spLocks noGrp="1" noChangeArrowheads="1"/>
          </p:cNvSpPr>
          <p:nvPr>
            <p:ph type="dt" idx="10"/>
          </p:nvPr>
        </p:nvSpPr>
        <p:spPr>
          <a:ln/>
        </p:spPr>
        <p:txBody>
          <a:bodyPr/>
          <a:lstStyle>
            <a:lvl1pPr>
              <a:defRPr/>
            </a:lvl1pPr>
          </a:lstStyle>
          <a:p>
            <a:pPr>
              <a:defRPr/>
            </a:pPr>
            <a:fld id="{DAA05F7C-D71F-4C3F-AA78-3C00823D7928}" type="datetimeFigureOut">
              <a:rPr lang="lv-LV">
                <a:solidFill>
                  <a:prstClr val="white"/>
                </a:solidFill>
              </a:rPr>
              <a:pPr>
                <a:defRPr/>
              </a:pPr>
              <a:t>01.11.2017</a:t>
            </a:fld>
            <a:endParaRPr lang="lv-LV">
              <a:solidFill>
                <a:prstClr val="white"/>
              </a:solidFill>
            </a:endParaRPr>
          </a:p>
        </p:txBody>
      </p:sp>
      <p:sp>
        <p:nvSpPr>
          <p:cNvPr id="4" name="Rectangle 8"/>
          <p:cNvSpPr>
            <a:spLocks noGrp="1" noChangeArrowheads="1"/>
          </p:cNvSpPr>
          <p:nvPr>
            <p:ph type="ftr" idx="11"/>
          </p:nvPr>
        </p:nvSpPr>
        <p:spPr>
          <a:xfrm>
            <a:off x="1187450" y="6605588"/>
            <a:ext cx="6910388" cy="277812"/>
          </a:xfrm>
          <a:prstGeom prst="rect">
            <a:avLst/>
          </a:prstGeom>
          <a:ln/>
        </p:spPr>
        <p:txBody>
          <a:bodyPr/>
          <a:lstStyle>
            <a:lvl1pPr>
              <a:defRPr/>
            </a:lvl1pPr>
          </a:lstStyle>
          <a:p>
            <a:pPr fontAlgn="auto">
              <a:spcBef>
                <a:spcPts val="0"/>
              </a:spcBef>
              <a:spcAft>
                <a:spcPts val="0"/>
              </a:spcAft>
              <a:defRPr/>
            </a:pPr>
            <a:endParaRPr lang="lv-LV" sz="1800" baseline="0">
              <a:solidFill>
                <a:prstClr val="black"/>
              </a:solidFill>
              <a:latin typeface="Calibri"/>
              <a:ea typeface="+mn-ea"/>
              <a:cs typeface="+mn-cs"/>
            </a:endParaRPr>
          </a:p>
        </p:txBody>
      </p:sp>
      <p:sp>
        <p:nvSpPr>
          <p:cNvPr id="5" name="Rectangle 9"/>
          <p:cNvSpPr>
            <a:spLocks noGrp="1" noChangeArrowheads="1"/>
          </p:cNvSpPr>
          <p:nvPr>
            <p:ph type="sldNum" idx="12"/>
          </p:nvPr>
        </p:nvSpPr>
        <p:spPr>
          <a:xfrm>
            <a:off x="8604250" y="6597650"/>
            <a:ext cx="538163" cy="306388"/>
          </a:xfrm>
          <a:prstGeom prst="rect">
            <a:avLst/>
          </a:prstGeom>
          <a:ln/>
        </p:spPr>
        <p:txBody>
          <a:bodyPr/>
          <a:lstStyle>
            <a:lvl1pPr>
              <a:defRPr/>
            </a:lvl1pPr>
          </a:lstStyle>
          <a:p>
            <a:pPr fontAlgn="auto">
              <a:spcBef>
                <a:spcPts val="0"/>
              </a:spcBef>
              <a:spcAft>
                <a:spcPts val="0"/>
              </a:spcAft>
              <a:defRPr/>
            </a:pPr>
            <a:fld id="{5108D495-BEE1-47CE-B209-6B1B777F6E59}" type="slidenum">
              <a:rPr lang="lv-LV" sz="1800" baseline="0">
                <a:solidFill>
                  <a:prstClr val="black"/>
                </a:solidFill>
                <a:latin typeface="Calibri"/>
                <a:ea typeface="+mn-ea"/>
                <a:cs typeface="+mn-cs"/>
              </a:rPr>
              <a:pPr fontAlgn="auto">
                <a:spcBef>
                  <a:spcPts val="0"/>
                </a:spcBef>
                <a:spcAft>
                  <a:spcPts val="0"/>
                </a:spcAft>
                <a:defRPr/>
              </a:pPr>
              <a:t>‹#›</a:t>
            </a:fld>
            <a:endParaRPr lang="lv-LV" sz="1800" baseline="0">
              <a:solidFill>
                <a:prstClr val="black"/>
              </a:solidFill>
              <a:latin typeface="Calibri"/>
              <a:ea typeface="+mn-ea"/>
              <a:cs typeface="+mn-cs"/>
            </a:endParaRPr>
          </a:p>
        </p:txBody>
      </p:sp>
    </p:spTree>
    <p:extLst>
      <p:ext uri="{BB962C8B-B14F-4D97-AF65-F5344CB8AC3E}">
        <p14:creationId xmlns:p14="http://schemas.microsoft.com/office/powerpoint/2010/main" val="1034773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182688" y="2017713"/>
            <a:ext cx="7772400" cy="4114800"/>
          </a:xfrm>
        </p:spPr>
        <p:txBody>
          <a:bodyPr/>
          <a:lstStyle/>
          <a:p>
            <a:pPr lvl="0"/>
            <a:endParaRPr lang="en-US" noProof="0" smtClean="0"/>
          </a:p>
        </p:txBody>
      </p:sp>
      <p:sp>
        <p:nvSpPr>
          <p:cNvPr id="4" name="Rectangle 11"/>
          <p:cNvSpPr>
            <a:spLocks noGrp="1" noChangeArrowheads="1"/>
          </p:cNvSpPr>
          <p:nvPr>
            <p:ph type="dt" sz="half" idx="10"/>
          </p:nvPr>
        </p:nvSpPr>
        <p:spPr>
          <a:xfrm>
            <a:off x="5791200" y="6404984"/>
            <a:ext cx="3044952" cy="365760"/>
          </a:xfrm>
          <a:prstGeom prst="rect">
            <a:avLst/>
          </a:prstGeom>
          <a:ln/>
        </p:spPr>
        <p:txBody>
          <a:bodyPr/>
          <a:lstStyle>
            <a:lvl1pPr>
              <a:defRPr/>
            </a:lvl1pPr>
          </a:lstStyle>
          <a:p>
            <a:pPr>
              <a:defRPr/>
            </a:pPr>
            <a:r>
              <a:rPr lang="lv-LV" smtClean="0">
                <a:solidFill>
                  <a:prstClr val="white"/>
                </a:solidFill>
              </a:rPr>
              <a:t>25.04.2013</a:t>
            </a:r>
            <a:endParaRPr lang="en-GB">
              <a:solidFill>
                <a:prstClr val="white"/>
              </a:solidFill>
            </a:endParaRPr>
          </a:p>
        </p:txBody>
      </p:sp>
      <p:sp>
        <p:nvSpPr>
          <p:cNvPr id="5" name="Rectangle 12"/>
          <p:cNvSpPr>
            <a:spLocks noGrp="1" noChangeArrowheads="1"/>
          </p:cNvSpPr>
          <p:nvPr>
            <p:ph type="ftr" sz="quarter" idx="11"/>
          </p:nvPr>
        </p:nvSpPr>
        <p:spPr>
          <a:xfrm>
            <a:off x="304800" y="6410848"/>
            <a:ext cx="3581400" cy="365760"/>
          </a:xfrm>
          <a:prstGeom prst="rect">
            <a:avLst/>
          </a:prstGeom>
          <a:ln/>
        </p:spPr>
        <p:txBody>
          <a:bodyPr/>
          <a:lstStyle>
            <a:lvl1pPr>
              <a:defRPr/>
            </a:lvl1pPr>
          </a:lstStyle>
          <a:p>
            <a:pPr fontAlgn="auto">
              <a:spcBef>
                <a:spcPts val="0"/>
              </a:spcBef>
              <a:spcAft>
                <a:spcPts val="0"/>
              </a:spcAft>
              <a:defRPr/>
            </a:pPr>
            <a:endParaRPr lang="en-GB" sz="1800" baseline="0">
              <a:solidFill>
                <a:prstClr val="black"/>
              </a:solidFill>
              <a:latin typeface="Calibri"/>
              <a:ea typeface="+mn-ea"/>
              <a:cs typeface="+mn-cs"/>
            </a:endParaRPr>
          </a:p>
        </p:txBody>
      </p:sp>
      <p:sp>
        <p:nvSpPr>
          <p:cNvPr id="6" name="Rectangle 13"/>
          <p:cNvSpPr>
            <a:spLocks noGrp="1" noChangeArrowheads="1"/>
          </p:cNvSpPr>
          <p:nvPr>
            <p:ph type="sldNum" sz="quarter" idx="12"/>
          </p:nvPr>
        </p:nvSpPr>
        <p:spPr>
          <a:xfrm>
            <a:off x="4343400" y="1040174"/>
            <a:ext cx="457200" cy="441325"/>
          </a:xfrm>
          <a:prstGeom prst="rect">
            <a:avLst/>
          </a:prstGeom>
          <a:ln/>
        </p:spPr>
        <p:txBody>
          <a:bodyPr/>
          <a:lstStyle>
            <a:lvl1pPr>
              <a:defRPr/>
            </a:lvl1pPr>
          </a:lstStyle>
          <a:p>
            <a:pPr fontAlgn="auto">
              <a:spcBef>
                <a:spcPts val="0"/>
              </a:spcBef>
              <a:spcAft>
                <a:spcPts val="0"/>
              </a:spcAft>
              <a:defRPr/>
            </a:pPr>
            <a:fld id="{B1A064CE-C652-44A2-91A5-CA4B6FCF0869}" type="slidenum">
              <a:rPr lang="en-GB" sz="1800" baseline="0">
                <a:solidFill>
                  <a:prstClr val="black"/>
                </a:solidFill>
                <a:latin typeface="Calibri"/>
                <a:ea typeface="+mn-ea"/>
                <a:cs typeface="+mn-cs"/>
              </a:rPr>
              <a:pPr fontAlgn="auto">
                <a:spcBef>
                  <a:spcPts val="0"/>
                </a:spcBef>
                <a:spcAft>
                  <a:spcPts val="0"/>
                </a:spcAft>
                <a:defRPr/>
              </a:pPr>
              <a:t>‹#›</a:t>
            </a:fld>
            <a:endParaRPr lang="en-GB" sz="1800" baseline="0">
              <a:solidFill>
                <a:prstClr val="black"/>
              </a:solidFill>
              <a:latin typeface="Calibri"/>
              <a:ea typeface="+mn-ea"/>
              <a:cs typeface="+mn-cs"/>
            </a:endParaRPr>
          </a:p>
        </p:txBody>
      </p:sp>
    </p:spTree>
    <p:extLst>
      <p:ext uri="{BB962C8B-B14F-4D97-AF65-F5344CB8AC3E}">
        <p14:creationId xmlns:p14="http://schemas.microsoft.com/office/powerpoint/2010/main" val="1226890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0" y="0"/>
            <a:ext cx="9144000" cy="5143500"/>
          </a:xfrm>
          <a:prstGeom prst="rect">
            <a:avLst/>
          </a:prstGeom>
          <a:solidFill>
            <a:srgbClr val="8E001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lv-LV" smtClean="0">
              <a:solidFill>
                <a:srgbClr val="000000"/>
              </a:solidFill>
            </a:endParaRPr>
          </a:p>
        </p:txBody>
      </p:sp>
      <p:pic>
        <p:nvPicPr>
          <p:cNvPr id="5" name="Picture 11" descr="1liimenis-liel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143500"/>
            <a:ext cx="9144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428728" y="2428868"/>
            <a:ext cx="7100910" cy="2286017"/>
          </a:xfrm>
        </p:spPr>
        <p:txBody>
          <a:bodyPr anchor="b">
            <a:normAutofit/>
          </a:bodyPr>
          <a:lstStyle>
            <a:lvl1pPr algn="l">
              <a:lnSpc>
                <a:spcPct val="110000"/>
              </a:lnSpc>
              <a:spcBef>
                <a:spcPts val="600"/>
              </a:spcBef>
              <a:spcAft>
                <a:spcPts val="600"/>
              </a:spcAft>
              <a:defRPr sz="3400">
                <a:solidFill>
                  <a:schemeClr val="bg1"/>
                </a:solidFill>
              </a:defRPr>
            </a:lvl1pPr>
          </a:lstStyle>
          <a:p>
            <a:r>
              <a:rPr lang="en-US" dirty="0" smtClean="0"/>
              <a:t>Click to edit Master title style</a:t>
            </a:r>
            <a:endParaRPr lang="lv-LV" dirty="0"/>
          </a:p>
        </p:txBody>
      </p:sp>
      <p:sp>
        <p:nvSpPr>
          <p:cNvPr id="3" name="Subtitle 2"/>
          <p:cNvSpPr>
            <a:spLocks noGrp="1"/>
          </p:cNvSpPr>
          <p:nvPr>
            <p:ph type="subTitle" idx="1"/>
          </p:nvPr>
        </p:nvSpPr>
        <p:spPr>
          <a:xfrm>
            <a:off x="1428728" y="857232"/>
            <a:ext cx="7072362" cy="1500198"/>
          </a:xfrm>
        </p:spPr>
        <p:txBody>
          <a:bodyPr anchor="t">
            <a:noAutofit/>
          </a:bodyPr>
          <a:lstStyle>
            <a:lvl1pPr marL="0" indent="0" algn="l">
              <a:spcBef>
                <a:spcPts val="600"/>
              </a:spcBef>
              <a:buNone/>
              <a:defRPr sz="1600">
                <a:solidFill>
                  <a:schemeClr val="bg1"/>
                </a:solidFill>
                <a:latin typeface="+mj-lt"/>
                <a:cs typeface="Times New Roman"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lv-LV" dirty="0"/>
          </a:p>
        </p:txBody>
      </p:sp>
    </p:spTree>
    <p:extLst>
      <p:ext uri="{BB962C8B-B14F-4D97-AF65-F5344CB8AC3E}">
        <p14:creationId xmlns:p14="http://schemas.microsoft.com/office/powerpoint/2010/main" val="629855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2" descr="C:\users\ivars.vanadzins\blankas_formas\DVVI_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00275" y="6154738"/>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11560" y="1484784"/>
            <a:ext cx="7786743" cy="4714875"/>
          </a:xfrm>
        </p:spPr>
        <p:txBody>
          <a:bodyPr anchor="t"/>
          <a:lstStyle>
            <a:lvl1pPr>
              <a:buClr>
                <a:srgbClr val="8E001C"/>
              </a:buClr>
              <a:defRPr/>
            </a:lvl1pPr>
            <a:lvl2pPr>
              <a:buClr>
                <a:srgbClr val="8E001C"/>
              </a:buClr>
              <a:defRPr/>
            </a:lvl2pPr>
            <a:lvl3pPr>
              <a:buClr>
                <a:srgbClr val="8E001C"/>
              </a:buClr>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Rectangle 2"/>
          <p:cNvSpPr>
            <a:spLocks noGrp="1" noChangeArrowheads="1"/>
          </p:cNvSpPr>
          <p:nvPr>
            <p:ph type="title"/>
          </p:nvPr>
        </p:nvSpPr>
        <p:spPr bwMode="auto">
          <a:xfrm>
            <a:off x="611560" y="188640"/>
            <a:ext cx="7786743" cy="1071562"/>
          </a:xfrm>
          <a:prstGeom prst="rect">
            <a:avLst/>
          </a:prstGeom>
          <a:noFill/>
          <a:ln w="9525">
            <a:noFill/>
            <a:miter lim="800000"/>
            <a:headEnd/>
            <a:tailEnd/>
          </a:ln>
        </p:spPr>
        <p:txBody>
          <a:bodyPr/>
          <a:lstStyle/>
          <a:p>
            <a:pPr lvl="0"/>
            <a:r>
              <a:rPr lang="en-US" dirty="0" smtClean="0"/>
              <a:t>Click to edit Master title style</a:t>
            </a:r>
          </a:p>
        </p:txBody>
      </p:sp>
      <p:sp>
        <p:nvSpPr>
          <p:cNvPr id="5" name="Rectangle 1031"/>
          <p:cNvSpPr>
            <a:spLocks noGrp="1" noChangeArrowheads="1"/>
          </p:cNvSpPr>
          <p:nvPr>
            <p:ph type="ftr" sz="quarter" idx="10"/>
          </p:nvPr>
        </p:nvSpPr>
        <p:spPr>
          <a:xfrm>
            <a:off x="3708400" y="6245225"/>
            <a:ext cx="3527425" cy="476250"/>
          </a:xfrm>
          <a:prstGeom prst="rect">
            <a:avLst/>
          </a:prstGeom>
        </p:spPr>
        <p:txBody>
          <a:bodyPr/>
          <a:lstStyle>
            <a:lvl1pPr>
              <a:defRPr sz="1400" baseline="0"/>
            </a:lvl1pPr>
          </a:lstStyle>
          <a:p>
            <a:pPr>
              <a:defRPr/>
            </a:pPr>
            <a:endParaRPr lang="lv-LV">
              <a:solidFill>
                <a:srgbClr val="000000"/>
              </a:solidFill>
            </a:endParaRPr>
          </a:p>
        </p:txBody>
      </p:sp>
    </p:spTree>
    <p:extLst>
      <p:ext uri="{BB962C8B-B14F-4D97-AF65-F5344CB8AC3E}">
        <p14:creationId xmlns:p14="http://schemas.microsoft.com/office/powerpoint/2010/main" val="2908396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2" descr="C:\users\ivars.vanadzins\blankas_formas\DVVI_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00275" y="6154738"/>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11560" y="188640"/>
            <a:ext cx="7786688" cy="1071562"/>
          </a:xfrm>
        </p:spPr>
        <p:txBody>
          <a:bodyPr/>
          <a:lstStyle/>
          <a:p>
            <a:r>
              <a:rPr lang="en-US" dirty="0" smtClean="0"/>
              <a:t>Click to edit Master title style</a:t>
            </a:r>
            <a:endParaRPr lang="lv-LV" dirty="0"/>
          </a:p>
        </p:txBody>
      </p:sp>
      <p:sp>
        <p:nvSpPr>
          <p:cNvPr id="3" name="Content Placeholder 2"/>
          <p:cNvSpPr>
            <a:spLocks noGrp="1"/>
          </p:cNvSpPr>
          <p:nvPr>
            <p:ph idx="1"/>
          </p:nvPr>
        </p:nvSpPr>
        <p:spPr>
          <a:xfrm>
            <a:off x="611560" y="1412776"/>
            <a:ext cx="7786688" cy="4714875"/>
          </a:xfrm>
        </p:spPr>
        <p:txBody>
          <a:bodyPr ancho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lv-LV" dirty="0"/>
          </a:p>
        </p:txBody>
      </p:sp>
    </p:spTree>
    <p:extLst>
      <p:ext uri="{BB962C8B-B14F-4D97-AF65-F5344CB8AC3E}">
        <p14:creationId xmlns:p14="http://schemas.microsoft.com/office/powerpoint/2010/main" val="810622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185E919-BD4F-456F-A93F-23CF99FB00F4}" type="datetime1">
              <a:rPr lang="en-US" smtClean="0">
                <a:solidFill>
                  <a:srgbClr val="000000"/>
                </a:solidFill>
              </a:rPr>
              <a:pPr>
                <a:defRPr/>
              </a:pPr>
              <a:t>11/1/2017</a:t>
            </a:fld>
            <a:endParaRPr lang="en-US">
              <a:solidFill>
                <a:srgbClr val="000000"/>
              </a:solidFill>
            </a:endParaRP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000000"/>
              </a:solidFill>
            </a:endParaRPr>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A5CA1C6-304B-4D7F-BA15-3BA6D55252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3892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lv-LV"/>
          </a:p>
        </p:txBody>
      </p:sp>
      <p:sp>
        <p:nvSpPr>
          <p:cNvPr id="3" name="ClipArt Placeholder 2"/>
          <p:cNvSpPr>
            <a:spLocks noGrp="1"/>
          </p:cNvSpPr>
          <p:nvPr>
            <p:ph type="clipArt" sz="half" idx="1"/>
          </p:nvPr>
        </p:nvSpPr>
        <p:spPr>
          <a:xfrm>
            <a:off x="685800" y="1981200"/>
            <a:ext cx="3810000" cy="4114800"/>
          </a:xfrm>
        </p:spPr>
        <p:txBody>
          <a:bodyPr/>
          <a:lstStyle/>
          <a:p>
            <a:endParaRPr lang="lv-LV"/>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fld id="{903E0B8C-8C7B-4C19-BB0F-91927FC64E8E}" type="datetime1">
              <a:rPr lang="en-US" smtClean="0">
                <a:solidFill>
                  <a:srgbClr val="000000"/>
                </a:solidFill>
              </a:rPr>
              <a:pPr/>
              <a:t>11/1/2017</a:t>
            </a:fld>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A9FBDB5E-4DEE-4FBE-9503-473ADE109D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80662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2" descr="C:\users\ivars.vanadzins\blankas_formas\DVVI_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00275" y="6154738"/>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11560" y="1484784"/>
            <a:ext cx="7786743" cy="4714875"/>
          </a:xfrm>
        </p:spPr>
        <p:txBody>
          <a:bodyPr anchor="t"/>
          <a:lstStyle>
            <a:lvl1pPr>
              <a:buClr>
                <a:srgbClr val="8E001C"/>
              </a:buClr>
              <a:defRPr/>
            </a:lvl1pPr>
            <a:lvl2pPr>
              <a:buClr>
                <a:srgbClr val="8E001C"/>
              </a:buClr>
              <a:defRPr/>
            </a:lvl2pPr>
            <a:lvl3pPr>
              <a:buClr>
                <a:srgbClr val="8E001C"/>
              </a:buClr>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Rectangle 2"/>
          <p:cNvSpPr>
            <a:spLocks noGrp="1" noChangeArrowheads="1"/>
          </p:cNvSpPr>
          <p:nvPr>
            <p:ph type="title"/>
          </p:nvPr>
        </p:nvSpPr>
        <p:spPr bwMode="auto">
          <a:xfrm>
            <a:off x="611560" y="188640"/>
            <a:ext cx="7786743" cy="1071562"/>
          </a:xfrm>
          <a:prstGeom prst="rect">
            <a:avLst/>
          </a:prstGeom>
          <a:noFill/>
          <a:ln w="9525">
            <a:noFill/>
            <a:miter lim="800000"/>
            <a:headEnd/>
            <a:tailEnd/>
          </a:ln>
        </p:spPr>
        <p:txBody>
          <a:bodyPr/>
          <a:lstStyle/>
          <a:p>
            <a:pPr lvl="0"/>
            <a:r>
              <a:rPr lang="en-US" dirty="0" smtClean="0"/>
              <a:t>Click to edit Master title style</a:t>
            </a:r>
          </a:p>
        </p:txBody>
      </p:sp>
      <p:sp>
        <p:nvSpPr>
          <p:cNvPr id="5" name="Rectangle 1031"/>
          <p:cNvSpPr>
            <a:spLocks noGrp="1" noChangeArrowheads="1"/>
          </p:cNvSpPr>
          <p:nvPr>
            <p:ph type="ftr" sz="quarter" idx="10"/>
          </p:nvPr>
        </p:nvSpPr>
        <p:spPr>
          <a:xfrm>
            <a:off x="3708400" y="6245225"/>
            <a:ext cx="3527425" cy="476250"/>
          </a:xfrm>
          <a:prstGeom prst="rect">
            <a:avLst/>
          </a:prstGeom>
        </p:spPr>
        <p:txBody>
          <a:bodyPr/>
          <a:lstStyle>
            <a:lvl1pPr>
              <a:defRPr sz="1400" baseline="0"/>
            </a:lvl1pPr>
          </a:lstStyle>
          <a:p>
            <a:pPr>
              <a:defRPr/>
            </a:pPr>
            <a:endParaRPr lang="lv-LV">
              <a:solidFill>
                <a:srgbClr val="000000"/>
              </a:solidFill>
            </a:endParaRPr>
          </a:p>
        </p:txBody>
      </p:sp>
    </p:spTree>
    <p:extLst>
      <p:ext uri="{BB962C8B-B14F-4D97-AF65-F5344CB8AC3E}">
        <p14:creationId xmlns:p14="http://schemas.microsoft.com/office/powerpoint/2010/main" val="1642684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2" descr="C:\users\ivars.vanadzins\blankas_formas\DVVI_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00275" y="6154738"/>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11560" y="188640"/>
            <a:ext cx="7786688" cy="1071562"/>
          </a:xfrm>
        </p:spPr>
        <p:txBody>
          <a:bodyPr/>
          <a:lstStyle/>
          <a:p>
            <a:r>
              <a:rPr lang="en-US" dirty="0" smtClean="0"/>
              <a:t>Click to edit Master title style</a:t>
            </a:r>
            <a:endParaRPr lang="lv-LV" dirty="0"/>
          </a:p>
        </p:txBody>
      </p:sp>
      <p:sp>
        <p:nvSpPr>
          <p:cNvPr id="3" name="Content Placeholder 2"/>
          <p:cNvSpPr>
            <a:spLocks noGrp="1"/>
          </p:cNvSpPr>
          <p:nvPr>
            <p:ph idx="1"/>
          </p:nvPr>
        </p:nvSpPr>
        <p:spPr>
          <a:xfrm>
            <a:off x="611560" y="1412776"/>
            <a:ext cx="7786688" cy="4714875"/>
          </a:xfrm>
        </p:spPr>
        <p:txBody>
          <a:bodyPr ancho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lv-LV" dirty="0"/>
          </a:p>
        </p:txBody>
      </p:sp>
    </p:spTree>
    <p:extLst>
      <p:ext uri="{BB962C8B-B14F-4D97-AF65-F5344CB8AC3E}">
        <p14:creationId xmlns:p14="http://schemas.microsoft.com/office/powerpoint/2010/main" val="1010825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lv-LV"/>
          </a:p>
        </p:txBody>
      </p:sp>
      <p:sp>
        <p:nvSpPr>
          <p:cNvPr id="3" name="ClipArt Placeholder 2"/>
          <p:cNvSpPr>
            <a:spLocks noGrp="1"/>
          </p:cNvSpPr>
          <p:nvPr>
            <p:ph type="clipArt" sz="half" idx="1"/>
          </p:nvPr>
        </p:nvSpPr>
        <p:spPr>
          <a:xfrm>
            <a:off x="685800" y="1981200"/>
            <a:ext cx="3810000" cy="4114800"/>
          </a:xfrm>
        </p:spPr>
        <p:txBody>
          <a:bodyPr/>
          <a:lstStyle/>
          <a:p>
            <a:endParaRPr lang="lv-LV"/>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fld id="{903E0B8C-8C7B-4C19-BB0F-91927FC64E8E}" type="datetime1">
              <a:rPr lang="en-US" smtClean="0">
                <a:solidFill>
                  <a:srgbClr val="000000"/>
                </a:solidFill>
              </a:rPr>
              <a:t>11/1/2017</a:t>
            </a:fld>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A9FBDB5E-4DEE-4FBE-9503-473ADE109D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59441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412776"/>
            <a:ext cx="7786743" cy="4714875"/>
          </a:xfrm>
        </p:spPr>
        <p:txBody>
          <a:bodyPr anchor="t" anchorCtr="0"/>
          <a:lstStyle>
            <a:lvl1pPr>
              <a:spcBef>
                <a:spcPts val="0"/>
              </a:spcBef>
              <a:spcAft>
                <a:spcPts val="0"/>
              </a:spcAft>
              <a:defRPr sz="3200"/>
            </a:lvl1pPr>
            <a:lvl2pPr>
              <a:spcBef>
                <a:spcPts val="0"/>
              </a:spcBef>
              <a:spcAft>
                <a:spcPts val="0"/>
              </a:spcAft>
              <a:defRPr sz="2800"/>
            </a:lvl2pPr>
            <a:lvl3pPr>
              <a:spcBef>
                <a:spcPts val="0"/>
              </a:spcBef>
              <a:spcAft>
                <a:spcPts val="0"/>
              </a:spcAft>
              <a:defRPr sz="24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p:nvPr>
        </p:nvSpPr>
        <p:spPr>
          <a:xfrm>
            <a:off x="539552" y="188640"/>
            <a:ext cx="7786688" cy="1071562"/>
          </a:xfrm>
        </p:spPr>
        <p:txBody>
          <a:bodyPr/>
          <a:lstStyle>
            <a:lvl1pPr>
              <a:defRPr sz="3200" b="1"/>
            </a:lvl1pPr>
          </a:lstStyle>
          <a:p>
            <a:r>
              <a:rPr lang="en-US" dirty="0" smtClean="0"/>
              <a:t>Click to edit Master title style</a:t>
            </a:r>
            <a:endParaRPr lang="lv-LV" dirty="0"/>
          </a:p>
        </p:txBody>
      </p:sp>
    </p:spTree>
    <p:extLst>
      <p:ext uri="{BB962C8B-B14F-4D97-AF65-F5344CB8AC3E}">
        <p14:creationId xmlns:p14="http://schemas.microsoft.com/office/powerpoint/2010/main" val="2358959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188913"/>
            <a:ext cx="8035925" cy="892175"/>
          </a:xfrm>
        </p:spPr>
        <p:txBody>
          <a:bodyPr/>
          <a:lstStyle/>
          <a:p>
            <a:r>
              <a:rPr lang="en-US" smtClean="0"/>
              <a:t>Click to edit Master title style</a:t>
            </a:r>
            <a:endParaRPr lang="lv-LV"/>
          </a:p>
        </p:txBody>
      </p:sp>
      <p:sp>
        <p:nvSpPr>
          <p:cNvPr id="3" name="Text Placeholder 2"/>
          <p:cNvSpPr>
            <a:spLocks noGrp="1"/>
          </p:cNvSpPr>
          <p:nvPr>
            <p:ph type="body" sz="half" idx="1"/>
          </p:nvPr>
        </p:nvSpPr>
        <p:spPr>
          <a:xfrm>
            <a:off x="539750" y="1341438"/>
            <a:ext cx="3937000" cy="4678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29150" y="1341438"/>
            <a:ext cx="3938588" cy="4678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Rectangle 6"/>
          <p:cNvSpPr>
            <a:spLocks noGrp="1" noChangeArrowheads="1"/>
          </p:cNvSpPr>
          <p:nvPr>
            <p:ph type="dt" sz="half" idx="10"/>
          </p:nvPr>
        </p:nvSpPr>
        <p:spPr>
          <a:xfrm>
            <a:off x="609600" y="6245225"/>
            <a:ext cx="1981200" cy="476250"/>
          </a:xfrm>
          <a:prstGeom prst="rect">
            <a:avLst/>
          </a:prstGeom>
          <a:ln/>
        </p:spPr>
        <p:txBody>
          <a:bodyPr/>
          <a:lstStyle>
            <a:lvl1pPr>
              <a:defRPr/>
            </a:lvl1pPr>
          </a:lstStyle>
          <a:p>
            <a:pPr>
              <a:defRPr/>
            </a:pPr>
            <a:fld id="{DA321F0B-D64F-487F-BC33-0B7279A5A4C7}" type="datetime1">
              <a:rPr lang="en-US"/>
              <a:pPr>
                <a:defRPr/>
              </a:pPr>
              <a:t>11/1/2017</a:t>
            </a:fld>
            <a:endParaRPr lang="en-US"/>
          </a:p>
        </p:txBody>
      </p:sp>
    </p:spTree>
    <p:extLst>
      <p:ext uri="{BB962C8B-B14F-4D97-AF65-F5344CB8AC3E}">
        <p14:creationId xmlns:p14="http://schemas.microsoft.com/office/powerpoint/2010/main" val="2788287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a:prstGeom prst="rect">
            <a:avLst/>
          </a:prstGeom>
        </p:spPr>
        <p:txBody>
          <a:bodyPr/>
          <a:lstStyle>
            <a:lvl1pPr>
              <a:defRPr sz="1000">
                <a:latin typeface="Verdana" pitchFamily="34" charset="0"/>
              </a:defRPr>
            </a:lvl1pPr>
          </a:lstStyle>
          <a:p>
            <a:fld id="{3766AF72-0D7F-4C00-B6FC-FBA691121227}" type="slidenum">
              <a:rPr lang="en-US" altLang="lv-LV"/>
              <a:pPr/>
              <a:t>‹#›</a:t>
            </a:fld>
            <a:endParaRPr lang="en-US" altLang="lv-LV"/>
          </a:p>
        </p:txBody>
      </p:sp>
    </p:spTree>
    <p:extLst>
      <p:ext uri="{BB962C8B-B14F-4D97-AF65-F5344CB8AC3E}">
        <p14:creationId xmlns:p14="http://schemas.microsoft.com/office/powerpoint/2010/main" val="724965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11559" y="1556793"/>
            <a:ext cx="7772400" cy="1470026"/>
          </a:xfrm>
        </p:spPr>
        <p:txBody>
          <a:bodyPr/>
          <a:lstStyle>
            <a:lvl1pPr>
              <a:defRPr lang="en-US"/>
            </a:lvl1pPr>
          </a:lstStyle>
          <a:p>
            <a:pPr lvl="0"/>
            <a:r>
              <a:rPr lang="en-US" dirty="0"/>
              <a:t>Click to edit Master title style</a:t>
            </a:r>
            <a:endParaRPr lang="lv-LV" dirty="0"/>
          </a:p>
        </p:txBody>
      </p:sp>
      <p:sp>
        <p:nvSpPr>
          <p:cNvPr id="3" name="Subtitle 2"/>
          <p:cNvSpPr txBox="1">
            <a:spLocks noGrp="1"/>
          </p:cNvSpPr>
          <p:nvPr>
            <p:ph type="subTitle" idx="1"/>
          </p:nvPr>
        </p:nvSpPr>
        <p:spPr>
          <a:xfrm>
            <a:off x="1403649" y="3429000"/>
            <a:ext cx="6400800" cy="1752603"/>
          </a:xfrm>
        </p:spPr>
        <p:txBody>
          <a:bodyPr anchorCtr="1"/>
          <a:lstStyle>
            <a:lvl1pPr algn="ctr">
              <a:defRPr lang="en-US">
                <a:solidFill>
                  <a:srgbClr val="898989"/>
                </a:solidFill>
              </a:defRPr>
            </a:lvl1pPr>
          </a:lstStyle>
          <a:p>
            <a:pPr lvl="0"/>
            <a:r>
              <a:rPr lang="en-US"/>
              <a:t>Click to edit Master subtitle style</a:t>
            </a:r>
            <a:endParaRPr lang="lv-LV"/>
          </a:p>
        </p:txBody>
      </p:sp>
    </p:spTree>
    <p:extLst>
      <p:ext uri="{BB962C8B-B14F-4D97-AF65-F5344CB8AC3E}">
        <p14:creationId xmlns:p14="http://schemas.microsoft.com/office/powerpoint/2010/main" val="279135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2051721" y="1196748"/>
            <a:ext cx="4342705" cy="1143000"/>
          </a:xfrm>
        </p:spPr>
        <p:txBody>
          <a:bodyPr/>
          <a:lstStyle>
            <a:lvl1pPr>
              <a:defRPr lang="en-US"/>
            </a:lvl1pPr>
          </a:lstStyle>
          <a:p>
            <a:pPr lvl="0"/>
            <a:r>
              <a:rPr lang="en-US"/>
              <a:t>Click to edit Master title style</a:t>
            </a:r>
            <a:endParaRPr lang="lv-LV"/>
          </a:p>
        </p:txBody>
      </p:sp>
      <p:sp>
        <p:nvSpPr>
          <p:cNvPr id="3" name="Content Placeholder 2"/>
          <p:cNvSpPr txBox="1">
            <a:spLocks noGrp="1"/>
          </p:cNvSpPr>
          <p:nvPr>
            <p:ph idx="1"/>
          </p:nvPr>
        </p:nvSpPr>
        <p:spPr>
          <a:xfrm>
            <a:off x="1043604" y="2564901"/>
            <a:ext cx="6408709" cy="2592287"/>
          </a:xfrm>
        </p:spPr>
        <p:txBody>
          <a:bodyPr/>
          <a:lstStyle>
            <a:lvl1pPr>
              <a:defRPr lang="en-US"/>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Tree>
    <p:extLst>
      <p:ext uri="{BB962C8B-B14F-4D97-AF65-F5344CB8AC3E}">
        <p14:creationId xmlns:p14="http://schemas.microsoft.com/office/powerpoint/2010/main" val="79198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slideLayout" Target="../slideLayouts/slideLayout7.xml"/><Relationship Id="rId7" Type="http://schemas.openxmlformats.org/officeDocument/2006/relationships/image" Target="../media/image6.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9.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1.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4.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57250" y="214313"/>
            <a:ext cx="7786688"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Box 13"/>
          <p:cNvSpPr txBox="1">
            <a:spLocks noChangeArrowheads="1"/>
          </p:cNvSpPr>
          <p:nvPr userDrawn="1"/>
        </p:nvSpPr>
        <p:spPr bwMode="auto">
          <a:xfrm>
            <a:off x="8148638" y="6397625"/>
            <a:ext cx="709612" cy="246063"/>
          </a:xfrm>
          <a:prstGeom prst="rect">
            <a:avLst/>
          </a:prstGeom>
          <a:noFill/>
          <a:ln>
            <a:noFill/>
          </a:ln>
          <a:extLst/>
        </p:spPr>
        <p:txBody>
          <a:bodyPr anchor="b">
            <a:spAutoFit/>
          </a:bodyPr>
          <a:lstStyle>
            <a:lvl1pPr eaLnBrk="0" hangingPunct="0">
              <a:defRPr sz="2400" baseline="-25000">
                <a:solidFill>
                  <a:schemeClr val="tx1"/>
                </a:solidFill>
                <a:latin typeface="Arial" pitchFamily="34" charset="0"/>
                <a:ea typeface="ヒラギノ角ゴ Pro W3"/>
                <a:cs typeface="ヒラギノ角ゴ Pro W3"/>
              </a:defRPr>
            </a:lvl1pPr>
            <a:lvl2pPr marL="742950" indent="-285750" eaLnBrk="0" hangingPunct="0">
              <a:defRPr sz="2400" baseline="-25000">
                <a:solidFill>
                  <a:schemeClr val="tx1"/>
                </a:solidFill>
                <a:latin typeface="Arial" pitchFamily="34" charset="0"/>
                <a:ea typeface="ヒラギノ角ゴ Pro W3"/>
                <a:cs typeface="ヒラギノ角ゴ Pro W3"/>
              </a:defRPr>
            </a:lvl2pPr>
            <a:lvl3pPr marL="1143000" indent="-228600" eaLnBrk="0" hangingPunct="0">
              <a:defRPr sz="2400" baseline="-25000">
                <a:solidFill>
                  <a:schemeClr val="tx1"/>
                </a:solidFill>
                <a:latin typeface="Arial" pitchFamily="34" charset="0"/>
                <a:ea typeface="ヒラギノ角ゴ Pro W3"/>
                <a:cs typeface="ヒラギノ角ゴ Pro W3"/>
              </a:defRPr>
            </a:lvl3pPr>
            <a:lvl4pPr marL="1600200" indent="-228600" eaLnBrk="0" hangingPunct="0">
              <a:defRPr sz="2400" baseline="-25000">
                <a:solidFill>
                  <a:schemeClr val="tx1"/>
                </a:solidFill>
                <a:latin typeface="Arial" pitchFamily="34" charset="0"/>
                <a:ea typeface="ヒラギノ角ゴ Pro W3"/>
                <a:cs typeface="ヒラギノ角ゴ Pro W3"/>
              </a:defRPr>
            </a:lvl4pPr>
            <a:lvl5pPr marL="2057400" indent="-228600" eaLnBrk="0" hangingPunct="0">
              <a:defRPr sz="2400" baseline="-25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9pPr>
          </a:lstStyle>
          <a:p>
            <a:pPr algn="r" eaLnBrk="1" hangingPunct="1">
              <a:spcBef>
                <a:spcPct val="50000"/>
              </a:spcBef>
              <a:defRPr/>
            </a:pPr>
            <a:fld id="{FCECDF7D-A891-40CB-A7D2-2AA3F2CCBD01}" type="slidenum">
              <a:rPr lang="en-US" sz="1500" smtClean="0">
                <a:solidFill>
                  <a:srgbClr val="F2F2F2"/>
                </a:solidFill>
                <a:ea typeface="MS PGothic" pitchFamily="34" charset="-128"/>
              </a:rPr>
              <a:pPr algn="r" eaLnBrk="1" hangingPunct="1">
                <a:spcBef>
                  <a:spcPct val="50000"/>
                </a:spcBef>
                <a:defRPr/>
              </a:pPr>
              <a:t>‹#›</a:t>
            </a:fld>
            <a:endParaRPr lang="en-US" sz="1500" smtClean="0">
              <a:solidFill>
                <a:srgbClr val="F2F2F2"/>
              </a:solidFill>
              <a:ea typeface="MS PGothic" pitchFamily="34" charset="-128"/>
            </a:endParaRPr>
          </a:p>
        </p:txBody>
      </p:sp>
      <p:pic>
        <p:nvPicPr>
          <p:cNvPr id="1028" name="Picture 5" descr="180x32.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23850" y="6143625"/>
            <a:ext cx="19526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3"/>
          <p:cNvSpPr>
            <a:spLocks noGrp="1" noChangeArrowheads="1"/>
          </p:cNvSpPr>
          <p:nvPr>
            <p:ph type="body" idx="1"/>
          </p:nvPr>
        </p:nvSpPr>
        <p:spPr bwMode="auto">
          <a:xfrm>
            <a:off x="857250" y="1428750"/>
            <a:ext cx="7786688"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974981121"/>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6" r:id="rId4"/>
  </p:sldLayoutIdLst>
  <p:hf hdr="0" ftr="0" dt="0"/>
  <p:txStyles>
    <p:titleStyle>
      <a:lvl1pPr algn="l" rtl="0" eaLnBrk="0" fontAlgn="base" hangingPunct="0">
        <a:lnSpc>
          <a:spcPct val="90000"/>
        </a:lnSpc>
        <a:spcBef>
          <a:spcPct val="0"/>
        </a:spcBef>
        <a:spcAft>
          <a:spcPct val="0"/>
        </a:spcAft>
        <a:defRPr sz="3300" b="1">
          <a:solidFill>
            <a:srgbClr val="8E001C"/>
          </a:solidFill>
          <a:latin typeface="+mj-lt"/>
          <a:ea typeface="+mj-ea"/>
          <a:cs typeface="ヒラギノ角ゴ Pro W3"/>
        </a:defRPr>
      </a:lvl1pPr>
      <a:lvl2pPr algn="l" rtl="0" eaLnBrk="0" fontAlgn="base" hangingPunct="0">
        <a:lnSpc>
          <a:spcPct val="90000"/>
        </a:lnSpc>
        <a:spcBef>
          <a:spcPct val="0"/>
        </a:spcBef>
        <a:spcAft>
          <a:spcPct val="0"/>
        </a:spcAft>
        <a:defRPr sz="3300" b="1">
          <a:solidFill>
            <a:srgbClr val="8E001C"/>
          </a:solidFill>
          <a:latin typeface="Arial" charset="0"/>
          <a:ea typeface="ヒラギノ角ゴ Pro W3" pitchFamily="-112" charset="-128"/>
          <a:cs typeface="ヒラギノ角ゴ Pro W3"/>
        </a:defRPr>
      </a:lvl2pPr>
      <a:lvl3pPr algn="l" rtl="0" eaLnBrk="0" fontAlgn="base" hangingPunct="0">
        <a:lnSpc>
          <a:spcPct val="90000"/>
        </a:lnSpc>
        <a:spcBef>
          <a:spcPct val="0"/>
        </a:spcBef>
        <a:spcAft>
          <a:spcPct val="0"/>
        </a:spcAft>
        <a:defRPr sz="3300" b="1">
          <a:solidFill>
            <a:srgbClr val="8E001C"/>
          </a:solidFill>
          <a:latin typeface="Arial" charset="0"/>
          <a:ea typeface="ヒラギノ角ゴ Pro W3" pitchFamily="-112" charset="-128"/>
          <a:cs typeface="ヒラギノ角ゴ Pro W3"/>
        </a:defRPr>
      </a:lvl3pPr>
      <a:lvl4pPr algn="l" rtl="0" eaLnBrk="0" fontAlgn="base" hangingPunct="0">
        <a:lnSpc>
          <a:spcPct val="90000"/>
        </a:lnSpc>
        <a:spcBef>
          <a:spcPct val="0"/>
        </a:spcBef>
        <a:spcAft>
          <a:spcPct val="0"/>
        </a:spcAft>
        <a:defRPr sz="3300" b="1">
          <a:solidFill>
            <a:srgbClr val="8E001C"/>
          </a:solidFill>
          <a:latin typeface="Arial" charset="0"/>
          <a:ea typeface="ヒラギノ角ゴ Pro W3" pitchFamily="-112" charset="-128"/>
          <a:cs typeface="ヒラギノ角ゴ Pro W3"/>
        </a:defRPr>
      </a:lvl4pPr>
      <a:lvl5pPr algn="l" rtl="0" eaLnBrk="0" fontAlgn="base" hangingPunct="0">
        <a:lnSpc>
          <a:spcPct val="90000"/>
        </a:lnSpc>
        <a:spcBef>
          <a:spcPct val="0"/>
        </a:spcBef>
        <a:spcAft>
          <a:spcPct val="0"/>
        </a:spcAft>
        <a:defRPr sz="3300" b="1">
          <a:solidFill>
            <a:srgbClr val="8E001C"/>
          </a:solidFill>
          <a:latin typeface="Arial" charset="0"/>
          <a:ea typeface="ヒラギノ角ゴ Pro W3" pitchFamily="-112"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12" charset="-128"/>
        </a:defRPr>
      </a:lvl6pPr>
      <a:lvl7pPr marL="914400" algn="ctr" rtl="0" fontAlgn="base">
        <a:spcBef>
          <a:spcPct val="0"/>
        </a:spcBef>
        <a:spcAft>
          <a:spcPct val="0"/>
        </a:spcAft>
        <a:defRPr sz="4400">
          <a:solidFill>
            <a:schemeClr val="tx2"/>
          </a:solidFill>
          <a:latin typeface="Arial" charset="0"/>
          <a:ea typeface="ヒラギノ角ゴ Pro W3" pitchFamily="-112" charset="-128"/>
        </a:defRPr>
      </a:lvl7pPr>
      <a:lvl8pPr marL="1371600" algn="ctr" rtl="0" fontAlgn="base">
        <a:spcBef>
          <a:spcPct val="0"/>
        </a:spcBef>
        <a:spcAft>
          <a:spcPct val="0"/>
        </a:spcAft>
        <a:defRPr sz="4400">
          <a:solidFill>
            <a:schemeClr val="tx2"/>
          </a:solidFill>
          <a:latin typeface="Arial" charset="0"/>
          <a:ea typeface="ヒラギノ角ゴ Pro W3" pitchFamily="-112" charset="-128"/>
        </a:defRPr>
      </a:lvl8pPr>
      <a:lvl9pPr marL="1828800" algn="ctr" rtl="0" fontAlgn="base">
        <a:spcBef>
          <a:spcPct val="0"/>
        </a:spcBef>
        <a:spcAft>
          <a:spcPct val="0"/>
        </a:spcAft>
        <a:defRPr sz="4400">
          <a:solidFill>
            <a:schemeClr val="tx2"/>
          </a:solidFill>
          <a:latin typeface="Arial" charset="0"/>
          <a:ea typeface="ヒラギノ角ゴ Pro W3" pitchFamily="-112" charset="-128"/>
        </a:defRPr>
      </a:lvl9pPr>
    </p:titleStyle>
    <p:bodyStyle>
      <a:lvl1pPr marL="266700" indent="-266700" algn="l" rtl="0" eaLnBrk="0" fontAlgn="base" hangingPunct="0">
        <a:spcBef>
          <a:spcPct val="0"/>
        </a:spcBef>
        <a:spcAft>
          <a:spcPct val="0"/>
        </a:spcAft>
        <a:buClr>
          <a:srgbClr val="8E001C"/>
        </a:buClr>
        <a:buSzPct val="95000"/>
        <a:buFont typeface="Wingdings" pitchFamily="2" charset="2"/>
        <a:buChar char="n"/>
        <a:defRPr sz="2400">
          <a:solidFill>
            <a:srgbClr val="353535"/>
          </a:solidFill>
          <a:latin typeface="+mn-lt"/>
          <a:ea typeface="+mn-ea"/>
          <a:cs typeface="ヒラギノ角ゴ Pro W3"/>
        </a:defRPr>
      </a:lvl1pPr>
      <a:lvl2pPr marL="719138" indent="-185738" algn="l" rtl="0" eaLnBrk="0" fontAlgn="base" hangingPunct="0">
        <a:spcBef>
          <a:spcPts val="600"/>
        </a:spcBef>
        <a:spcAft>
          <a:spcPts val="600"/>
        </a:spcAft>
        <a:buClr>
          <a:srgbClr val="8E001C"/>
        </a:buClr>
        <a:buSzPct val="117000"/>
        <a:buFont typeface="Arial" pitchFamily="34" charset="0"/>
        <a:buChar char="»"/>
        <a:defRPr sz="2000">
          <a:solidFill>
            <a:srgbClr val="353535"/>
          </a:solidFill>
          <a:latin typeface="+mn-lt"/>
          <a:ea typeface="+mn-ea"/>
          <a:cs typeface="ヒラギノ角ゴ Pro W3"/>
        </a:defRPr>
      </a:lvl2pPr>
      <a:lvl3pPr marL="1163638" indent="-160338" algn="l" rtl="0" eaLnBrk="0" fontAlgn="base" hangingPunct="0">
        <a:spcBef>
          <a:spcPts val="600"/>
        </a:spcBef>
        <a:spcAft>
          <a:spcPts val="600"/>
        </a:spcAft>
        <a:buClr>
          <a:srgbClr val="8E001C"/>
        </a:buClr>
        <a:buSzPct val="120000"/>
        <a:buFont typeface="Arial" pitchFamily="34" charset="0"/>
        <a:buChar char="-"/>
        <a:defRPr>
          <a:solidFill>
            <a:srgbClr val="353535"/>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rgbClr val="474747"/>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rgbClr val="474747"/>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6226175"/>
            <a:ext cx="9144000" cy="631825"/>
            <a:chOff x="0" y="5297563"/>
            <a:chExt cx="9144032" cy="631767"/>
          </a:xfrm>
        </p:grpSpPr>
        <p:pic>
          <p:nvPicPr>
            <p:cNvPr id="1033" name="Picture 5" descr="Picture1.jpg"/>
            <p:cNvPicPr>
              <a:picLocks noChangeAspect="1"/>
            </p:cNvPicPr>
            <p:nvPr userDrawn="1"/>
          </p:nvPicPr>
          <p:blipFill>
            <a:blip r:embed="rId6" cstate="print">
              <a:extLst>
                <a:ext uri="{28A0092B-C50C-407E-A947-70E740481C1C}">
                  <a14:useLocalDpi xmlns:a14="http://schemas.microsoft.com/office/drawing/2010/main" val="0"/>
                </a:ext>
              </a:extLst>
            </a:blip>
            <a:srcRect l="5653"/>
            <a:stretch>
              <a:fillRect/>
            </a:stretch>
          </p:blipFill>
          <p:spPr bwMode="auto">
            <a:xfrm>
              <a:off x="0" y="5297563"/>
              <a:ext cx="8627058" cy="63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6" descr="Picture1.jpg"/>
            <p:cNvPicPr>
              <a:picLocks noChangeAspect="1"/>
            </p:cNvPicPr>
            <p:nvPr userDrawn="1"/>
          </p:nvPicPr>
          <p:blipFill>
            <a:blip r:embed="rId7" cstate="print">
              <a:extLst>
                <a:ext uri="{28A0092B-C50C-407E-A947-70E740481C1C}">
                  <a14:useLocalDpi xmlns:a14="http://schemas.microsoft.com/office/drawing/2010/main" val="0"/>
                </a:ext>
              </a:extLst>
            </a:blip>
            <a:srcRect l="68935"/>
            <a:stretch>
              <a:fillRect/>
            </a:stretch>
          </p:blipFill>
          <p:spPr bwMode="auto">
            <a:xfrm>
              <a:off x="6303452" y="5297563"/>
              <a:ext cx="2840580" cy="63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2"/>
          <p:cNvSpPr>
            <a:spLocks noGrp="1" noChangeArrowheads="1"/>
          </p:cNvSpPr>
          <p:nvPr>
            <p:ph type="title"/>
          </p:nvPr>
        </p:nvSpPr>
        <p:spPr bwMode="auto">
          <a:xfrm>
            <a:off x="610507" y="214313"/>
            <a:ext cx="7786688"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672582" y="1511300"/>
            <a:ext cx="7786688"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11" name="Picture 8"/>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5697748" y="6289674"/>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userDrawn="1"/>
        </p:nvSpPr>
        <p:spPr>
          <a:xfrm>
            <a:off x="6268095" y="6331773"/>
            <a:ext cx="1880543" cy="420628"/>
          </a:xfrm>
          <a:prstGeom prst="rect">
            <a:avLst/>
          </a:prstGeom>
        </p:spPr>
        <p:txBody>
          <a:bodyPr wrap="square">
            <a:spAutoFit/>
          </a:bodyPr>
          <a:lstStyle/>
          <a:p>
            <a:pPr>
              <a:defRPr/>
            </a:pPr>
            <a:r>
              <a:rPr lang="lv-LV" sz="1600" dirty="0" smtClean="0">
                <a:solidFill>
                  <a:srgbClr val="FFFFFF"/>
                </a:solidFill>
              </a:rPr>
              <a:t>Darba drošības un vides </a:t>
            </a:r>
          </a:p>
          <a:p>
            <a:pPr>
              <a:defRPr/>
            </a:pPr>
            <a:r>
              <a:rPr lang="lv-LV" sz="1600" dirty="0" smtClean="0">
                <a:solidFill>
                  <a:srgbClr val="FFFFFF"/>
                </a:solidFill>
              </a:rPr>
              <a:t>veselības institūts</a:t>
            </a:r>
            <a:endParaRPr lang="en-US" sz="1600" dirty="0" smtClean="0">
              <a:solidFill>
                <a:srgbClr val="FFFFFF"/>
              </a:solidFill>
            </a:endParaRPr>
          </a:p>
        </p:txBody>
      </p:sp>
    </p:spTree>
    <p:extLst>
      <p:ext uri="{BB962C8B-B14F-4D97-AF65-F5344CB8AC3E}">
        <p14:creationId xmlns:p14="http://schemas.microsoft.com/office/powerpoint/2010/main" val="2413235470"/>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39" r:id="rId3"/>
  </p:sldLayoutIdLst>
  <p:hf hdr="0" ftr="0" dt="0"/>
  <p:txStyles>
    <p:titleStyle>
      <a:lvl1pPr algn="l" rtl="0" eaLnBrk="0" fontAlgn="base" hangingPunct="0">
        <a:lnSpc>
          <a:spcPct val="90000"/>
        </a:lnSpc>
        <a:spcBef>
          <a:spcPct val="0"/>
        </a:spcBef>
        <a:spcAft>
          <a:spcPct val="0"/>
        </a:spcAft>
        <a:defRPr sz="3200" b="1">
          <a:solidFill>
            <a:srgbClr val="C85A0A"/>
          </a:solidFill>
          <a:latin typeface="+mj-lt"/>
          <a:ea typeface="+mj-ea"/>
          <a:cs typeface="ヒラギノ角ゴ Pro W3"/>
        </a:defRPr>
      </a:lvl1pPr>
      <a:lvl2pPr algn="l" rtl="0" eaLnBrk="0" fontAlgn="base" hangingPunct="0">
        <a:lnSpc>
          <a:spcPct val="90000"/>
        </a:lnSpc>
        <a:spcBef>
          <a:spcPct val="0"/>
        </a:spcBef>
        <a:spcAft>
          <a:spcPct val="0"/>
        </a:spcAft>
        <a:defRPr sz="3300">
          <a:solidFill>
            <a:srgbClr val="C85A0A"/>
          </a:solidFill>
          <a:latin typeface="Arial" charset="0"/>
          <a:ea typeface="ヒラギノ角ゴ Pro W3" pitchFamily="-112" charset="-128"/>
          <a:cs typeface="ヒラギノ角ゴ Pro W3"/>
        </a:defRPr>
      </a:lvl2pPr>
      <a:lvl3pPr algn="l" rtl="0" eaLnBrk="0" fontAlgn="base" hangingPunct="0">
        <a:lnSpc>
          <a:spcPct val="90000"/>
        </a:lnSpc>
        <a:spcBef>
          <a:spcPct val="0"/>
        </a:spcBef>
        <a:spcAft>
          <a:spcPct val="0"/>
        </a:spcAft>
        <a:defRPr sz="3300">
          <a:solidFill>
            <a:srgbClr val="C85A0A"/>
          </a:solidFill>
          <a:latin typeface="Arial" charset="0"/>
          <a:ea typeface="ヒラギノ角ゴ Pro W3" pitchFamily="-112" charset="-128"/>
          <a:cs typeface="ヒラギノ角ゴ Pro W3"/>
        </a:defRPr>
      </a:lvl3pPr>
      <a:lvl4pPr algn="l" rtl="0" eaLnBrk="0" fontAlgn="base" hangingPunct="0">
        <a:lnSpc>
          <a:spcPct val="90000"/>
        </a:lnSpc>
        <a:spcBef>
          <a:spcPct val="0"/>
        </a:spcBef>
        <a:spcAft>
          <a:spcPct val="0"/>
        </a:spcAft>
        <a:defRPr sz="3300">
          <a:solidFill>
            <a:srgbClr val="C85A0A"/>
          </a:solidFill>
          <a:latin typeface="Arial" charset="0"/>
          <a:ea typeface="ヒラギノ角ゴ Pro W3" pitchFamily="-112" charset="-128"/>
          <a:cs typeface="ヒラギノ角ゴ Pro W3"/>
        </a:defRPr>
      </a:lvl4pPr>
      <a:lvl5pPr algn="l" rtl="0" eaLnBrk="0" fontAlgn="base" hangingPunct="0">
        <a:lnSpc>
          <a:spcPct val="90000"/>
        </a:lnSpc>
        <a:spcBef>
          <a:spcPct val="0"/>
        </a:spcBef>
        <a:spcAft>
          <a:spcPct val="0"/>
        </a:spcAft>
        <a:defRPr sz="3300">
          <a:solidFill>
            <a:srgbClr val="C85A0A"/>
          </a:solidFill>
          <a:latin typeface="Arial" charset="0"/>
          <a:ea typeface="ヒラギノ角ゴ Pro W3" pitchFamily="-112"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12" charset="-128"/>
        </a:defRPr>
      </a:lvl6pPr>
      <a:lvl7pPr marL="914400" algn="ctr" rtl="0" fontAlgn="base">
        <a:spcBef>
          <a:spcPct val="0"/>
        </a:spcBef>
        <a:spcAft>
          <a:spcPct val="0"/>
        </a:spcAft>
        <a:defRPr sz="4400">
          <a:solidFill>
            <a:schemeClr val="tx2"/>
          </a:solidFill>
          <a:latin typeface="Arial" charset="0"/>
          <a:ea typeface="ヒラギノ角ゴ Pro W3" pitchFamily="-112" charset="-128"/>
        </a:defRPr>
      </a:lvl7pPr>
      <a:lvl8pPr marL="1371600" algn="ctr" rtl="0" fontAlgn="base">
        <a:spcBef>
          <a:spcPct val="0"/>
        </a:spcBef>
        <a:spcAft>
          <a:spcPct val="0"/>
        </a:spcAft>
        <a:defRPr sz="4400">
          <a:solidFill>
            <a:schemeClr val="tx2"/>
          </a:solidFill>
          <a:latin typeface="Arial" charset="0"/>
          <a:ea typeface="ヒラギノ角ゴ Pro W3" pitchFamily="-112" charset="-128"/>
        </a:defRPr>
      </a:lvl8pPr>
      <a:lvl9pPr marL="1828800" algn="ctr" rtl="0" fontAlgn="base">
        <a:spcBef>
          <a:spcPct val="0"/>
        </a:spcBef>
        <a:spcAft>
          <a:spcPct val="0"/>
        </a:spcAft>
        <a:defRPr sz="4400">
          <a:solidFill>
            <a:schemeClr val="tx2"/>
          </a:solidFill>
          <a:latin typeface="Arial" charset="0"/>
          <a:ea typeface="ヒラギノ角ゴ Pro W3" pitchFamily="-112" charset="-128"/>
        </a:defRPr>
      </a:lvl9pPr>
    </p:titleStyle>
    <p:bodyStyle>
      <a:lvl1pPr marL="266700" indent="-266700" algn="l" rtl="0" eaLnBrk="0" fontAlgn="base" hangingPunct="0">
        <a:spcBef>
          <a:spcPts val="0"/>
        </a:spcBef>
        <a:spcAft>
          <a:spcPts val="0"/>
        </a:spcAft>
        <a:buClr>
          <a:srgbClr val="C85A0A"/>
        </a:buClr>
        <a:buSzPct val="95000"/>
        <a:buFont typeface="Wingdings" pitchFamily="2" charset="2"/>
        <a:buChar char="n"/>
        <a:defRPr sz="3200">
          <a:solidFill>
            <a:srgbClr val="353535"/>
          </a:solidFill>
          <a:latin typeface="+mn-lt"/>
          <a:ea typeface="+mn-ea"/>
          <a:cs typeface="ヒラギノ角ゴ Pro W3"/>
        </a:defRPr>
      </a:lvl1pPr>
      <a:lvl2pPr marL="719138" indent="-185738" algn="l" rtl="0" eaLnBrk="0" fontAlgn="base" hangingPunct="0">
        <a:spcBef>
          <a:spcPts val="0"/>
        </a:spcBef>
        <a:spcAft>
          <a:spcPts val="0"/>
        </a:spcAft>
        <a:buClr>
          <a:srgbClr val="C85A0A"/>
        </a:buClr>
        <a:buSzPct val="117000"/>
        <a:buFont typeface="Arial" pitchFamily="34" charset="0"/>
        <a:buChar char="»"/>
        <a:defRPr sz="2800">
          <a:solidFill>
            <a:srgbClr val="353535"/>
          </a:solidFill>
          <a:latin typeface="+mn-lt"/>
          <a:ea typeface="+mn-ea"/>
          <a:cs typeface="ヒラギノ角ゴ Pro W3"/>
        </a:defRPr>
      </a:lvl2pPr>
      <a:lvl3pPr marL="1163638" indent="-160338" algn="l" rtl="0" eaLnBrk="0" fontAlgn="base" hangingPunct="0">
        <a:spcBef>
          <a:spcPts val="0"/>
        </a:spcBef>
        <a:spcAft>
          <a:spcPts val="0"/>
        </a:spcAft>
        <a:buClr>
          <a:srgbClr val="C85A0A"/>
        </a:buClr>
        <a:buSzPct val="120000"/>
        <a:buFont typeface="Arial" pitchFamily="34" charset="0"/>
        <a:buChar char="-"/>
        <a:defRPr sz="2400">
          <a:solidFill>
            <a:srgbClr val="353535"/>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rgbClr val="474747"/>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rgbClr val="474747"/>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pct5">
          <a:fgClr>
            <a:srgbClr val="FFFFFF"/>
          </a:fgClr>
          <a:bgClr>
            <a:schemeClr val="bg1"/>
          </a:bgClr>
        </a:patt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2233339" y="1700811"/>
            <a:ext cx="4342705" cy="1143000"/>
          </a:xfrm>
          <a:prstGeom prst="rect">
            <a:avLst/>
          </a:prstGeom>
          <a:noFill/>
          <a:ln>
            <a:noFill/>
          </a:ln>
        </p:spPr>
        <p:txBody>
          <a:bodyPr vert="horz" wrap="square" lIns="91440" tIns="45720" rIns="91440" bIns="45720" anchor="ctr" anchorCtr="1" compatLnSpc="1"/>
          <a:lstStyle/>
          <a:p>
            <a:pPr lvl="0"/>
            <a:r>
              <a:rPr lang="lv-LV"/>
              <a:t>Virsraksts</a:t>
            </a:r>
          </a:p>
        </p:txBody>
      </p:sp>
      <p:sp>
        <p:nvSpPr>
          <p:cNvPr id="3" name="Text Placeholder 2"/>
          <p:cNvSpPr txBox="1">
            <a:spLocks noGrp="1"/>
          </p:cNvSpPr>
          <p:nvPr>
            <p:ph type="body" idx="1"/>
          </p:nvPr>
        </p:nvSpPr>
        <p:spPr>
          <a:xfrm>
            <a:off x="1259631" y="3212973"/>
            <a:ext cx="6408709" cy="1468764"/>
          </a:xfrm>
          <a:prstGeom prst="rect">
            <a:avLst/>
          </a:prstGeom>
          <a:noFill/>
          <a:ln>
            <a:noFill/>
          </a:ln>
        </p:spPr>
        <p:txBody>
          <a:bodyPr vert="horz" wrap="square" lIns="91440" tIns="45720" rIns="91440" bIns="45720" anchor="t" anchorCtr="0" compatLnSpc="1"/>
          <a:lstStyle/>
          <a:p>
            <a:pPr lvl="0"/>
            <a:r>
              <a:rPr lang="lv-LV"/>
              <a:t>apakšvirsraksts</a:t>
            </a:r>
          </a:p>
        </p:txBody>
      </p:sp>
      <p:sp>
        <p:nvSpPr>
          <p:cNvPr id="8" name="Triangle rectangle 6"/>
          <p:cNvSpPr/>
          <p:nvPr userDrawn="1"/>
        </p:nvSpPr>
        <p:spPr>
          <a:xfrm rot="16200000">
            <a:off x="6759116" y="4492953"/>
            <a:ext cx="3068960" cy="1700808"/>
          </a:xfrm>
          <a:prstGeom prst="rtTriangle">
            <a:avLst/>
          </a:prstGeom>
          <a:gradFill flip="none" rotWithShape="1">
            <a:gsLst>
              <a:gs pos="100000">
                <a:schemeClr val="tx2">
                  <a:lumMod val="50000"/>
                </a:schemeClr>
              </a:gs>
              <a:gs pos="28000">
                <a:schemeClr val="accent1">
                  <a:lumMod val="100000"/>
                </a:schemeClr>
              </a:gs>
              <a:gs pos="57000">
                <a:schemeClr val="tx2">
                  <a:alpha val="94000"/>
                  <a:lumMod val="67000"/>
                </a:schemeClr>
              </a:gs>
              <a:gs pos="86000">
                <a:schemeClr val="tx2">
                  <a:lumMod val="50000"/>
                </a:schemeClr>
              </a:gs>
              <a:gs pos="0">
                <a:schemeClr val="accent1">
                  <a:shade val="100000"/>
                  <a:satMod val="115000"/>
                </a:schemeClr>
              </a:gs>
            </a:gsLst>
            <a:lin ang="1788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sz="1800" baseline="0">
              <a:solidFill>
                <a:prstClr val="white"/>
              </a:solidFill>
            </a:endParaRPr>
          </a:p>
        </p:txBody>
      </p:sp>
      <p:sp>
        <p:nvSpPr>
          <p:cNvPr id="9" name="Forme libre 7"/>
          <p:cNvSpPr/>
          <p:nvPr userDrawn="1"/>
        </p:nvSpPr>
        <p:spPr>
          <a:xfrm rot="5400000">
            <a:off x="6511651" y="4245488"/>
            <a:ext cx="3068962" cy="2195736"/>
          </a:xfrm>
          <a:custGeom>
            <a:avLst/>
            <a:gdLst>
              <a:gd name="connsiteX0" fmla="*/ 1993900 w 3175000"/>
              <a:gd name="connsiteY0" fmla="*/ 2057400 h 2057400"/>
              <a:gd name="connsiteX1" fmla="*/ 0 w 3175000"/>
              <a:gd name="connsiteY1" fmla="*/ 0 h 2057400"/>
              <a:gd name="connsiteX2" fmla="*/ 3175000 w 3175000"/>
              <a:gd name="connsiteY2" fmla="*/ 1600200 h 2057400"/>
              <a:gd name="connsiteX3" fmla="*/ 1993900 w 3175000"/>
              <a:gd name="connsiteY3" fmla="*/ 2057400 h 2057400"/>
              <a:gd name="connsiteX0" fmla="*/ 1993900 w 3175000"/>
              <a:gd name="connsiteY0" fmla="*/ 2057400 h 2057400"/>
              <a:gd name="connsiteX1" fmla="*/ 0 w 3175000"/>
              <a:gd name="connsiteY1" fmla="*/ 0 h 2057400"/>
              <a:gd name="connsiteX2" fmla="*/ 3175000 w 3175000"/>
              <a:gd name="connsiteY2" fmla="*/ 1600200 h 2057400"/>
              <a:gd name="connsiteX3" fmla="*/ 1993900 w 3175000"/>
              <a:gd name="connsiteY3" fmla="*/ 2057400 h 2057400"/>
              <a:gd name="connsiteX0" fmla="*/ 1993900 w 3175000"/>
              <a:gd name="connsiteY0" fmla="*/ 2057400 h 2059259"/>
              <a:gd name="connsiteX1" fmla="*/ 0 w 3175000"/>
              <a:gd name="connsiteY1" fmla="*/ 0 h 2059259"/>
              <a:gd name="connsiteX2" fmla="*/ 3175000 w 3175000"/>
              <a:gd name="connsiteY2" fmla="*/ 1600200 h 2059259"/>
              <a:gd name="connsiteX3" fmla="*/ 1993900 w 3175000"/>
              <a:gd name="connsiteY3" fmla="*/ 2057400 h 2059259"/>
              <a:gd name="connsiteX0" fmla="*/ 1993900 w 3175000"/>
              <a:gd name="connsiteY0" fmla="*/ 2057400 h 2059259"/>
              <a:gd name="connsiteX1" fmla="*/ 0 w 3175000"/>
              <a:gd name="connsiteY1" fmla="*/ 0 h 2059259"/>
              <a:gd name="connsiteX2" fmla="*/ 3175000 w 3175000"/>
              <a:gd name="connsiteY2" fmla="*/ 1600200 h 2059259"/>
              <a:gd name="connsiteX3" fmla="*/ 1993900 w 3175000"/>
              <a:gd name="connsiteY3" fmla="*/ 2057400 h 2059259"/>
              <a:gd name="connsiteX0" fmla="*/ 1993900 w 3175000"/>
              <a:gd name="connsiteY0" fmla="*/ 2057400 h 2059259"/>
              <a:gd name="connsiteX1" fmla="*/ 0 w 3175000"/>
              <a:gd name="connsiteY1" fmla="*/ 0 h 2059259"/>
              <a:gd name="connsiteX2" fmla="*/ 3175000 w 3175000"/>
              <a:gd name="connsiteY2" fmla="*/ 1600200 h 2059259"/>
              <a:gd name="connsiteX3" fmla="*/ 1993900 w 3175000"/>
              <a:gd name="connsiteY3" fmla="*/ 2057400 h 2059259"/>
              <a:gd name="connsiteX0" fmla="*/ 1993900 w 3175000"/>
              <a:gd name="connsiteY0" fmla="*/ 2057400 h 2059259"/>
              <a:gd name="connsiteX1" fmla="*/ 0 w 3175000"/>
              <a:gd name="connsiteY1" fmla="*/ 0 h 2059259"/>
              <a:gd name="connsiteX2" fmla="*/ 3175000 w 3175000"/>
              <a:gd name="connsiteY2" fmla="*/ 1600200 h 2059259"/>
              <a:gd name="connsiteX3" fmla="*/ 1993900 w 3175000"/>
              <a:gd name="connsiteY3" fmla="*/ 2057400 h 2059259"/>
            </a:gdLst>
            <a:ahLst/>
            <a:cxnLst>
              <a:cxn ang="0">
                <a:pos x="connsiteX0" y="connsiteY0"/>
              </a:cxn>
              <a:cxn ang="0">
                <a:pos x="connsiteX1" y="connsiteY1"/>
              </a:cxn>
              <a:cxn ang="0">
                <a:pos x="connsiteX2" y="connsiteY2"/>
              </a:cxn>
              <a:cxn ang="0">
                <a:pos x="connsiteX3" y="connsiteY3"/>
              </a:cxn>
            </a:cxnLst>
            <a:rect l="l" t="t" r="r" b="b"/>
            <a:pathLst>
              <a:path w="3175000" h="2059259">
                <a:moveTo>
                  <a:pt x="1993900" y="2057400"/>
                </a:moveTo>
                <a:cubicBezTo>
                  <a:pt x="1195917" y="809625"/>
                  <a:pt x="431270" y="328612"/>
                  <a:pt x="0" y="0"/>
                </a:cubicBezTo>
                <a:lnTo>
                  <a:pt x="3175000" y="1600200"/>
                </a:lnTo>
                <a:cubicBezTo>
                  <a:pt x="2362200" y="1385888"/>
                  <a:pt x="1992312" y="2100263"/>
                  <a:pt x="1993900" y="2057400"/>
                </a:cubicBezTo>
                <a:close/>
              </a:path>
            </a:pathLst>
          </a:custGeom>
          <a:gradFill flip="none" rotWithShape="1">
            <a:gsLst>
              <a:gs pos="90000">
                <a:srgbClr val="528BD1"/>
              </a:gs>
              <a:gs pos="60000">
                <a:schemeClr val="tx2">
                  <a:lumMod val="20000"/>
                  <a:lumOff val="80000"/>
                </a:schemeClr>
              </a:gs>
              <a:gs pos="0">
                <a:schemeClr val="tx2">
                  <a:lumMod val="50000"/>
                </a:schemeClr>
              </a:gs>
              <a:gs pos="16260">
                <a:srgbClr val="325E92"/>
              </a:gs>
              <a:gs pos="51000">
                <a:schemeClr val="accent1">
                  <a:shade val="67500"/>
                  <a:satMod val="115000"/>
                </a:schemeClr>
              </a:gs>
              <a:gs pos="100000">
                <a:schemeClr val="accent1">
                  <a:shade val="100000"/>
                  <a:satMod val="115000"/>
                </a:schemeClr>
              </a:gs>
            </a:gsLst>
            <a:lin ang="8100000" scaled="1"/>
            <a:tileRect/>
          </a:gradFill>
          <a:ln>
            <a:noFill/>
          </a:ln>
          <a:effectLst>
            <a:outerShdw blurRad="304800" dist="1651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sz="1800" baseline="0">
              <a:solidFill>
                <a:prstClr val="white"/>
              </a:solidFill>
            </a:endParaRPr>
          </a:p>
        </p:txBody>
      </p:sp>
      <p:sp>
        <p:nvSpPr>
          <p:cNvPr id="4" name="Date Placeholder 3"/>
          <p:cNvSpPr>
            <a:spLocks noGrp="1"/>
          </p:cNvSpPr>
          <p:nvPr>
            <p:ph type="dt" sz="half" idx="2"/>
          </p:nvPr>
        </p:nvSpPr>
        <p:spPr>
          <a:xfrm>
            <a:off x="7884368" y="6381328"/>
            <a:ext cx="1241884" cy="432048"/>
          </a:xfrm>
          <a:prstGeom prst="rect">
            <a:avLst/>
          </a:prstGeom>
          <a:noFill/>
          <a:ln>
            <a:noFill/>
          </a:ln>
        </p:spPr>
        <p:txBody>
          <a:bodyPr vert="horz" lIns="91440" tIns="45720" rIns="91440" bIns="45720" rtlCol="0" anchor="ctr"/>
          <a:lstStyle>
            <a:lvl1pPr algn="ctr">
              <a:defRPr sz="1200" b="1">
                <a:solidFill>
                  <a:schemeClr val="bg1"/>
                </a:solidFill>
              </a:defRPr>
            </a:lvl1pPr>
          </a:lstStyle>
          <a:p>
            <a:pPr fontAlgn="auto">
              <a:spcBef>
                <a:spcPts val="0"/>
              </a:spcBef>
              <a:spcAft>
                <a:spcPts val="0"/>
              </a:spcAft>
            </a:pPr>
            <a:r>
              <a:rPr lang="lv-LV" baseline="0" dirty="0" smtClean="0">
                <a:solidFill>
                  <a:prstClr val="white"/>
                </a:solidFill>
                <a:latin typeface="Calibri"/>
                <a:ea typeface="+mn-ea"/>
                <a:cs typeface="+mn-cs"/>
              </a:rPr>
              <a:t>20.09.2012.</a:t>
            </a:r>
            <a:endParaRPr lang="lv-LV" baseline="0" dirty="0">
              <a:solidFill>
                <a:prstClr val="white"/>
              </a:solidFill>
              <a:latin typeface="Calibri"/>
              <a:ea typeface="+mn-ea"/>
              <a:cs typeface="+mn-cs"/>
            </a:endParaRP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336" y="188640"/>
            <a:ext cx="3068757" cy="1119504"/>
          </a:xfrm>
          <a:prstGeom prst="rect">
            <a:avLst/>
          </a:prstGeom>
        </p:spPr>
      </p:pic>
    </p:spTree>
    <p:extLst>
      <p:ext uri="{BB962C8B-B14F-4D97-AF65-F5344CB8AC3E}">
        <p14:creationId xmlns:p14="http://schemas.microsoft.com/office/powerpoint/2010/main" val="1412057219"/>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defTabSz="914400" rtl="0" fontAlgn="auto" hangingPunct="1">
        <a:lnSpc>
          <a:spcPct val="100000"/>
        </a:lnSpc>
        <a:spcBef>
          <a:spcPts val="0"/>
        </a:spcBef>
        <a:spcAft>
          <a:spcPts val="0"/>
        </a:spcAft>
        <a:buNone/>
        <a:tabLst/>
        <a:defRPr lang="lv-LV" sz="3600" b="1" i="0" u="none" strike="noStrike" kern="1200" cap="none" spc="0" baseline="0">
          <a:solidFill>
            <a:srgbClr val="376092"/>
          </a:solidFill>
          <a:uFillTx/>
          <a:latin typeface="Calibri"/>
        </a:defRPr>
      </a:lvl1pPr>
    </p:titleStyle>
    <p:bodyStyle>
      <a:lvl1pPr marL="0" marR="0" lvl="0" indent="0" algn="l" defTabSz="914400" rtl="0" fontAlgn="auto" hangingPunct="1">
        <a:lnSpc>
          <a:spcPct val="100000"/>
        </a:lnSpc>
        <a:spcBef>
          <a:spcPts val="600"/>
        </a:spcBef>
        <a:spcAft>
          <a:spcPts val="0"/>
        </a:spcAft>
        <a:buNone/>
        <a:tabLst/>
        <a:defRPr lang="lv-LV" sz="2400" b="0" i="0" u="none" strike="noStrike" kern="1200" cap="none" spc="0" baseline="0">
          <a:solidFill>
            <a:srgbClr val="A6A6A6"/>
          </a:solidFill>
          <a:uFillTx/>
          <a:latin typeface="Calibri"/>
        </a:defRPr>
      </a:lvl1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57250" y="214313"/>
            <a:ext cx="7786688"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Box 13"/>
          <p:cNvSpPr txBox="1">
            <a:spLocks noChangeArrowheads="1"/>
          </p:cNvSpPr>
          <p:nvPr userDrawn="1"/>
        </p:nvSpPr>
        <p:spPr bwMode="auto">
          <a:xfrm>
            <a:off x="8148638" y="6397625"/>
            <a:ext cx="709612" cy="246063"/>
          </a:xfrm>
          <a:prstGeom prst="rect">
            <a:avLst/>
          </a:prstGeom>
          <a:noFill/>
          <a:ln>
            <a:noFill/>
          </a:ln>
          <a:extLst/>
        </p:spPr>
        <p:txBody>
          <a:bodyPr anchor="b">
            <a:spAutoFit/>
          </a:bodyPr>
          <a:lstStyle>
            <a:lvl1pPr eaLnBrk="0" hangingPunct="0">
              <a:defRPr sz="2400" baseline="-25000">
                <a:solidFill>
                  <a:schemeClr val="tx1"/>
                </a:solidFill>
                <a:latin typeface="Arial" pitchFamily="34" charset="0"/>
                <a:ea typeface="ヒラギノ角ゴ Pro W3"/>
                <a:cs typeface="ヒラギノ角ゴ Pro W3"/>
              </a:defRPr>
            </a:lvl1pPr>
            <a:lvl2pPr marL="742950" indent="-285750" eaLnBrk="0" hangingPunct="0">
              <a:defRPr sz="2400" baseline="-25000">
                <a:solidFill>
                  <a:schemeClr val="tx1"/>
                </a:solidFill>
                <a:latin typeface="Arial" pitchFamily="34" charset="0"/>
                <a:ea typeface="ヒラギノ角ゴ Pro W3"/>
                <a:cs typeface="ヒラギノ角ゴ Pro W3"/>
              </a:defRPr>
            </a:lvl2pPr>
            <a:lvl3pPr marL="1143000" indent="-228600" eaLnBrk="0" hangingPunct="0">
              <a:defRPr sz="2400" baseline="-25000">
                <a:solidFill>
                  <a:schemeClr val="tx1"/>
                </a:solidFill>
                <a:latin typeface="Arial" pitchFamily="34" charset="0"/>
                <a:ea typeface="ヒラギノ角ゴ Pro W3"/>
                <a:cs typeface="ヒラギノ角ゴ Pro W3"/>
              </a:defRPr>
            </a:lvl3pPr>
            <a:lvl4pPr marL="1600200" indent="-228600" eaLnBrk="0" hangingPunct="0">
              <a:defRPr sz="2400" baseline="-25000">
                <a:solidFill>
                  <a:schemeClr val="tx1"/>
                </a:solidFill>
                <a:latin typeface="Arial" pitchFamily="34" charset="0"/>
                <a:ea typeface="ヒラギノ角ゴ Pro W3"/>
                <a:cs typeface="ヒラギノ角ゴ Pro W3"/>
              </a:defRPr>
            </a:lvl4pPr>
            <a:lvl5pPr marL="2057400" indent="-228600" eaLnBrk="0" hangingPunct="0">
              <a:defRPr sz="2400" baseline="-25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9pPr>
          </a:lstStyle>
          <a:p>
            <a:pPr algn="r" eaLnBrk="1" hangingPunct="1">
              <a:spcBef>
                <a:spcPct val="50000"/>
              </a:spcBef>
              <a:defRPr/>
            </a:pPr>
            <a:fld id="{FCECDF7D-A891-40CB-A7D2-2AA3F2CCBD01}" type="slidenum">
              <a:rPr lang="en-US" sz="1500" smtClean="0">
                <a:solidFill>
                  <a:srgbClr val="F2F2F2"/>
                </a:solidFill>
                <a:ea typeface="MS PGothic" pitchFamily="34" charset="-128"/>
              </a:rPr>
              <a:pPr algn="r" eaLnBrk="1" hangingPunct="1">
                <a:spcBef>
                  <a:spcPct val="50000"/>
                </a:spcBef>
                <a:defRPr/>
              </a:pPr>
              <a:t>‹#›</a:t>
            </a:fld>
            <a:endParaRPr lang="en-US" sz="1500" smtClean="0">
              <a:solidFill>
                <a:srgbClr val="F2F2F2"/>
              </a:solidFill>
              <a:ea typeface="MS PGothic" pitchFamily="34" charset="-128"/>
            </a:endParaRPr>
          </a:p>
        </p:txBody>
      </p:sp>
      <p:pic>
        <p:nvPicPr>
          <p:cNvPr id="1028" name="Picture 5" descr="180x32.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23850" y="6143625"/>
            <a:ext cx="19526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3"/>
          <p:cNvSpPr>
            <a:spLocks noGrp="1" noChangeArrowheads="1"/>
          </p:cNvSpPr>
          <p:nvPr>
            <p:ph type="body" idx="1"/>
          </p:nvPr>
        </p:nvSpPr>
        <p:spPr bwMode="auto">
          <a:xfrm>
            <a:off x="857250" y="1428750"/>
            <a:ext cx="7786688"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540986815"/>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6" r:id="rId4"/>
    <p:sldLayoutId id="2147483937" r:id="rId5"/>
  </p:sldLayoutIdLst>
  <p:hf hdr="0" ftr="0" dt="0"/>
  <p:txStyles>
    <p:titleStyle>
      <a:lvl1pPr algn="l" rtl="0" eaLnBrk="0" fontAlgn="base" hangingPunct="0">
        <a:lnSpc>
          <a:spcPct val="90000"/>
        </a:lnSpc>
        <a:spcBef>
          <a:spcPct val="0"/>
        </a:spcBef>
        <a:spcAft>
          <a:spcPct val="0"/>
        </a:spcAft>
        <a:defRPr sz="3300" b="1">
          <a:solidFill>
            <a:srgbClr val="8E001C"/>
          </a:solidFill>
          <a:latin typeface="+mj-lt"/>
          <a:ea typeface="+mj-ea"/>
          <a:cs typeface="ヒラギノ角ゴ Pro W3"/>
        </a:defRPr>
      </a:lvl1pPr>
      <a:lvl2pPr algn="l" rtl="0" eaLnBrk="0" fontAlgn="base" hangingPunct="0">
        <a:lnSpc>
          <a:spcPct val="90000"/>
        </a:lnSpc>
        <a:spcBef>
          <a:spcPct val="0"/>
        </a:spcBef>
        <a:spcAft>
          <a:spcPct val="0"/>
        </a:spcAft>
        <a:defRPr sz="3300" b="1">
          <a:solidFill>
            <a:srgbClr val="8E001C"/>
          </a:solidFill>
          <a:latin typeface="Arial" charset="0"/>
          <a:ea typeface="ヒラギノ角ゴ Pro W3" pitchFamily="-112" charset="-128"/>
          <a:cs typeface="ヒラギノ角ゴ Pro W3"/>
        </a:defRPr>
      </a:lvl2pPr>
      <a:lvl3pPr algn="l" rtl="0" eaLnBrk="0" fontAlgn="base" hangingPunct="0">
        <a:lnSpc>
          <a:spcPct val="90000"/>
        </a:lnSpc>
        <a:spcBef>
          <a:spcPct val="0"/>
        </a:spcBef>
        <a:spcAft>
          <a:spcPct val="0"/>
        </a:spcAft>
        <a:defRPr sz="3300" b="1">
          <a:solidFill>
            <a:srgbClr val="8E001C"/>
          </a:solidFill>
          <a:latin typeface="Arial" charset="0"/>
          <a:ea typeface="ヒラギノ角ゴ Pro W3" pitchFamily="-112" charset="-128"/>
          <a:cs typeface="ヒラギノ角ゴ Pro W3"/>
        </a:defRPr>
      </a:lvl3pPr>
      <a:lvl4pPr algn="l" rtl="0" eaLnBrk="0" fontAlgn="base" hangingPunct="0">
        <a:lnSpc>
          <a:spcPct val="90000"/>
        </a:lnSpc>
        <a:spcBef>
          <a:spcPct val="0"/>
        </a:spcBef>
        <a:spcAft>
          <a:spcPct val="0"/>
        </a:spcAft>
        <a:defRPr sz="3300" b="1">
          <a:solidFill>
            <a:srgbClr val="8E001C"/>
          </a:solidFill>
          <a:latin typeface="Arial" charset="0"/>
          <a:ea typeface="ヒラギノ角ゴ Pro W3" pitchFamily="-112" charset="-128"/>
          <a:cs typeface="ヒラギノ角ゴ Pro W3"/>
        </a:defRPr>
      </a:lvl4pPr>
      <a:lvl5pPr algn="l" rtl="0" eaLnBrk="0" fontAlgn="base" hangingPunct="0">
        <a:lnSpc>
          <a:spcPct val="90000"/>
        </a:lnSpc>
        <a:spcBef>
          <a:spcPct val="0"/>
        </a:spcBef>
        <a:spcAft>
          <a:spcPct val="0"/>
        </a:spcAft>
        <a:defRPr sz="3300" b="1">
          <a:solidFill>
            <a:srgbClr val="8E001C"/>
          </a:solidFill>
          <a:latin typeface="Arial" charset="0"/>
          <a:ea typeface="ヒラギノ角ゴ Pro W3" pitchFamily="-112"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12" charset="-128"/>
        </a:defRPr>
      </a:lvl6pPr>
      <a:lvl7pPr marL="914400" algn="ctr" rtl="0" fontAlgn="base">
        <a:spcBef>
          <a:spcPct val="0"/>
        </a:spcBef>
        <a:spcAft>
          <a:spcPct val="0"/>
        </a:spcAft>
        <a:defRPr sz="4400">
          <a:solidFill>
            <a:schemeClr val="tx2"/>
          </a:solidFill>
          <a:latin typeface="Arial" charset="0"/>
          <a:ea typeface="ヒラギノ角ゴ Pro W3" pitchFamily="-112" charset="-128"/>
        </a:defRPr>
      </a:lvl7pPr>
      <a:lvl8pPr marL="1371600" algn="ctr" rtl="0" fontAlgn="base">
        <a:spcBef>
          <a:spcPct val="0"/>
        </a:spcBef>
        <a:spcAft>
          <a:spcPct val="0"/>
        </a:spcAft>
        <a:defRPr sz="4400">
          <a:solidFill>
            <a:schemeClr val="tx2"/>
          </a:solidFill>
          <a:latin typeface="Arial" charset="0"/>
          <a:ea typeface="ヒラギノ角ゴ Pro W3" pitchFamily="-112" charset="-128"/>
        </a:defRPr>
      </a:lvl8pPr>
      <a:lvl9pPr marL="1828800" algn="ctr" rtl="0" fontAlgn="base">
        <a:spcBef>
          <a:spcPct val="0"/>
        </a:spcBef>
        <a:spcAft>
          <a:spcPct val="0"/>
        </a:spcAft>
        <a:defRPr sz="4400">
          <a:solidFill>
            <a:schemeClr val="tx2"/>
          </a:solidFill>
          <a:latin typeface="Arial" charset="0"/>
          <a:ea typeface="ヒラギノ角ゴ Pro W3" pitchFamily="-112" charset="-128"/>
        </a:defRPr>
      </a:lvl9pPr>
    </p:titleStyle>
    <p:bodyStyle>
      <a:lvl1pPr marL="266700" indent="-266700" algn="l" rtl="0" eaLnBrk="0" fontAlgn="base" hangingPunct="0">
        <a:spcBef>
          <a:spcPct val="0"/>
        </a:spcBef>
        <a:spcAft>
          <a:spcPct val="0"/>
        </a:spcAft>
        <a:buClr>
          <a:srgbClr val="8E001C"/>
        </a:buClr>
        <a:buSzPct val="95000"/>
        <a:buFont typeface="Wingdings" pitchFamily="2" charset="2"/>
        <a:buChar char="n"/>
        <a:defRPr sz="2400">
          <a:solidFill>
            <a:srgbClr val="353535"/>
          </a:solidFill>
          <a:latin typeface="+mn-lt"/>
          <a:ea typeface="+mn-ea"/>
          <a:cs typeface="ヒラギノ角ゴ Pro W3"/>
        </a:defRPr>
      </a:lvl1pPr>
      <a:lvl2pPr marL="719138" indent="-185738" algn="l" rtl="0" eaLnBrk="0" fontAlgn="base" hangingPunct="0">
        <a:spcBef>
          <a:spcPts val="600"/>
        </a:spcBef>
        <a:spcAft>
          <a:spcPts val="600"/>
        </a:spcAft>
        <a:buClr>
          <a:srgbClr val="8E001C"/>
        </a:buClr>
        <a:buSzPct val="117000"/>
        <a:buFont typeface="Arial" pitchFamily="34" charset="0"/>
        <a:buChar char="»"/>
        <a:defRPr sz="2000">
          <a:solidFill>
            <a:srgbClr val="353535"/>
          </a:solidFill>
          <a:latin typeface="+mn-lt"/>
          <a:ea typeface="+mn-ea"/>
          <a:cs typeface="ヒラギノ角ゴ Pro W3"/>
        </a:defRPr>
      </a:lvl2pPr>
      <a:lvl3pPr marL="1163638" indent="-160338" algn="l" rtl="0" eaLnBrk="0" fontAlgn="base" hangingPunct="0">
        <a:spcBef>
          <a:spcPts val="600"/>
        </a:spcBef>
        <a:spcAft>
          <a:spcPts val="600"/>
        </a:spcAft>
        <a:buClr>
          <a:srgbClr val="8E001C"/>
        </a:buClr>
        <a:buSzPct val="120000"/>
        <a:buFont typeface="Arial" pitchFamily="34" charset="0"/>
        <a:buChar char="-"/>
        <a:defRPr>
          <a:solidFill>
            <a:srgbClr val="353535"/>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rgbClr val="474747"/>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rgbClr val="474747"/>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26.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30.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5.jpe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1628800"/>
            <a:ext cx="7848872" cy="3168352"/>
          </a:xfrm>
        </p:spPr>
        <p:txBody>
          <a:bodyPr/>
          <a:lstStyle/>
          <a:p>
            <a:pPr marL="0" indent="0" algn="ctr">
              <a:buNone/>
            </a:pPr>
            <a:r>
              <a:rPr lang="lv-LV" sz="4800" dirty="0">
                <a:solidFill>
                  <a:srgbClr val="26822A"/>
                </a:solidFill>
              </a:rPr>
              <a:t>„Veselības veicināšana darba vietās – iespējas un pieredze</a:t>
            </a:r>
            <a:r>
              <a:rPr lang="lv-LV" sz="4800" dirty="0" smtClean="0">
                <a:solidFill>
                  <a:srgbClr val="26822A"/>
                </a:solidFill>
              </a:rPr>
              <a:t>”</a:t>
            </a:r>
          </a:p>
          <a:p>
            <a:pPr marL="0" indent="0" algn="ctr">
              <a:buNone/>
            </a:pPr>
            <a:r>
              <a:rPr lang="lv-LV" sz="4800" b="1" dirty="0" smtClean="0">
                <a:solidFill>
                  <a:srgbClr val="26822A"/>
                </a:solidFill>
              </a:rPr>
              <a:t>Situācija un koncepcija</a:t>
            </a:r>
            <a:endParaRPr lang="en-GB" sz="4800" b="1" dirty="0">
              <a:solidFill>
                <a:srgbClr val="26822A"/>
              </a:solidFill>
            </a:endParaRPr>
          </a:p>
        </p:txBody>
      </p:sp>
      <p:sp>
        <p:nvSpPr>
          <p:cNvPr id="3" name="Title 2"/>
          <p:cNvSpPr>
            <a:spLocks noGrp="1"/>
          </p:cNvSpPr>
          <p:nvPr>
            <p:ph type="title"/>
          </p:nvPr>
        </p:nvSpPr>
        <p:spPr/>
        <p:txBody>
          <a:bodyPr/>
          <a:lstStyle/>
          <a:p>
            <a:pPr algn="ctr"/>
            <a:endParaRPr lang="lv-LV" sz="2400" dirty="0"/>
          </a:p>
        </p:txBody>
      </p:sp>
      <p:sp>
        <p:nvSpPr>
          <p:cNvPr id="4" name="Footer Placeholder 3"/>
          <p:cNvSpPr>
            <a:spLocks noGrp="1"/>
          </p:cNvSpPr>
          <p:nvPr>
            <p:ph type="ftr" sz="quarter" idx="10"/>
          </p:nvPr>
        </p:nvSpPr>
        <p:spPr>
          <a:xfrm>
            <a:off x="2771800" y="6165304"/>
            <a:ext cx="3527425" cy="476250"/>
          </a:xfrm>
        </p:spPr>
        <p:txBody>
          <a:bodyPr/>
          <a:lstStyle/>
          <a:p>
            <a:pPr algn="ctr">
              <a:defRPr/>
            </a:pPr>
            <a:r>
              <a:rPr lang="lv-LV" dirty="0" smtClean="0">
                <a:solidFill>
                  <a:srgbClr val="000000"/>
                </a:solidFill>
              </a:rPr>
              <a:t>Darba drošības un vides veselības institūts</a:t>
            </a:r>
            <a:endParaRPr lang="lv-LV" dirty="0">
              <a:solidFill>
                <a:srgbClr val="000000"/>
              </a:solidFill>
            </a:endParaRPr>
          </a:p>
        </p:txBody>
      </p:sp>
      <p:sp>
        <p:nvSpPr>
          <p:cNvPr id="5" name="Rectangle 4"/>
          <p:cNvSpPr/>
          <p:nvPr/>
        </p:nvSpPr>
        <p:spPr>
          <a:xfrm>
            <a:off x="4355976" y="4941168"/>
            <a:ext cx="4572000" cy="1077218"/>
          </a:xfrm>
          <a:prstGeom prst="rect">
            <a:avLst/>
          </a:prstGeom>
        </p:spPr>
        <p:txBody>
          <a:bodyPr>
            <a:spAutoFit/>
          </a:bodyPr>
          <a:lstStyle/>
          <a:p>
            <a:pPr algn="r" eaLnBrk="1" hangingPunct="1">
              <a:spcBef>
                <a:spcPts val="0"/>
              </a:spcBef>
            </a:pPr>
            <a:r>
              <a:rPr lang="lv-LV" sz="1600" baseline="0" dirty="0" smtClean="0"/>
              <a:t>Ivars Vanadziņš, </a:t>
            </a:r>
            <a:r>
              <a:rPr lang="lv-LV" sz="1600" baseline="0" dirty="0"/>
              <a:t>Dr.med., </a:t>
            </a:r>
          </a:p>
          <a:p>
            <a:pPr algn="r" eaLnBrk="1" hangingPunct="1">
              <a:spcBef>
                <a:spcPts val="0"/>
              </a:spcBef>
            </a:pPr>
            <a:r>
              <a:rPr lang="lv-LV" sz="1600" baseline="0" dirty="0"/>
              <a:t>Darba drošības un vides veselības institūts, </a:t>
            </a:r>
          </a:p>
          <a:p>
            <a:pPr algn="r" eaLnBrk="1" hangingPunct="1">
              <a:spcBef>
                <a:spcPts val="0"/>
              </a:spcBef>
            </a:pPr>
            <a:r>
              <a:rPr lang="lv-LV" sz="1600" baseline="0" dirty="0"/>
              <a:t>Rīgas Stradiņa universitāte</a:t>
            </a:r>
          </a:p>
          <a:p>
            <a:pPr algn="r" eaLnBrk="1" hangingPunct="1">
              <a:spcBef>
                <a:spcPts val="0"/>
              </a:spcBef>
            </a:pPr>
            <a:r>
              <a:rPr lang="lv-LV" sz="1600" baseline="0" dirty="0" smtClean="0"/>
              <a:t>Gulbene, 02.11.2017</a:t>
            </a:r>
            <a:r>
              <a:rPr lang="lv-LV" sz="1600" baseline="0" dirty="0" smtClean="0"/>
              <a:t>.</a:t>
            </a:r>
            <a:endParaRPr lang="en-US" sz="1600" baseline="0" dirty="0"/>
          </a:p>
        </p:txBody>
      </p:sp>
    </p:spTree>
    <p:extLst>
      <p:ext uri="{BB962C8B-B14F-4D97-AF65-F5344CB8AC3E}">
        <p14:creationId xmlns:p14="http://schemas.microsoft.com/office/powerpoint/2010/main" val="3338325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913"/>
            <a:ext cx="8108131" cy="647799"/>
          </a:xfrm>
        </p:spPr>
        <p:txBody>
          <a:bodyPr/>
          <a:lstStyle/>
          <a:p>
            <a:r>
              <a:rPr lang="lv-LV" dirty="0" smtClean="0"/>
              <a:t>Cik traki būs? </a:t>
            </a:r>
            <a:endParaRPr lang="en-GB" dirty="0"/>
          </a:p>
        </p:txBody>
      </p:sp>
      <p:sp>
        <p:nvSpPr>
          <p:cNvPr id="3" name="Text Placeholder 2"/>
          <p:cNvSpPr>
            <a:spLocks noGrp="1"/>
          </p:cNvSpPr>
          <p:nvPr>
            <p:ph type="body"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908720"/>
            <a:ext cx="7372020" cy="6397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3318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987824" y="188640"/>
            <a:ext cx="6156176" cy="864099"/>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600"/>
              </a:spcBef>
              <a:spcAft>
                <a:spcPts val="0"/>
              </a:spcAft>
              <a:buNone/>
              <a:tabLst/>
              <a:defRPr lang="en-US" sz="2400" b="0" i="0" u="none" strike="noStrike" kern="1200" cap="none" spc="0" baseline="0">
                <a:solidFill>
                  <a:srgbClr val="A6A6A6"/>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a:lstStyle>
          <a:p>
            <a:pPr algn="ctr"/>
            <a:r>
              <a:rPr lang="lv-LV" sz="2800" b="1" dirty="0">
                <a:solidFill>
                  <a:srgbClr val="1F497D"/>
                </a:solidFill>
                <a:ea typeface="+mn-ea"/>
                <a:cs typeface="+mn-cs"/>
              </a:rPr>
              <a:t>Galveno nāves cēloņu īpatsvars kopējā nāves cēloņu struktūrā </a:t>
            </a:r>
            <a:r>
              <a:rPr lang="lv-LV" sz="2800" b="1" dirty="0" smtClean="0">
                <a:solidFill>
                  <a:srgbClr val="1F497D"/>
                </a:solidFill>
                <a:ea typeface="+mn-ea"/>
                <a:cs typeface="+mn-cs"/>
              </a:rPr>
              <a:t>2015.gadā</a:t>
            </a:r>
            <a:endParaRPr lang="lv-LV" sz="2800" b="1" dirty="0">
              <a:solidFill>
                <a:srgbClr val="1F497D"/>
              </a:solidFill>
              <a:ea typeface="+mn-ea"/>
              <a:cs typeface="+mn-cs"/>
            </a:endParaRPr>
          </a:p>
        </p:txBody>
      </p:sp>
      <p:sp>
        <p:nvSpPr>
          <p:cNvPr id="10" name="Content Placeholder 2"/>
          <p:cNvSpPr txBox="1">
            <a:spLocks/>
          </p:cNvSpPr>
          <p:nvPr/>
        </p:nvSpPr>
        <p:spPr>
          <a:xfrm>
            <a:off x="5687616" y="6532098"/>
            <a:ext cx="3456384" cy="360043"/>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600"/>
              </a:spcBef>
              <a:spcAft>
                <a:spcPts val="0"/>
              </a:spcAft>
              <a:buNone/>
              <a:tabLst/>
              <a:defRPr lang="en-US" sz="2400" b="0" i="0" u="none" strike="noStrike" kern="1200" cap="none" spc="0" baseline="0">
                <a:solidFill>
                  <a:srgbClr val="A6A6A6"/>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a:lstStyle>
          <a:p>
            <a:r>
              <a:rPr lang="lv-LV" sz="1200" baseline="30000" dirty="0" smtClean="0">
                <a:solidFill>
                  <a:schemeClr val="tx1"/>
                </a:solidFill>
                <a:ea typeface="+mn-ea"/>
                <a:cs typeface="+mn-cs"/>
              </a:rPr>
              <a:t>1</a:t>
            </a:r>
            <a:r>
              <a:rPr lang="lv-LV" sz="1200" dirty="0" smtClean="0">
                <a:solidFill>
                  <a:schemeClr val="tx1"/>
                </a:solidFill>
                <a:ea typeface="+mn-ea"/>
                <a:cs typeface="+mn-cs"/>
              </a:rPr>
              <a:t>Latvijas </a:t>
            </a:r>
            <a:r>
              <a:rPr lang="lv-LV" sz="1200" dirty="0">
                <a:solidFill>
                  <a:schemeClr val="tx1"/>
                </a:solidFill>
                <a:ea typeface="+mn-ea"/>
                <a:cs typeface="+mn-cs"/>
              </a:rPr>
              <a:t>iedzīvotāju nāves cēloņu datu </a:t>
            </a:r>
            <a:r>
              <a:rPr lang="lv-LV" sz="1200" dirty="0" smtClean="0">
                <a:solidFill>
                  <a:schemeClr val="tx1"/>
                </a:solidFill>
                <a:ea typeface="+mn-ea"/>
                <a:cs typeface="+mn-cs"/>
              </a:rPr>
              <a:t>bāze, 2015. </a:t>
            </a:r>
            <a:endParaRPr lang="lv-LV" sz="1200" baseline="30000" dirty="0">
              <a:solidFill>
                <a:schemeClr val="tx1"/>
              </a:solidFill>
              <a:ea typeface="+mn-ea"/>
              <a:cs typeface="+mn-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111" y="1268760"/>
            <a:ext cx="7202257" cy="4958722"/>
          </a:xfrm>
          <a:prstGeom prst="rect">
            <a:avLst/>
          </a:prstGeom>
        </p:spPr>
      </p:pic>
    </p:spTree>
    <p:extLst>
      <p:ext uri="{BB962C8B-B14F-4D97-AF65-F5344CB8AC3E}">
        <p14:creationId xmlns:p14="http://schemas.microsoft.com/office/powerpoint/2010/main" val="2189105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856" y="332656"/>
            <a:ext cx="5544615" cy="1143000"/>
          </a:xfrm>
        </p:spPr>
        <p:txBody>
          <a:bodyPr/>
          <a:lstStyle/>
          <a:p>
            <a:r>
              <a:rPr lang="lv-LV" sz="2800" dirty="0" smtClean="0"/>
              <a:t>Veselības stāvokļa pašvērtējums dzimuma un vecuma grupās (%)</a:t>
            </a:r>
            <a:endParaRPr lang="lv-LV" sz="2800" dirty="0"/>
          </a:p>
        </p:txBody>
      </p:sp>
      <p:sp>
        <p:nvSpPr>
          <p:cNvPr id="7" name="TextBox 6"/>
          <p:cNvSpPr txBox="1"/>
          <p:nvPr/>
        </p:nvSpPr>
        <p:spPr>
          <a:xfrm>
            <a:off x="107504" y="6294040"/>
            <a:ext cx="3456384" cy="461665"/>
          </a:xfrm>
          <a:prstGeom prst="rect">
            <a:avLst/>
          </a:prstGeom>
          <a:noFill/>
        </p:spPr>
        <p:txBody>
          <a:bodyPr wrap="square" rtlCol="0">
            <a:spAutoFit/>
          </a:bodyPr>
          <a:lstStyle/>
          <a:p>
            <a:pPr fontAlgn="auto">
              <a:spcBef>
                <a:spcPts val="0"/>
              </a:spcBef>
              <a:spcAft>
                <a:spcPts val="0"/>
              </a:spcAft>
            </a:pPr>
            <a:r>
              <a:rPr lang="lv-LV" sz="1200" baseline="0" dirty="0" smtClean="0">
                <a:solidFill>
                  <a:prstClr val="black"/>
                </a:solidFill>
                <a:latin typeface="Calibri"/>
                <a:ea typeface="+mn-ea"/>
                <a:cs typeface="+mn-cs"/>
              </a:rPr>
              <a:t>*SPKC, Latvijas </a:t>
            </a:r>
            <a:r>
              <a:rPr lang="lv-LV" sz="1200" baseline="0" dirty="0">
                <a:solidFill>
                  <a:prstClr val="black"/>
                </a:solidFill>
                <a:latin typeface="Calibri"/>
                <a:ea typeface="+mn-ea"/>
                <a:cs typeface="+mn-cs"/>
              </a:rPr>
              <a:t>iedzīvotāju veselību ietekmējošo paradumu pētījums, </a:t>
            </a:r>
            <a:r>
              <a:rPr lang="lv-LV" sz="1200" baseline="0" dirty="0" smtClean="0">
                <a:solidFill>
                  <a:prstClr val="black"/>
                </a:solidFill>
                <a:latin typeface="Calibri"/>
                <a:ea typeface="+mn-ea"/>
                <a:cs typeface="+mn-cs"/>
              </a:rPr>
              <a:t>2016</a:t>
            </a:r>
            <a:endParaRPr lang="lv-LV" sz="1200" baseline="0" dirty="0">
              <a:solidFill>
                <a:prstClr val="black"/>
              </a:solidFill>
              <a:latin typeface="Calibri"/>
              <a:ea typeface="+mn-ea"/>
              <a:cs typeface="+mn-cs"/>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556792"/>
            <a:ext cx="8657905" cy="3024336"/>
          </a:xfrm>
        </p:spPr>
      </p:pic>
    </p:spTree>
    <p:extLst>
      <p:ext uri="{BB962C8B-B14F-4D97-AF65-F5344CB8AC3E}">
        <p14:creationId xmlns:p14="http://schemas.microsoft.com/office/powerpoint/2010/main" val="1961635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ttēls 8"/>
          <p:cNvPicPr/>
          <p:nvPr/>
        </p:nvPicPr>
        <p:blipFill>
          <a:blip r:embed="rId2" cstate="print"/>
          <a:srcRect/>
          <a:stretch>
            <a:fillRect/>
          </a:stretch>
        </p:blipFill>
        <p:spPr bwMode="auto">
          <a:xfrm>
            <a:off x="0" y="1686856"/>
            <a:ext cx="9144000" cy="5616624"/>
          </a:xfrm>
          <a:prstGeom prst="rect">
            <a:avLst/>
          </a:prstGeom>
          <a:noFill/>
          <a:ln w="9525">
            <a:noFill/>
            <a:miter lim="800000"/>
            <a:headEnd/>
            <a:tailEnd/>
          </a:ln>
        </p:spPr>
      </p:pic>
      <p:graphicFrame>
        <p:nvGraphicFramePr>
          <p:cNvPr id="3" name="Table 2"/>
          <p:cNvGraphicFramePr>
            <a:graphicFrameLocks noGrp="1"/>
          </p:cNvGraphicFramePr>
          <p:nvPr>
            <p:extLst>
              <p:ext uri="{D42A27DB-BD31-4B8C-83A1-F6EECF244321}">
                <p14:modId xmlns:p14="http://schemas.microsoft.com/office/powerpoint/2010/main" val="985000408"/>
              </p:ext>
            </p:extLst>
          </p:nvPr>
        </p:nvGraphicFramePr>
        <p:xfrm>
          <a:off x="526141" y="724421"/>
          <a:ext cx="8136904" cy="853440"/>
        </p:xfrm>
        <a:graphic>
          <a:graphicData uri="http://schemas.openxmlformats.org/drawingml/2006/table">
            <a:tbl>
              <a:tblPr/>
              <a:tblGrid>
                <a:gridCol w="8136904"/>
              </a:tblGrid>
              <a:tr h="161925">
                <a:tc>
                  <a:txBody>
                    <a:bodyPr/>
                    <a:lstStyle/>
                    <a:p>
                      <a:pPr algn="l" fontAlgn="b"/>
                      <a:r>
                        <a:rPr lang="lv-LV" sz="2800" b="1" kern="1200" dirty="0" smtClean="0">
                          <a:solidFill>
                            <a:srgbClr val="C00000"/>
                          </a:solidFill>
                          <a:effectLst/>
                          <a:latin typeface="+mn-lt"/>
                          <a:ea typeface="+mn-ea"/>
                          <a:cs typeface="+mn-cs"/>
                        </a:rPr>
                        <a:t>Nodarbināto neapmierinātības iemesli ar darba apstākļiem un vidi </a:t>
                      </a:r>
                      <a:endParaRPr lang="lv-LV" sz="3600" b="1" i="0" u="none" strike="noStrike" dirty="0">
                        <a:solidFill>
                          <a:srgbClr val="C00000"/>
                        </a:solidFill>
                        <a:latin typeface="Verdana"/>
                      </a:endParaRPr>
                    </a:p>
                  </a:txBody>
                  <a:tcPr marL="0" marR="0" marT="0" marB="0" anchor="b">
                    <a:lnL>
                      <a:noFill/>
                    </a:lnL>
                    <a:lnR>
                      <a:noFill/>
                    </a:lnR>
                    <a:lnT>
                      <a:noFill/>
                    </a:lnT>
                    <a:lnB>
                      <a:noFill/>
                    </a:lnB>
                  </a:tcPr>
                </a:tc>
              </a:tr>
            </a:tbl>
          </a:graphicData>
        </a:graphic>
      </p:graphicFrame>
      <p:sp>
        <p:nvSpPr>
          <p:cNvPr id="4" name="Title 2"/>
          <p:cNvSpPr txBox="1">
            <a:spLocks/>
          </p:cNvSpPr>
          <p:nvPr/>
        </p:nvSpPr>
        <p:spPr>
          <a:xfrm>
            <a:off x="456118" y="188639"/>
            <a:ext cx="7812066" cy="535781"/>
          </a:xfrm>
          <a:prstGeom prst="rect">
            <a:avLst/>
          </a:prstGeom>
        </p:spPr>
        <p:txBody>
          <a:bodyPr/>
          <a:lstStyle>
            <a:lvl1pPr algn="l" rtl="0" eaLnBrk="0" fontAlgn="base" hangingPunct="0">
              <a:lnSpc>
                <a:spcPct val="90000"/>
              </a:lnSpc>
              <a:spcBef>
                <a:spcPct val="0"/>
              </a:spcBef>
              <a:spcAft>
                <a:spcPct val="0"/>
              </a:spcAft>
              <a:defRPr sz="3200" b="1">
                <a:solidFill>
                  <a:srgbClr val="C85A0A"/>
                </a:solidFill>
                <a:latin typeface="+mj-lt"/>
                <a:ea typeface="+mj-ea"/>
                <a:cs typeface="ヒラギノ角ゴ Pro W3"/>
              </a:defRPr>
            </a:lvl1pPr>
            <a:lvl2pPr algn="l" rtl="0" eaLnBrk="0" fontAlgn="base" hangingPunct="0">
              <a:lnSpc>
                <a:spcPct val="90000"/>
              </a:lnSpc>
              <a:spcBef>
                <a:spcPct val="0"/>
              </a:spcBef>
              <a:spcAft>
                <a:spcPct val="0"/>
              </a:spcAft>
              <a:defRPr sz="3300">
                <a:solidFill>
                  <a:srgbClr val="C85A0A"/>
                </a:solidFill>
                <a:latin typeface="Arial" charset="0"/>
                <a:ea typeface="ヒラギノ角ゴ Pro W3" pitchFamily="-112" charset="-128"/>
                <a:cs typeface="ヒラギノ角ゴ Pro W3"/>
              </a:defRPr>
            </a:lvl2pPr>
            <a:lvl3pPr algn="l" rtl="0" eaLnBrk="0" fontAlgn="base" hangingPunct="0">
              <a:lnSpc>
                <a:spcPct val="90000"/>
              </a:lnSpc>
              <a:spcBef>
                <a:spcPct val="0"/>
              </a:spcBef>
              <a:spcAft>
                <a:spcPct val="0"/>
              </a:spcAft>
              <a:defRPr sz="3300">
                <a:solidFill>
                  <a:srgbClr val="C85A0A"/>
                </a:solidFill>
                <a:latin typeface="Arial" charset="0"/>
                <a:ea typeface="ヒラギノ角ゴ Pro W3" pitchFamily="-112" charset="-128"/>
                <a:cs typeface="ヒラギノ角ゴ Pro W3"/>
              </a:defRPr>
            </a:lvl3pPr>
            <a:lvl4pPr algn="l" rtl="0" eaLnBrk="0" fontAlgn="base" hangingPunct="0">
              <a:lnSpc>
                <a:spcPct val="90000"/>
              </a:lnSpc>
              <a:spcBef>
                <a:spcPct val="0"/>
              </a:spcBef>
              <a:spcAft>
                <a:spcPct val="0"/>
              </a:spcAft>
              <a:defRPr sz="3300">
                <a:solidFill>
                  <a:srgbClr val="C85A0A"/>
                </a:solidFill>
                <a:latin typeface="Arial" charset="0"/>
                <a:ea typeface="ヒラギノ角ゴ Pro W3" pitchFamily="-112" charset="-128"/>
                <a:cs typeface="ヒラギノ角ゴ Pro W3"/>
              </a:defRPr>
            </a:lvl4pPr>
            <a:lvl5pPr algn="l" rtl="0" eaLnBrk="0" fontAlgn="base" hangingPunct="0">
              <a:lnSpc>
                <a:spcPct val="90000"/>
              </a:lnSpc>
              <a:spcBef>
                <a:spcPct val="0"/>
              </a:spcBef>
              <a:spcAft>
                <a:spcPct val="0"/>
              </a:spcAft>
              <a:defRPr sz="3300">
                <a:solidFill>
                  <a:srgbClr val="C85A0A"/>
                </a:solidFill>
                <a:latin typeface="Arial" charset="0"/>
                <a:ea typeface="ヒラギノ角ゴ Pro W3" pitchFamily="-112"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12" charset="-128"/>
              </a:defRPr>
            </a:lvl6pPr>
            <a:lvl7pPr marL="914400" algn="ctr" rtl="0" fontAlgn="base">
              <a:spcBef>
                <a:spcPct val="0"/>
              </a:spcBef>
              <a:spcAft>
                <a:spcPct val="0"/>
              </a:spcAft>
              <a:defRPr sz="4400">
                <a:solidFill>
                  <a:schemeClr val="tx2"/>
                </a:solidFill>
                <a:latin typeface="Arial" charset="0"/>
                <a:ea typeface="ヒラギノ角ゴ Pro W3" pitchFamily="-112" charset="-128"/>
              </a:defRPr>
            </a:lvl7pPr>
            <a:lvl8pPr marL="1371600" algn="ctr" rtl="0" fontAlgn="base">
              <a:spcBef>
                <a:spcPct val="0"/>
              </a:spcBef>
              <a:spcAft>
                <a:spcPct val="0"/>
              </a:spcAft>
              <a:defRPr sz="4400">
                <a:solidFill>
                  <a:schemeClr val="tx2"/>
                </a:solidFill>
                <a:latin typeface="Arial" charset="0"/>
                <a:ea typeface="ヒラギノ角ゴ Pro W3" pitchFamily="-112" charset="-128"/>
              </a:defRPr>
            </a:lvl8pPr>
            <a:lvl9pPr marL="1828800" algn="ctr" rtl="0" fontAlgn="base">
              <a:spcBef>
                <a:spcPct val="0"/>
              </a:spcBef>
              <a:spcAft>
                <a:spcPct val="0"/>
              </a:spcAft>
              <a:defRPr sz="4400">
                <a:solidFill>
                  <a:schemeClr val="tx2"/>
                </a:solidFill>
                <a:latin typeface="Arial" charset="0"/>
                <a:ea typeface="ヒラギノ角ゴ Pro W3" pitchFamily="-112" charset="-128"/>
              </a:defRPr>
            </a:lvl9pPr>
          </a:lstStyle>
          <a:p>
            <a:r>
              <a:rPr lang="lv-LV" kern="0" baseline="0" dirty="0" smtClean="0"/>
              <a:t>Nodarbināto aptauja</a:t>
            </a:r>
            <a:endParaRPr lang="lv-LV" kern="0" baseline="0" dirty="0"/>
          </a:p>
        </p:txBody>
      </p:sp>
    </p:spTree>
    <p:extLst>
      <p:ext uri="{BB962C8B-B14F-4D97-AF65-F5344CB8AC3E}">
        <p14:creationId xmlns:p14="http://schemas.microsoft.com/office/powerpoint/2010/main" val="39481560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lv-LV" dirty="0"/>
              <a:t>Iedzīvotāju aptauja</a:t>
            </a:r>
          </a:p>
        </p:txBody>
      </p:sp>
      <p:graphicFrame>
        <p:nvGraphicFramePr>
          <p:cNvPr id="5" name="Table 4"/>
          <p:cNvGraphicFramePr>
            <a:graphicFrameLocks noGrp="1"/>
          </p:cNvGraphicFramePr>
          <p:nvPr>
            <p:extLst>
              <p:ext uri="{D42A27DB-BD31-4B8C-83A1-F6EECF244321}">
                <p14:modId xmlns:p14="http://schemas.microsoft.com/office/powerpoint/2010/main" val="31749167"/>
              </p:ext>
            </p:extLst>
          </p:nvPr>
        </p:nvGraphicFramePr>
        <p:xfrm>
          <a:off x="611560" y="1196752"/>
          <a:ext cx="7992888" cy="731520"/>
        </p:xfrm>
        <a:graphic>
          <a:graphicData uri="http://schemas.openxmlformats.org/drawingml/2006/table">
            <a:tbl>
              <a:tblPr/>
              <a:tblGrid>
                <a:gridCol w="7992888"/>
              </a:tblGrid>
              <a:tr h="161925">
                <a:tc>
                  <a:txBody>
                    <a:bodyPr/>
                    <a:lstStyle/>
                    <a:p>
                      <a:pPr algn="l" fontAlgn="b"/>
                      <a:r>
                        <a:rPr lang="lv-LV" sz="2400" b="1" i="0" u="none" strike="noStrike" dirty="0" smtClean="0">
                          <a:solidFill>
                            <a:srgbClr val="C00000"/>
                          </a:solidFill>
                          <a:latin typeface="Verdana"/>
                        </a:rPr>
                        <a:t>Jūsuprāt</a:t>
                      </a:r>
                      <a:r>
                        <a:rPr lang="lv-LV" sz="2400" b="1" i="0" u="none" strike="noStrike" dirty="0">
                          <a:solidFill>
                            <a:srgbClr val="C00000"/>
                          </a:solidFill>
                          <a:latin typeface="Verdana"/>
                        </a:rPr>
                        <a:t>, cik lielā mērā darba apstākļi un vide ietekmē strādājošo veselību?</a:t>
                      </a:r>
                    </a:p>
                  </a:txBody>
                  <a:tcPr marL="0" marR="0" marT="0" marB="0" anchor="b">
                    <a:lnL>
                      <a:noFill/>
                    </a:lnL>
                    <a:lnR>
                      <a:noFill/>
                    </a:lnR>
                    <a:lnT>
                      <a:noFill/>
                    </a:lnT>
                    <a:lnB>
                      <a:noFill/>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299944081"/>
              </p:ext>
            </p:extLst>
          </p:nvPr>
        </p:nvGraphicFramePr>
        <p:xfrm>
          <a:off x="251520" y="5805264"/>
          <a:ext cx="3689176" cy="161925"/>
        </p:xfrm>
        <a:graphic>
          <a:graphicData uri="http://schemas.openxmlformats.org/drawingml/2006/table">
            <a:tbl>
              <a:tblPr/>
              <a:tblGrid>
                <a:gridCol w="3689176"/>
              </a:tblGrid>
              <a:tr h="161925">
                <a:tc>
                  <a:txBody>
                    <a:bodyPr/>
                    <a:lstStyle/>
                    <a:p>
                      <a:pPr algn="l" fontAlgn="b"/>
                      <a:r>
                        <a:rPr lang="pt-BR" sz="800" b="0" i="0" u="none" strike="noStrike" dirty="0">
                          <a:latin typeface="Verdana"/>
                        </a:rPr>
                        <a:t>Bāze: Visi respondenti, [2006: n=1015; 2013: n=1012]</a:t>
                      </a:r>
                    </a:p>
                  </a:txBody>
                  <a:tcPr marL="0" marR="0" marT="0" marB="0" anchor="b">
                    <a:lnL>
                      <a:noFill/>
                    </a:lnL>
                    <a:lnR>
                      <a:noFill/>
                    </a:lnR>
                    <a:lnT>
                      <a:noFill/>
                    </a:lnT>
                    <a:lnB>
                      <a:noFill/>
                    </a:lnB>
                  </a:tcPr>
                </a:tc>
              </a:tr>
            </a:tbl>
          </a:graphicData>
        </a:graphic>
      </p:graphicFrame>
      <p:pic>
        <p:nvPicPr>
          <p:cNvPr id="1025" name="Picture 1"/>
          <p:cNvPicPr>
            <a:picLocks noChangeAspect="1" noChangeArrowheads="1"/>
          </p:cNvPicPr>
          <p:nvPr/>
        </p:nvPicPr>
        <p:blipFill>
          <a:blip r:embed="rId2" cstate="print"/>
          <a:srcRect/>
          <a:stretch>
            <a:fillRect/>
          </a:stretch>
        </p:blipFill>
        <p:spPr bwMode="auto">
          <a:xfrm>
            <a:off x="-108521" y="2564904"/>
            <a:ext cx="9373673" cy="2952328"/>
          </a:xfrm>
          <a:prstGeom prst="rect">
            <a:avLst/>
          </a:prstGeom>
          <a:noFill/>
          <a:ln w="9525">
            <a:noFill/>
            <a:miter lim="800000"/>
            <a:headEnd/>
            <a:tailEnd/>
          </a:ln>
          <a:effectLst/>
        </p:spPr>
      </p:pic>
    </p:spTree>
    <p:extLst>
      <p:ext uri="{BB962C8B-B14F-4D97-AF65-F5344CB8AC3E}">
        <p14:creationId xmlns:p14="http://schemas.microsoft.com/office/powerpoint/2010/main" val="14785418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lv-LV" dirty="0" smtClean="0"/>
              <a:t>Darba ņēmēju aptauja</a:t>
            </a:r>
            <a:endParaRPr lang="lv-LV" dirty="0"/>
          </a:p>
        </p:txBody>
      </p:sp>
      <p:pic>
        <p:nvPicPr>
          <p:cNvPr id="18434" name="Picture 2"/>
          <p:cNvPicPr>
            <a:picLocks noChangeAspect="1" noChangeArrowheads="1"/>
          </p:cNvPicPr>
          <p:nvPr/>
        </p:nvPicPr>
        <p:blipFill>
          <a:blip r:embed="rId2" cstate="print"/>
          <a:srcRect/>
          <a:stretch>
            <a:fillRect/>
          </a:stretch>
        </p:blipFill>
        <p:spPr bwMode="auto">
          <a:xfrm>
            <a:off x="-1" y="2708920"/>
            <a:ext cx="9133167" cy="2736304"/>
          </a:xfrm>
          <a:prstGeom prst="rect">
            <a:avLst/>
          </a:prstGeom>
          <a:noFill/>
          <a:ln w="9525">
            <a:noFill/>
            <a:miter lim="800000"/>
            <a:headEnd/>
            <a:tailEnd/>
          </a:ln>
          <a:effectLst/>
        </p:spPr>
      </p:pic>
      <p:graphicFrame>
        <p:nvGraphicFramePr>
          <p:cNvPr id="9" name="Table 8"/>
          <p:cNvGraphicFramePr>
            <a:graphicFrameLocks noGrp="1"/>
          </p:cNvGraphicFramePr>
          <p:nvPr>
            <p:extLst>
              <p:ext uri="{D42A27DB-BD31-4B8C-83A1-F6EECF244321}">
                <p14:modId xmlns:p14="http://schemas.microsoft.com/office/powerpoint/2010/main" val="480186424"/>
              </p:ext>
            </p:extLst>
          </p:nvPr>
        </p:nvGraphicFramePr>
        <p:xfrm>
          <a:off x="683568" y="1052736"/>
          <a:ext cx="8208912" cy="1463040"/>
        </p:xfrm>
        <a:graphic>
          <a:graphicData uri="http://schemas.openxmlformats.org/drawingml/2006/table">
            <a:tbl>
              <a:tblPr/>
              <a:tblGrid>
                <a:gridCol w="8208912"/>
              </a:tblGrid>
              <a:tr h="1391032">
                <a:tc>
                  <a:txBody>
                    <a:bodyPr/>
                    <a:lstStyle/>
                    <a:p>
                      <a:pPr algn="l" fontAlgn="b"/>
                      <a:r>
                        <a:rPr lang="lv-LV" sz="2400" b="1" i="0" u="none" strike="noStrike" dirty="0" smtClean="0">
                          <a:solidFill>
                            <a:srgbClr val="C00000"/>
                          </a:solidFill>
                          <a:latin typeface="Verdana"/>
                        </a:rPr>
                        <a:t>Vai </a:t>
                      </a:r>
                      <a:r>
                        <a:rPr lang="lv-LV" sz="2400" b="1" i="0" u="none" strike="noStrike" dirty="0">
                          <a:solidFill>
                            <a:srgbClr val="C00000"/>
                          </a:solidFill>
                          <a:latin typeface="Verdana"/>
                        </a:rPr>
                        <a:t>Jums ir kādi veselības traucējumi, kuru cēlonis, Jūsuprāt, ir darba vidē esošie kaitīgie faktori (piemēram, troksnis, vibrācija, putekļi, ķīmiskās vielas u.c.)?</a:t>
                      </a:r>
                    </a:p>
                  </a:txBody>
                  <a:tcPr marL="0" marR="0" marT="0" marB="0" anchor="b">
                    <a:lnL>
                      <a:noFill/>
                    </a:lnL>
                    <a:lnR>
                      <a:noFill/>
                    </a:lnR>
                    <a:lnT>
                      <a:noFill/>
                    </a:lnT>
                    <a:lnB>
                      <a:noFill/>
                    </a:lnB>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437725588"/>
              </p:ext>
            </p:extLst>
          </p:nvPr>
        </p:nvGraphicFramePr>
        <p:xfrm>
          <a:off x="179512" y="5877272"/>
          <a:ext cx="4876800" cy="161925"/>
        </p:xfrm>
        <a:graphic>
          <a:graphicData uri="http://schemas.openxmlformats.org/drawingml/2006/table">
            <a:tbl>
              <a:tblPr/>
              <a:tblGrid>
                <a:gridCol w="4876800"/>
              </a:tblGrid>
              <a:tr h="161925">
                <a:tc>
                  <a:txBody>
                    <a:bodyPr/>
                    <a:lstStyle/>
                    <a:p>
                      <a:pPr algn="l" fontAlgn="b"/>
                      <a:r>
                        <a:rPr lang="pt-BR" sz="800" b="0" i="0" u="none" strike="noStrike" dirty="0">
                          <a:latin typeface="Verdana"/>
                        </a:rPr>
                        <a:t>Bāze: Visi darba ņēmēji, [2006: n=2455; 2010: n=2378; 2013: n=2383]</a:t>
                      </a:r>
                    </a:p>
                  </a:txBody>
                  <a:tcPr marL="0" marR="0" marT="0" marB="0" anchor="b">
                    <a:lnL>
                      <a:noFill/>
                    </a:lnL>
                    <a:lnR>
                      <a:noFill/>
                    </a:lnR>
                    <a:lnT>
                      <a:noFill/>
                    </a:lnT>
                    <a:lnB>
                      <a:noFill/>
                    </a:lnB>
                  </a:tcPr>
                </a:tc>
              </a:tr>
            </a:tbl>
          </a:graphicData>
        </a:graphic>
      </p:graphicFrame>
    </p:spTree>
    <p:extLst>
      <p:ext uri="{BB962C8B-B14F-4D97-AF65-F5344CB8AC3E}">
        <p14:creationId xmlns:p14="http://schemas.microsoft.com/office/powerpoint/2010/main" val="186205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1"/>
          <p:cNvSpPr>
            <a:spLocks noGrp="1"/>
          </p:cNvSpPr>
          <p:nvPr>
            <p:ph idx="1"/>
          </p:nvPr>
        </p:nvSpPr>
        <p:spPr>
          <a:xfrm>
            <a:off x="395288" y="2420938"/>
            <a:ext cx="4392612" cy="2663825"/>
          </a:xfrm>
        </p:spPr>
        <p:txBody>
          <a:bodyPr/>
          <a:lstStyle/>
          <a:p>
            <a:r>
              <a:rPr lang="lv-LV" altLang="lv-LV" smtClean="0"/>
              <a:t> Katru gadu aptuveni 2,34 miljoni cilvēku iet bojā darba vides radīto cēloņu dēļ</a:t>
            </a:r>
          </a:p>
          <a:p>
            <a:r>
              <a:rPr lang="lv-LV" altLang="lv-LV" smtClean="0"/>
              <a:t>Katru dienu – 6300 nodarbināto (800 – NG, 5500 – AS)</a:t>
            </a:r>
          </a:p>
        </p:txBody>
      </p:sp>
      <p:sp>
        <p:nvSpPr>
          <p:cNvPr id="36867" name="Title 2"/>
          <p:cNvSpPr>
            <a:spLocks noGrp="1"/>
          </p:cNvSpPr>
          <p:nvPr>
            <p:ph type="title"/>
          </p:nvPr>
        </p:nvSpPr>
        <p:spPr>
          <a:xfrm>
            <a:off x="468313" y="188913"/>
            <a:ext cx="8351837" cy="935037"/>
          </a:xfrm>
          <a:ln/>
        </p:spPr>
        <p:txBody>
          <a:bodyPr/>
          <a:lstStyle/>
          <a:p>
            <a:r>
              <a:rPr lang="lv-LV" altLang="lv-LV" sz="3200" smtClean="0"/>
              <a:t>Situācija pasaulē – kāpēc vairāk jārunā par arodslimību un veselības profilaksi? </a:t>
            </a:r>
          </a:p>
        </p:txBody>
      </p:sp>
      <p:graphicFrame>
        <p:nvGraphicFramePr>
          <p:cNvPr id="4" name="Chart 3"/>
          <p:cNvGraphicFramePr>
            <a:graphicFrameLocks/>
          </p:cNvGraphicFramePr>
          <p:nvPr/>
        </p:nvGraphicFramePr>
        <p:xfrm>
          <a:off x="3491880" y="980728"/>
          <a:ext cx="5328592" cy="4824536"/>
        </p:xfrm>
        <a:graphic>
          <a:graphicData uri="http://schemas.openxmlformats.org/drawingml/2006/chart">
            <c:chart xmlns:c="http://schemas.openxmlformats.org/drawingml/2006/chart" xmlns:r="http://schemas.openxmlformats.org/officeDocument/2006/relationships" r:id="rId2"/>
          </a:graphicData>
        </a:graphic>
      </p:graphicFrame>
      <p:sp>
        <p:nvSpPr>
          <p:cNvPr id="36869" name="TextBox 1"/>
          <p:cNvSpPr txBox="1">
            <a:spLocks noChangeArrowheads="1"/>
          </p:cNvSpPr>
          <p:nvPr/>
        </p:nvSpPr>
        <p:spPr bwMode="auto">
          <a:xfrm>
            <a:off x="3203575" y="5805488"/>
            <a:ext cx="54006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pitchFamily="34" charset="0"/>
                <a:ea typeface="ヒラギノ角ゴ Pro W3"/>
                <a:cs typeface="ヒラギノ角ゴ Pro W3"/>
              </a:defRPr>
            </a:lvl1pPr>
            <a:lvl2pPr marL="742950" indent="-285750" eaLnBrk="0" hangingPunct="0">
              <a:defRPr sz="2400" baseline="-25000">
                <a:solidFill>
                  <a:schemeClr val="tx1"/>
                </a:solidFill>
                <a:latin typeface="Arial" pitchFamily="34" charset="0"/>
                <a:ea typeface="ヒラギノ角ゴ Pro W3"/>
                <a:cs typeface="ヒラギノ角ゴ Pro W3"/>
              </a:defRPr>
            </a:lvl2pPr>
            <a:lvl3pPr marL="1143000" indent="-228600" eaLnBrk="0" hangingPunct="0">
              <a:defRPr sz="2400" baseline="-25000">
                <a:solidFill>
                  <a:schemeClr val="tx1"/>
                </a:solidFill>
                <a:latin typeface="Arial" pitchFamily="34" charset="0"/>
                <a:ea typeface="ヒラギノ角ゴ Pro W3"/>
                <a:cs typeface="ヒラギノ角ゴ Pro W3"/>
              </a:defRPr>
            </a:lvl3pPr>
            <a:lvl4pPr marL="1600200" indent="-228600" eaLnBrk="0" hangingPunct="0">
              <a:defRPr sz="2400" baseline="-25000">
                <a:solidFill>
                  <a:schemeClr val="tx1"/>
                </a:solidFill>
                <a:latin typeface="Arial" pitchFamily="34" charset="0"/>
                <a:ea typeface="ヒラギノ角ゴ Pro W3"/>
                <a:cs typeface="ヒラギノ角ゴ Pro W3"/>
              </a:defRPr>
            </a:lvl4pPr>
            <a:lvl5pPr marL="2057400" indent="-228600" eaLnBrk="0" hangingPunct="0">
              <a:defRPr sz="2400" baseline="-25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9pPr>
          </a:lstStyle>
          <a:p>
            <a:pPr eaLnBrk="1" hangingPunct="1"/>
            <a:r>
              <a:rPr lang="lv-LV" altLang="en-US" sz="2000" b="1" baseline="0" dirty="0"/>
              <a:t>2016.gada jaunākais aprēķins: 2.78 miljoni nāves gadījumu, 13.7% no </a:t>
            </a:r>
            <a:r>
              <a:rPr lang="lv-LV" altLang="en-US" sz="2000" b="1" baseline="0" dirty="0" smtClean="0"/>
              <a:t>tām - </a:t>
            </a:r>
            <a:r>
              <a:rPr lang="lv-LV" altLang="en-US" sz="2000" b="1" baseline="0" dirty="0"/>
              <a:t>letālie nelaimes gadījumi </a:t>
            </a:r>
            <a:endParaRPr lang="en-GB" altLang="en-US" sz="2000" b="1" baseline="0" dirty="0"/>
          </a:p>
        </p:txBody>
      </p:sp>
    </p:spTree>
    <p:extLst>
      <p:ext uri="{BB962C8B-B14F-4D97-AF65-F5344CB8AC3E}">
        <p14:creationId xmlns:p14="http://schemas.microsoft.com/office/powerpoint/2010/main" val="8715560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1"/>
          <p:cNvSpPr>
            <a:spLocks noGrp="1"/>
          </p:cNvSpPr>
          <p:nvPr>
            <p:ph idx="1"/>
          </p:nvPr>
        </p:nvSpPr>
        <p:spPr>
          <a:xfrm>
            <a:off x="611188" y="1484313"/>
            <a:ext cx="7786687" cy="4714875"/>
          </a:xfrm>
        </p:spPr>
        <p:txBody>
          <a:bodyPr/>
          <a:lstStyle/>
          <a:p>
            <a:endParaRPr lang="en-GB" altLang="en-US" smtClean="0"/>
          </a:p>
        </p:txBody>
      </p:sp>
      <p:sp>
        <p:nvSpPr>
          <p:cNvPr id="37891" name="Title 2"/>
          <p:cNvSpPr>
            <a:spLocks noGrp="1"/>
          </p:cNvSpPr>
          <p:nvPr>
            <p:ph type="title"/>
          </p:nvPr>
        </p:nvSpPr>
        <p:spPr>
          <a:xfrm>
            <a:off x="0" y="188913"/>
            <a:ext cx="9144000" cy="719137"/>
          </a:xfrm>
          <a:ln/>
        </p:spPr>
        <p:txBody>
          <a:bodyPr/>
          <a:lstStyle/>
          <a:p>
            <a:r>
              <a:rPr lang="lv-LV" altLang="en-US" sz="3200" smtClean="0"/>
              <a:t>Koriģējāmā un preventīvi novēršanā mirstība</a:t>
            </a:r>
            <a:endParaRPr lang="en-GB" altLang="en-US" sz="3200" smtClean="0"/>
          </a:p>
        </p:txBody>
      </p:sp>
      <p:sp>
        <p:nvSpPr>
          <p:cNvPr id="37892" name="Footer Placeholder 3"/>
          <p:cNvSpPr>
            <a:spLocks noGrp="1"/>
          </p:cNvSpPr>
          <p:nvPr>
            <p:ph type="ftr" sz="quarter" idx="10"/>
          </p:nvPr>
        </p:nvSpPr>
        <p:spPr bwMode="auto">
          <a:xfrm>
            <a:off x="5292725" y="6553200"/>
            <a:ext cx="3821113" cy="242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baseline="-25000">
                <a:solidFill>
                  <a:schemeClr val="tx1"/>
                </a:solidFill>
                <a:latin typeface="Arial" pitchFamily="34" charset="0"/>
                <a:ea typeface="ヒラギノ角ゴ Pro W3"/>
                <a:cs typeface="ヒラギノ角ゴ Pro W3"/>
              </a:defRPr>
            </a:lvl1pPr>
            <a:lvl2pPr marL="742950" indent="-285750" eaLnBrk="0" hangingPunct="0">
              <a:defRPr sz="2400" baseline="-25000">
                <a:solidFill>
                  <a:schemeClr val="tx1"/>
                </a:solidFill>
                <a:latin typeface="Arial" pitchFamily="34" charset="0"/>
                <a:ea typeface="ヒラギノ角ゴ Pro W3"/>
                <a:cs typeface="ヒラギノ角ゴ Pro W3"/>
              </a:defRPr>
            </a:lvl2pPr>
            <a:lvl3pPr marL="1143000" indent="-228600" eaLnBrk="0" hangingPunct="0">
              <a:defRPr sz="2400" baseline="-25000">
                <a:solidFill>
                  <a:schemeClr val="tx1"/>
                </a:solidFill>
                <a:latin typeface="Arial" pitchFamily="34" charset="0"/>
                <a:ea typeface="ヒラギノ角ゴ Pro W3"/>
                <a:cs typeface="ヒラギノ角ゴ Pro W3"/>
              </a:defRPr>
            </a:lvl3pPr>
            <a:lvl4pPr marL="1600200" indent="-228600" eaLnBrk="0" hangingPunct="0">
              <a:defRPr sz="2400" baseline="-25000">
                <a:solidFill>
                  <a:schemeClr val="tx1"/>
                </a:solidFill>
                <a:latin typeface="Arial" pitchFamily="34" charset="0"/>
                <a:ea typeface="ヒラギノ角ゴ Pro W3"/>
                <a:cs typeface="ヒラギノ角ゴ Pro W3"/>
              </a:defRPr>
            </a:lvl4pPr>
            <a:lvl5pPr marL="2057400" indent="-228600" eaLnBrk="0" hangingPunct="0">
              <a:defRPr sz="2400" baseline="-25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9pPr>
          </a:lstStyle>
          <a:p>
            <a:pPr eaLnBrk="1" hangingPunct="1"/>
            <a:r>
              <a:rPr lang="lv-LV" altLang="en-US" sz="1400" baseline="0" smtClean="0"/>
              <a:t>Avots: Prof. Dz.Mozgis, Latvijas ārsts, 2017</a:t>
            </a:r>
          </a:p>
        </p:txBody>
      </p:sp>
      <p:pic>
        <p:nvPicPr>
          <p:cNvPr id="378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3" y="836613"/>
            <a:ext cx="7864475" cy="564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94065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a:xfrm>
            <a:off x="539552" y="188640"/>
            <a:ext cx="7858751" cy="720080"/>
          </a:xfrm>
        </p:spPr>
        <p:txBody>
          <a:bodyPr/>
          <a:lstStyle/>
          <a:p>
            <a:r>
              <a:rPr lang="lv-LV" dirty="0" smtClean="0"/>
              <a:t>Cik daudz varētu iegūt? </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712"/>
            <a:ext cx="8640960" cy="5990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3"/>
          <p:cNvSpPr>
            <a:spLocks noGrp="1"/>
          </p:cNvSpPr>
          <p:nvPr>
            <p:ph type="ftr" sz="quarter" idx="10"/>
          </p:nvPr>
        </p:nvSpPr>
        <p:spPr bwMode="auto">
          <a:xfrm>
            <a:off x="5292725" y="6553200"/>
            <a:ext cx="3821113" cy="242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baseline="-25000">
                <a:solidFill>
                  <a:schemeClr val="tx1"/>
                </a:solidFill>
                <a:latin typeface="Arial" pitchFamily="34" charset="0"/>
                <a:ea typeface="ヒラギノ角ゴ Pro W3"/>
                <a:cs typeface="ヒラギノ角ゴ Pro W3"/>
              </a:defRPr>
            </a:lvl1pPr>
            <a:lvl2pPr marL="742950" indent="-285750" eaLnBrk="0" hangingPunct="0">
              <a:defRPr sz="2400" baseline="-25000">
                <a:solidFill>
                  <a:schemeClr val="tx1"/>
                </a:solidFill>
                <a:latin typeface="Arial" pitchFamily="34" charset="0"/>
                <a:ea typeface="ヒラギノ角ゴ Pro W3"/>
                <a:cs typeface="ヒラギノ角ゴ Pro W3"/>
              </a:defRPr>
            </a:lvl2pPr>
            <a:lvl3pPr marL="1143000" indent="-228600" eaLnBrk="0" hangingPunct="0">
              <a:defRPr sz="2400" baseline="-25000">
                <a:solidFill>
                  <a:schemeClr val="tx1"/>
                </a:solidFill>
                <a:latin typeface="Arial" pitchFamily="34" charset="0"/>
                <a:ea typeface="ヒラギノ角ゴ Pro W3"/>
                <a:cs typeface="ヒラギノ角ゴ Pro W3"/>
              </a:defRPr>
            </a:lvl3pPr>
            <a:lvl4pPr marL="1600200" indent="-228600" eaLnBrk="0" hangingPunct="0">
              <a:defRPr sz="2400" baseline="-25000">
                <a:solidFill>
                  <a:schemeClr val="tx1"/>
                </a:solidFill>
                <a:latin typeface="Arial" pitchFamily="34" charset="0"/>
                <a:ea typeface="ヒラギノ角ゴ Pro W3"/>
                <a:cs typeface="ヒラギノ角ゴ Pro W3"/>
              </a:defRPr>
            </a:lvl4pPr>
            <a:lvl5pPr marL="2057400" indent="-228600" eaLnBrk="0" hangingPunct="0">
              <a:defRPr sz="2400" baseline="-25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9pPr>
          </a:lstStyle>
          <a:p>
            <a:pPr eaLnBrk="1" hangingPunct="1"/>
            <a:r>
              <a:rPr lang="lv-LV" altLang="en-US" sz="1400" baseline="0" smtClean="0"/>
              <a:t>Avots: Prof. Dz.Mozgis, Latvijas ārsts, 2017</a:t>
            </a:r>
          </a:p>
        </p:txBody>
      </p:sp>
    </p:spTree>
    <p:extLst>
      <p:ext uri="{BB962C8B-B14F-4D97-AF65-F5344CB8AC3E}">
        <p14:creationId xmlns:p14="http://schemas.microsoft.com/office/powerpoint/2010/main" val="2656158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684213" y="1108430"/>
            <a:ext cx="7757148" cy="4696834"/>
          </a:xfrm>
        </p:spPr>
        <p:txBody>
          <a:bodyPr/>
          <a:lstStyle/>
          <a:p>
            <a:pPr>
              <a:defRPr/>
            </a:pPr>
            <a:r>
              <a:rPr lang="lv-LV" sz="2800" b="1" dirty="0" smtClean="0">
                <a:solidFill>
                  <a:srgbClr val="C00000"/>
                </a:solidFill>
              </a:rPr>
              <a:t>Protams, vairākas definīcijas</a:t>
            </a:r>
          </a:p>
          <a:p>
            <a:pPr>
              <a:defRPr/>
            </a:pPr>
            <a:r>
              <a:rPr lang="lv-LV" sz="2800" b="1" dirty="0" smtClean="0">
                <a:solidFill>
                  <a:srgbClr val="C00000"/>
                </a:solidFill>
              </a:rPr>
              <a:t>Veselības veicināšana</a:t>
            </a:r>
            <a:r>
              <a:rPr lang="en-US" sz="2800" b="1" dirty="0" smtClean="0">
                <a:solidFill>
                  <a:srgbClr val="C00000"/>
                </a:solidFill>
              </a:rPr>
              <a:t> </a:t>
            </a:r>
            <a:r>
              <a:rPr lang="lv-LV" sz="2800" dirty="0" smtClean="0"/>
              <a:t>ir</a:t>
            </a:r>
            <a:r>
              <a:rPr lang="en-US" sz="2800" dirty="0" smtClean="0"/>
              <a:t> </a:t>
            </a:r>
            <a:r>
              <a:rPr lang="lv-LV" sz="2800" dirty="0" smtClean="0"/>
              <a:t>process, kas </a:t>
            </a:r>
            <a:r>
              <a:rPr lang="lv-LV" sz="2800" b="1" dirty="0" smtClean="0"/>
              <a:t>katram </a:t>
            </a:r>
            <a:r>
              <a:rPr lang="lv-LV" sz="2800" dirty="0" smtClean="0"/>
              <a:t>indivīdam ļauj uzņemties lielāku kontroli </a:t>
            </a:r>
            <a:r>
              <a:rPr lang="lv-LV" sz="2800" b="1" dirty="0" smtClean="0"/>
              <a:t>pār savu </a:t>
            </a:r>
            <a:r>
              <a:rPr lang="lv-LV" sz="2800" dirty="0" smtClean="0"/>
              <a:t>veselību un uzlabot to</a:t>
            </a:r>
          </a:p>
          <a:p>
            <a:pPr lvl="1">
              <a:defRPr/>
            </a:pPr>
            <a:r>
              <a:rPr lang="lv-LV" sz="2400" dirty="0" smtClean="0"/>
              <a:t>Otavas harta</a:t>
            </a:r>
            <a:r>
              <a:rPr lang="en-US" sz="2400" dirty="0" smtClean="0"/>
              <a:t>. </a:t>
            </a:r>
            <a:r>
              <a:rPr lang="lv-LV" sz="2400" dirty="0" smtClean="0"/>
              <a:t>PVO</a:t>
            </a:r>
            <a:r>
              <a:rPr lang="en-US" sz="2400" dirty="0" smtClean="0"/>
              <a:t>,</a:t>
            </a:r>
            <a:r>
              <a:rPr lang="lv-LV" sz="2400" dirty="0" smtClean="0"/>
              <a:t> Ženēva</a:t>
            </a:r>
            <a:r>
              <a:rPr lang="en-US" sz="2400" dirty="0" smtClean="0"/>
              <a:t>,1986</a:t>
            </a:r>
            <a:r>
              <a:rPr lang="lv-LV" sz="2400" dirty="0" smtClean="0"/>
              <a:t>.</a:t>
            </a:r>
          </a:p>
          <a:p>
            <a:pPr>
              <a:defRPr/>
            </a:pPr>
            <a:r>
              <a:rPr lang="lv-LV" altLang="lv-LV" sz="2800" dirty="0"/>
              <a:t>Veselības veicināšana ir </a:t>
            </a:r>
            <a:r>
              <a:rPr lang="lv-LV" altLang="lv-LV" sz="2800" b="1" dirty="0">
                <a:solidFill>
                  <a:srgbClr val="C00000"/>
                </a:solidFill>
              </a:rPr>
              <a:t>komplekss sociāls un politisks process</a:t>
            </a:r>
            <a:r>
              <a:rPr lang="lv-LV" altLang="lv-LV" sz="2800" dirty="0"/>
              <a:t>, tā nav tikai aktivitātes indivīda iemaņu un spēju stiprināšanai, bet arī uz sociālajiem, </a:t>
            </a:r>
            <a:r>
              <a:rPr lang="lv-LV" altLang="lv-LV" sz="2800" dirty="0">
                <a:solidFill>
                  <a:srgbClr val="C00000"/>
                </a:solidFill>
              </a:rPr>
              <a:t>vides un ekonomiskajiem </a:t>
            </a:r>
            <a:r>
              <a:rPr lang="lv-LV" altLang="lv-LV" sz="2800" dirty="0"/>
              <a:t>faktoriem vērsti pasākumi, lai izmainītu to ietekmi uz sabiedrības un indivīda veselību. </a:t>
            </a:r>
            <a:endParaRPr lang="en-US" altLang="lv-LV" sz="2800" dirty="0">
              <a:latin typeface="Arial" pitchFamily="34" charset="0"/>
            </a:endParaRPr>
          </a:p>
          <a:p>
            <a:pPr>
              <a:defRPr/>
            </a:pPr>
            <a:endParaRPr lang="lv-LV" sz="2800" dirty="0" smtClean="0"/>
          </a:p>
        </p:txBody>
      </p:sp>
      <p:sp>
        <p:nvSpPr>
          <p:cNvPr id="18435" name="Slide Number Placeholder 5"/>
          <p:cNvSpPr>
            <a:spLocks noGrp="1"/>
          </p:cNvSpPr>
          <p:nvPr>
            <p:ph type="sldNum" sz="quarter" idx="4294967295"/>
          </p:nvPr>
        </p:nvSpPr>
        <p:spPr>
          <a:xfrm>
            <a:off x="8604250" y="6597650"/>
            <a:ext cx="538163" cy="306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Verdana"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Verdana"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Verdana"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Verdana"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Verdana"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Verdana"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Verdana"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Verdana"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Verdana" pitchFamily="34" charset="0"/>
              </a:defRPr>
            </a:lvl9pPr>
          </a:lstStyle>
          <a:p>
            <a:endParaRPr lang="en-GB" altLang="lv-LV" dirty="0" smtClean="0">
              <a:solidFill>
                <a:srgbClr val="000000"/>
              </a:solidFill>
              <a:latin typeface="Arial" pitchFamily="34" charset="0"/>
              <a:cs typeface="Arial" pitchFamily="34" charset="0"/>
            </a:endParaRPr>
          </a:p>
        </p:txBody>
      </p:sp>
      <p:sp>
        <p:nvSpPr>
          <p:cNvPr id="7" name="Title 1"/>
          <p:cNvSpPr txBox="1">
            <a:spLocks/>
          </p:cNvSpPr>
          <p:nvPr/>
        </p:nvSpPr>
        <p:spPr bwMode="auto">
          <a:xfrm>
            <a:off x="684213" y="318407"/>
            <a:ext cx="7848600" cy="575345"/>
          </a:xfrm>
          <a:prstGeom prst="rect">
            <a:avLst/>
          </a:prstGeom>
          <a:noFill/>
          <a:ln w="9525">
            <a:noFill/>
            <a:round/>
            <a:headEnd/>
            <a:tailEnd/>
          </a:ln>
          <a:effectLst/>
        </p:spPr>
        <p:txBody>
          <a:bodyPr lIns="90000" tIns="46800" rIns="90000" bIns="46800" anchor="ctr"/>
          <a:lstStyle/>
          <a:p>
            <a:pPr defTabSz="449263">
              <a:lnSpc>
                <a:spcPct val="101000"/>
              </a:lnSpc>
              <a:buClr>
                <a:srgbClr val="8A4D48"/>
              </a:buClr>
              <a:buSzPct val="100000"/>
              <a:buFont typeface="Trajan Pro Omni"/>
              <a:buNone/>
              <a:defRPr/>
            </a:pPr>
            <a:r>
              <a:rPr lang="lv-LV" sz="4800" b="1" kern="0" dirty="0">
                <a:solidFill>
                  <a:srgbClr val="D16309"/>
                </a:solidFill>
                <a:latin typeface="+mn-lt"/>
                <a:ea typeface="+mj-ea"/>
                <a:cs typeface="+mj-cs"/>
              </a:rPr>
              <a:t>Kas ir VESELĪBAS VEICINĀŠANA?</a:t>
            </a:r>
            <a:endParaRPr lang="en-US" sz="4400" b="1" kern="0" dirty="0">
              <a:solidFill>
                <a:srgbClr val="D16309"/>
              </a:solidFill>
              <a:latin typeface="+mn-lt"/>
              <a:ea typeface="+mj-ea"/>
              <a:cs typeface="+mj-cs"/>
            </a:endParaRPr>
          </a:p>
        </p:txBody>
      </p:sp>
    </p:spTree>
    <p:extLst>
      <p:ext uri="{BB962C8B-B14F-4D97-AF65-F5344CB8AC3E}">
        <p14:creationId xmlns:p14="http://schemas.microsoft.com/office/powerpoint/2010/main" val="454066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11560" y="116632"/>
            <a:ext cx="7786743" cy="1071562"/>
          </a:xfrm>
        </p:spPr>
        <p:txBody>
          <a:bodyPr/>
          <a:lstStyle/>
          <a:p>
            <a:r>
              <a:rPr lang="lv-LV" altLang="lv-LV" sz="3200" b="1" dirty="0">
                <a:solidFill>
                  <a:srgbClr val="D16309"/>
                </a:solidFill>
              </a:rPr>
              <a:t>Kāpēc </a:t>
            </a:r>
            <a:r>
              <a:rPr lang="lv-LV" altLang="lv-LV" sz="3200" b="1" dirty="0" smtClean="0">
                <a:solidFill>
                  <a:srgbClr val="D16309"/>
                </a:solidFill>
              </a:rPr>
              <a:t>«Veselības veicināšana darba vietās?»</a:t>
            </a:r>
            <a:endParaRPr lang="lv-LV" altLang="lv-LV" sz="3200" b="1" dirty="0">
              <a:solidFill>
                <a:srgbClr val="D16309"/>
              </a:solidFill>
            </a:endParaRPr>
          </a:p>
        </p:txBody>
      </p:sp>
      <p:sp>
        <p:nvSpPr>
          <p:cNvPr id="41987" name="Rectangle 3"/>
          <p:cNvSpPr>
            <a:spLocks noGrp="1" noChangeArrowheads="1"/>
          </p:cNvSpPr>
          <p:nvPr>
            <p:ph type="body" idx="1"/>
          </p:nvPr>
        </p:nvSpPr>
        <p:spPr>
          <a:xfrm>
            <a:off x="611560" y="1124744"/>
            <a:ext cx="7786743" cy="4714875"/>
          </a:xfrm>
        </p:spPr>
        <p:txBody>
          <a:bodyPr anchor="t"/>
          <a:lstStyle/>
          <a:p>
            <a:pPr>
              <a:lnSpc>
                <a:spcPct val="90000"/>
              </a:lnSpc>
            </a:pPr>
            <a:r>
              <a:rPr lang="lv-LV" altLang="lv-LV" sz="2800" dirty="0" smtClean="0"/>
              <a:t>Darba vides ietekme uz veselību kā tādu un «veselīgu dzīvesveidu» Latvijā nepietiekami novērtēta – situācija gan </a:t>
            </a:r>
            <a:r>
              <a:rPr lang="lv-LV" altLang="lv-LV" sz="2800" b="1" dirty="0" smtClean="0"/>
              <a:t>kopumā mainās un uzlabojas!</a:t>
            </a:r>
            <a:endParaRPr lang="lv-LV" altLang="lv-LV" sz="2800" b="1" dirty="0"/>
          </a:p>
          <a:p>
            <a:pPr>
              <a:lnSpc>
                <a:spcPct val="90000"/>
              </a:lnSpc>
            </a:pPr>
            <a:r>
              <a:rPr lang="lv-LV" altLang="lv-LV" sz="2800" dirty="0" smtClean="0"/>
              <a:t>Veselības traucējumi (īpaši pārslodžu/ergonomikas izraisītie) </a:t>
            </a:r>
            <a:r>
              <a:rPr lang="lv-LV" altLang="lv-LV" sz="2800" dirty="0"/>
              <a:t>izmaksā ļoti dārgi un prasa ilgstošu rehabilitāciju un pastāvīgu uzraudzību</a:t>
            </a:r>
          </a:p>
          <a:p>
            <a:pPr>
              <a:lnSpc>
                <a:spcPct val="90000"/>
              </a:lnSpc>
            </a:pPr>
            <a:r>
              <a:rPr lang="lv-LV" altLang="lv-LV" sz="2800" dirty="0" smtClean="0"/>
              <a:t>Veselības riski </a:t>
            </a:r>
            <a:r>
              <a:rPr lang="lv-LV" altLang="lv-LV" sz="2800" dirty="0"/>
              <a:t>ietekmē ne tikai slimības lapu skaitu, arodslimību statistiku un ārstēšanas izdevumus, bet arī produktivitāti un darba spējas (t.s. “</a:t>
            </a:r>
            <a:r>
              <a:rPr lang="lv-LV" altLang="lv-LV" sz="2800" i="1" dirty="0"/>
              <a:t>presenteism</a:t>
            </a:r>
            <a:r>
              <a:rPr lang="lv-LV" altLang="lv-LV" sz="2800" dirty="0" smtClean="0"/>
              <a:t>”) – attiecīgi arī valsts un uzņēmuma ekonomiku!</a:t>
            </a:r>
            <a:endParaRPr lang="lv-LV" altLang="lv-LV" sz="2800" dirty="0"/>
          </a:p>
        </p:txBody>
      </p:sp>
    </p:spTree>
    <p:extLst>
      <p:ext uri="{BB962C8B-B14F-4D97-AF65-F5344CB8AC3E}">
        <p14:creationId xmlns:p14="http://schemas.microsoft.com/office/powerpoint/2010/main" val="2907230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lv-LV" altLang="lv-LV" sz="3600" dirty="0" smtClean="0"/>
              <a:t>Kas ir veselības veicināšana darba vietās? </a:t>
            </a:r>
          </a:p>
        </p:txBody>
      </p:sp>
      <p:sp>
        <p:nvSpPr>
          <p:cNvPr id="22531" name="Text Placeholder 2"/>
          <p:cNvSpPr>
            <a:spLocks noGrp="1"/>
          </p:cNvSpPr>
          <p:nvPr>
            <p:ph type="body" sz="half" idx="1"/>
          </p:nvPr>
        </p:nvSpPr>
        <p:spPr>
          <a:xfrm>
            <a:off x="395536" y="1196753"/>
            <a:ext cx="8497639" cy="4969098"/>
          </a:xfrm>
        </p:spPr>
        <p:txBody>
          <a:bodyPr/>
          <a:lstStyle/>
          <a:p>
            <a:r>
              <a:rPr lang="lv-LV" altLang="lv-LV" sz="2600" dirty="0" smtClean="0"/>
              <a:t>Vēsturiski „veselības veicināšana darba vietās” (VVDV) kā koncepcija Eiropā sāka attīstīties pagājušā gadsimta 80.gados</a:t>
            </a:r>
          </a:p>
          <a:p>
            <a:r>
              <a:rPr lang="lv-LV" altLang="lv-LV" sz="2600" dirty="0" smtClean="0"/>
              <a:t>Izpratne no veselību darba vietās mainījās no darba drošības nodrošināšanas līdz izpratnei par to, ka veselība ir cilvēka veselības stāvoklis, kurš nozīmē ne tikai slimību trūkumu, bet arī pilnīgu fizisku, garīgu un sociālu labklājību</a:t>
            </a:r>
          </a:p>
          <a:p>
            <a:r>
              <a:rPr lang="lv-LV" altLang="lv-LV" sz="2600" dirty="0" smtClean="0"/>
              <a:t>Attieksmi „galvenais – novērst arodslimības un nelaimes gadījumus” sāka nomainīt izpratne par to, ka tikai pilnībā vesels (šī jēdziena plašākajā izpratnē) darbinieks ir spējīgs pilnvērtīgi un produktīvi strādāt</a:t>
            </a:r>
          </a:p>
        </p:txBody>
      </p:sp>
    </p:spTree>
    <p:extLst>
      <p:ext uri="{BB962C8B-B14F-4D97-AF65-F5344CB8AC3E}">
        <p14:creationId xmlns:p14="http://schemas.microsoft.com/office/powerpoint/2010/main" val="20765730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lv-LV" altLang="lv-LV" sz="3600" dirty="0" smtClean="0"/>
              <a:t>Kas ir veselības veicināšana darba vietās? </a:t>
            </a:r>
          </a:p>
        </p:txBody>
      </p:sp>
      <p:sp>
        <p:nvSpPr>
          <p:cNvPr id="23555" name="Text Placeholder 2"/>
          <p:cNvSpPr>
            <a:spLocks noGrp="1"/>
          </p:cNvSpPr>
          <p:nvPr>
            <p:ph type="body" sz="half" idx="1"/>
          </p:nvPr>
        </p:nvSpPr>
        <p:spPr>
          <a:xfrm>
            <a:off x="539750" y="1341438"/>
            <a:ext cx="8064500" cy="4824412"/>
          </a:xfrm>
        </p:spPr>
        <p:txBody>
          <a:bodyPr/>
          <a:lstStyle/>
          <a:p>
            <a:r>
              <a:rPr lang="lv-LV" altLang="lv-LV" dirty="0" smtClean="0"/>
              <a:t>Populārākā definīcija  - Eiropas veselības veicināšanas darba vietās sadarbības tīkla (</a:t>
            </a:r>
            <a:r>
              <a:rPr lang="lv-LV" altLang="lv-LV" i="1" dirty="0" smtClean="0"/>
              <a:t>European Network for workplace health promotion – ENWHP</a:t>
            </a:r>
            <a:r>
              <a:rPr lang="lv-LV" altLang="lv-LV" dirty="0" smtClean="0"/>
              <a:t>) Luksemburgas sanāksmē formulētā (1997) </a:t>
            </a:r>
          </a:p>
          <a:p>
            <a:pPr lvl="1"/>
            <a:r>
              <a:rPr lang="lv-LV" altLang="lv-LV" dirty="0" smtClean="0">
                <a:solidFill>
                  <a:srgbClr val="C00000"/>
                </a:solidFill>
              </a:rPr>
              <a:t>„veselības veicināšana darba vietā ir </a:t>
            </a:r>
            <a:r>
              <a:rPr lang="lv-LV" altLang="lv-LV" b="1" dirty="0" smtClean="0">
                <a:solidFill>
                  <a:srgbClr val="C00000"/>
                </a:solidFill>
              </a:rPr>
              <a:t>kopēja</a:t>
            </a:r>
            <a:r>
              <a:rPr lang="lv-LV" altLang="lv-LV" dirty="0" smtClean="0">
                <a:solidFill>
                  <a:srgbClr val="C00000"/>
                </a:solidFill>
              </a:rPr>
              <a:t> darba devēju, nodarbināto un sabiedrības rīcība veselības un labklājības nodrošināšanai darba vietās”</a:t>
            </a:r>
          </a:p>
        </p:txBody>
      </p:sp>
    </p:spTree>
    <p:extLst>
      <p:ext uri="{BB962C8B-B14F-4D97-AF65-F5344CB8AC3E}">
        <p14:creationId xmlns:p14="http://schemas.microsoft.com/office/powerpoint/2010/main" val="37216572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lv-LV" altLang="lv-LV" sz="3600" dirty="0" smtClean="0"/>
              <a:t>Kas ir veselības veicināšana darba vietās? </a:t>
            </a:r>
            <a:endParaRPr lang="lv-LV" altLang="lv-LV" dirty="0" smtClean="0"/>
          </a:p>
        </p:txBody>
      </p:sp>
      <p:sp>
        <p:nvSpPr>
          <p:cNvPr id="24579" name="Text Placeholder 2"/>
          <p:cNvSpPr>
            <a:spLocks noGrp="1"/>
          </p:cNvSpPr>
          <p:nvPr>
            <p:ph type="body" sz="half" idx="1"/>
          </p:nvPr>
        </p:nvSpPr>
        <p:spPr>
          <a:xfrm>
            <a:off x="611560" y="1268760"/>
            <a:ext cx="8064128" cy="4751040"/>
          </a:xfrm>
        </p:spPr>
        <p:txBody>
          <a:bodyPr/>
          <a:lstStyle/>
          <a:p>
            <a:pPr marL="469900" lvl="1" indent="-469900">
              <a:buFont typeface="Wingdings" panose="05000000000000000000" pitchFamily="2" charset="2"/>
              <a:buChar char="§"/>
            </a:pPr>
            <a:r>
              <a:rPr lang="lv-LV" altLang="lv-LV" sz="3200" dirty="0" smtClean="0"/>
              <a:t>Moderna pieeja uzņēmuma darbības organizēšanā, kura ir vērsta uz veselībai nelabvēlīgu ietekmju samazināšanu vai novēršanu, nodarbināto veselības potenciāla pilnveidošanu un labklājības nodrošināšanu darba vietās</a:t>
            </a:r>
            <a:endParaRPr lang="lv-LV" altLang="lv-LV" sz="3600" dirty="0"/>
          </a:p>
          <a:p>
            <a:pPr marL="469900" lvl="1" indent="-469900">
              <a:buFont typeface="Wingdings" panose="05000000000000000000" pitchFamily="2" charset="2"/>
              <a:buChar char="§"/>
            </a:pPr>
            <a:r>
              <a:rPr lang="lv-LV" altLang="lv-LV" sz="3200" dirty="0" smtClean="0"/>
              <a:t>Pēdējā laika atziņa, kura saistīta ar dinamiskajām izmaiņām  – pati veselība nav «sastindzis» stāvoklis, </a:t>
            </a:r>
            <a:r>
              <a:rPr lang="lv-LV" altLang="lv-LV" sz="3200" b="1" dirty="0" smtClean="0">
                <a:solidFill>
                  <a:srgbClr val="C00000"/>
                </a:solidFill>
              </a:rPr>
              <a:t>tā vairāk ir cilvēka spēja adaptēties</a:t>
            </a:r>
          </a:p>
        </p:txBody>
      </p:sp>
    </p:spTree>
    <p:extLst>
      <p:ext uri="{BB962C8B-B14F-4D97-AF65-F5344CB8AC3E}">
        <p14:creationId xmlns:p14="http://schemas.microsoft.com/office/powerpoint/2010/main" val="25117402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lv-LV" altLang="lv-LV" sz="3600" dirty="0" smtClean="0"/>
              <a:t>Kas ir veselības veicināšana darba vietās? </a:t>
            </a:r>
          </a:p>
        </p:txBody>
      </p:sp>
      <p:sp>
        <p:nvSpPr>
          <p:cNvPr id="25603" name="Text Placeholder 2"/>
          <p:cNvSpPr>
            <a:spLocks noGrp="1"/>
          </p:cNvSpPr>
          <p:nvPr>
            <p:ph type="body" sz="half" idx="1"/>
          </p:nvPr>
        </p:nvSpPr>
        <p:spPr>
          <a:xfrm>
            <a:off x="539552" y="1268760"/>
            <a:ext cx="8280920" cy="4896544"/>
          </a:xfrm>
        </p:spPr>
        <p:txBody>
          <a:bodyPr/>
          <a:lstStyle/>
          <a:p>
            <a:r>
              <a:rPr lang="lv-LV" altLang="lv-LV" sz="2800" dirty="0" smtClean="0"/>
              <a:t>„Laba veselība – Labs bizness”</a:t>
            </a:r>
          </a:p>
          <a:p>
            <a:r>
              <a:rPr lang="lv-LV" altLang="lv-LV" sz="2800" dirty="0" smtClean="0"/>
              <a:t>Jebkurš uzņēmējs teiks, ka vēlas sava kapitāla ilgtspējīgu izmantošanu - tomēr ne visi atcerēsies to, ka svarīgākais uzņēmuma kapitāls ir tā darbinieki!</a:t>
            </a:r>
          </a:p>
          <a:p>
            <a:r>
              <a:rPr lang="lv-LV" altLang="lv-LV" sz="2800" dirty="0" smtClean="0"/>
              <a:t>Lai nodrošinātu tā darba spējas un produktivitāti – tajā nepieciešams investēt līdzekļus!</a:t>
            </a:r>
          </a:p>
          <a:p>
            <a:r>
              <a:rPr lang="lv-LV" altLang="lv-LV" sz="2800" dirty="0" smtClean="0"/>
              <a:t>Diemžēl tikai retos uzņēmumos – normāla daļa no uzņēmējdarbības</a:t>
            </a:r>
          </a:p>
          <a:p>
            <a:r>
              <a:rPr lang="lv-LV" altLang="lv-LV" b="1" dirty="0" smtClean="0">
                <a:solidFill>
                  <a:srgbClr val="FF0000"/>
                </a:solidFill>
              </a:rPr>
              <a:t>Vai no VVDV ir jēga?</a:t>
            </a:r>
          </a:p>
        </p:txBody>
      </p:sp>
      <p:sp>
        <p:nvSpPr>
          <p:cNvPr id="25604" name="Slide Number Placeholder 4"/>
          <p:cNvSpPr>
            <a:spLocks noGrp="1"/>
          </p:cNvSpPr>
          <p:nvPr>
            <p:ph type="sldNum" sz="quarter" idx="4294967295"/>
          </p:nvPr>
        </p:nvSpPr>
        <p:spPr>
          <a:xfrm>
            <a:off x="6553200" y="6245225"/>
            <a:ext cx="19812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C9996347-785B-4244-943D-47A97F47B4F9}" type="slidenum">
              <a:rPr lang="en-US" altLang="lv-LV" smtClean="0"/>
              <a:pPr/>
              <a:t>23</a:t>
            </a:fld>
            <a:endParaRPr lang="en-US" altLang="lv-LV" smtClean="0"/>
          </a:p>
        </p:txBody>
      </p:sp>
    </p:spTree>
    <p:extLst>
      <p:ext uri="{BB962C8B-B14F-4D97-AF65-F5344CB8AC3E}">
        <p14:creationId xmlns:p14="http://schemas.microsoft.com/office/powerpoint/2010/main" val="39595504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23851" y="214290"/>
            <a:ext cx="8320116" cy="766438"/>
          </a:xfrm>
        </p:spPr>
        <p:txBody>
          <a:bodyPr/>
          <a:lstStyle/>
          <a:p>
            <a:pPr eaLnBrk="1" hangingPunct="1"/>
            <a:r>
              <a:rPr lang="lv-LV" altLang="lv-LV" sz="3200" b="1" dirty="0" smtClean="0"/>
              <a:t>Cik maksā darba aizsardzība (precīzāk - tās trūkums)?</a:t>
            </a:r>
          </a:p>
        </p:txBody>
      </p:sp>
      <p:sp>
        <p:nvSpPr>
          <p:cNvPr id="13315" name="Content Placeholder 2"/>
          <p:cNvSpPr>
            <a:spLocks noGrp="1"/>
          </p:cNvSpPr>
          <p:nvPr>
            <p:ph idx="1"/>
          </p:nvPr>
        </p:nvSpPr>
        <p:spPr>
          <a:xfrm>
            <a:off x="312737" y="1052736"/>
            <a:ext cx="5040313" cy="4678362"/>
          </a:xfrm>
        </p:spPr>
        <p:txBody>
          <a:bodyPr/>
          <a:lstStyle/>
          <a:p>
            <a:pPr eaLnBrk="1" hangingPunct="1"/>
            <a:r>
              <a:rPr lang="lv-LV" altLang="lv-LV" sz="3000" dirty="0" smtClean="0"/>
              <a:t>Viens no apjomīgākajiem pētījumiem par  darba aizsardzības radītajiem zaudējumiem Austrālijas ekonomikai</a:t>
            </a:r>
          </a:p>
          <a:p>
            <a:pPr eaLnBrk="1" hangingPunct="1"/>
            <a:r>
              <a:rPr lang="lv-LV" altLang="lv-LV" sz="3000" b="1" dirty="0" smtClean="0">
                <a:solidFill>
                  <a:srgbClr val="FF0000"/>
                </a:solidFill>
              </a:rPr>
              <a:t>4,8% no iekšzemes kopprodukta!!!</a:t>
            </a:r>
          </a:p>
          <a:p>
            <a:pPr eaLnBrk="1" hangingPunct="1"/>
            <a:r>
              <a:rPr lang="lv-LV" altLang="lv-LV" sz="3000" b="1" dirty="0" smtClean="0">
                <a:solidFill>
                  <a:srgbClr val="FF0000"/>
                </a:solidFill>
              </a:rPr>
              <a:t>Latvijā tas būtu ~ 1,2 miljardi </a:t>
            </a:r>
            <a:r>
              <a:rPr lang="lv-LV" altLang="lv-LV" sz="3000" b="1" dirty="0" err="1" smtClean="0">
                <a:solidFill>
                  <a:srgbClr val="FF0000"/>
                </a:solidFill>
              </a:rPr>
              <a:t>Euro</a:t>
            </a:r>
            <a:endParaRPr lang="lv-LV" altLang="lv-LV" sz="3000" b="1" dirty="0" smtClean="0">
              <a:solidFill>
                <a:srgbClr val="FF0000"/>
              </a:solidFill>
            </a:endParaRPr>
          </a:p>
        </p:txBody>
      </p:sp>
      <p:sp>
        <p:nvSpPr>
          <p:cNvPr id="13317" name="TextBox 1"/>
          <p:cNvSpPr txBox="1">
            <a:spLocks noChangeArrowheads="1"/>
          </p:cNvSpPr>
          <p:nvPr/>
        </p:nvSpPr>
        <p:spPr bwMode="auto">
          <a:xfrm>
            <a:off x="323850" y="5805264"/>
            <a:ext cx="502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lv-LV" altLang="lv-LV" sz="1800" b="1" dirty="0" smtClean="0">
                <a:latin typeface="Verdana" pitchFamily="34" charset="0"/>
              </a:rPr>
              <a:t>2015 </a:t>
            </a:r>
            <a:r>
              <a:rPr lang="lv-LV" altLang="lv-LV" sz="1800" b="1" dirty="0">
                <a:latin typeface="Verdana" pitchFamily="34" charset="0"/>
              </a:rPr>
              <a:t>gada IKP: </a:t>
            </a:r>
            <a:r>
              <a:rPr lang="lv-LV" altLang="lv-LV" sz="1800" b="1" dirty="0" smtClean="0">
                <a:latin typeface="Verdana" pitchFamily="34" charset="0"/>
              </a:rPr>
              <a:t>~25 </a:t>
            </a:r>
            <a:r>
              <a:rPr lang="lv-LV" altLang="lv-LV" sz="1800" b="1" dirty="0">
                <a:latin typeface="Verdana" pitchFamily="34" charset="0"/>
              </a:rPr>
              <a:t>miljardi </a:t>
            </a:r>
            <a:r>
              <a:rPr lang="lv-LV" altLang="lv-LV" sz="1800" b="1" dirty="0" err="1">
                <a:latin typeface="Verdana" pitchFamily="34" charset="0"/>
              </a:rPr>
              <a:t>Euro</a:t>
            </a:r>
            <a:r>
              <a:rPr lang="lv-LV" altLang="lv-LV" sz="1800" b="1" dirty="0">
                <a:latin typeface="Verdana" pitchFamily="34" charset="0"/>
              </a:rPr>
              <a:t>, </a:t>
            </a:r>
          </a:p>
          <a:p>
            <a:pPr eaLnBrk="1" hangingPunct="1">
              <a:spcBef>
                <a:spcPct val="0"/>
              </a:spcBef>
              <a:buFontTx/>
              <a:buNone/>
            </a:pPr>
            <a:r>
              <a:rPr lang="lv-LV" altLang="lv-LV" sz="1800" b="1" dirty="0">
                <a:latin typeface="Verdana" pitchFamily="34" charset="0"/>
              </a:rPr>
              <a:t>Avots: CSP</a:t>
            </a:r>
          </a:p>
        </p:txBody>
      </p:sp>
      <p:pic>
        <p:nvPicPr>
          <p:cNvPr id="13318" name="Picture 2" descr="C:\Users\ivavan\info_materiali_bak_mag_darbi\DA_ekonomika\Safe_work_Austral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0975" y="836613"/>
            <a:ext cx="3754438"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80477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77371618"/>
              </p:ext>
            </p:extLst>
          </p:nvPr>
        </p:nvGraphicFramePr>
        <p:xfrm>
          <a:off x="539552" y="1340770"/>
          <a:ext cx="8280919" cy="4213838"/>
        </p:xfrm>
        <a:graphic>
          <a:graphicData uri="http://schemas.openxmlformats.org/drawingml/2006/table">
            <a:tbl>
              <a:tblPr firstRow="1" firstCol="1" bandRow="1" bandCol="1">
                <a:tableStyleId>{5C22544A-7EE6-4342-B048-85BDC9FD1C3A}</a:tableStyleId>
              </a:tblPr>
              <a:tblGrid>
                <a:gridCol w="669261"/>
                <a:gridCol w="5451419"/>
                <a:gridCol w="2160239"/>
              </a:tblGrid>
              <a:tr h="1028029">
                <a:tc>
                  <a:txBody>
                    <a:bodyPr/>
                    <a:lstStyle/>
                    <a:p>
                      <a:pPr algn="ctr">
                        <a:spcAft>
                          <a:spcPts val="0"/>
                        </a:spcAft>
                      </a:pPr>
                      <a:r>
                        <a:rPr lang="lv-LV" sz="2000" dirty="0">
                          <a:solidFill>
                            <a:srgbClr val="26822A"/>
                          </a:solidFill>
                          <a:effectLst/>
                        </a:rPr>
                        <a:t>Nr.</a:t>
                      </a:r>
                      <a:endParaRPr lang="lv-LV" sz="2400" dirty="0">
                        <a:solidFill>
                          <a:srgbClr val="26822A"/>
                        </a:solidFill>
                        <a:effectLst/>
                        <a:latin typeface="Times New Roman"/>
                        <a:ea typeface="Times New Roman"/>
                      </a:endParaRPr>
                    </a:p>
                  </a:txBody>
                  <a:tcPr marL="68580" marR="68580" marT="0" marB="0"/>
                </a:tc>
                <a:tc>
                  <a:txBody>
                    <a:bodyPr/>
                    <a:lstStyle/>
                    <a:p>
                      <a:pPr algn="ctr">
                        <a:spcAft>
                          <a:spcPts val="0"/>
                        </a:spcAft>
                      </a:pPr>
                      <a:r>
                        <a:rPr lang="lv-LV" sz="2000" dirty="0">
                          <a:solidFill>
                            <a:srgbClr val="26822A"/>
                          </a:solidFill>
                          <a:effectLst/>
                        </a:rPr>
                        <a:t>Izmaksu veids</a:t>
                      </a:r>
                      <a:endParaRPr lang="lv-LV" sz="2400" dirty="0">
                        <a:solidFill>
                          <a:srgbClr val="26822A"/>
                        </a:solidFill>
                        <a:effectLst/>
                        <a:latin typeface="Times New Roman"/>
                        <a:ea typeface="Times New Roman"/>
                      </a:endParaRPr>
                    </a:p>
                  </a:txBody>
                  <a:tcPr marL="68580" marR="68580" marT="0" marB="0"/>
                </a:tc>
                <a:tc>
                  <a:txBody>
                    <a:bodyPr/>
                    <a:lstStyle/>
                    <a:p>
                      <a:pPr algn="ctr">
                        <a:spcAft>
                          <a:spcPts val="0"/>
                        </a:spcAft>
                      </a:pPr>
                      <a:r>
                        <a:rPr lang="lv-LV" sz="2000" dirty="0">
                          <a:solidFill>
                            <a:srgbClr val="26822A"/>
                          </a:solidFill>
                          <a:effectLst/>
                        </a:rPr>
                        <a:t>Aprēķinātie zaudējumi, </a:t>
                      </a:r>
                      <a:endParaRPr lang="lv-LV" sz="2400" dirty="0">
                        <a:solidFill>
                          <a:srgbClr val="26822A"/>
                        </a:solidFill>
                        <a:effectLst/>
                      </a:endParaRPr>
                    </a:p>
                    <a:p>
                      <a:pPr algn="ctr">
                        <a:spcAft>
                          <a:spcPts val="0"/>
                        </a:spcAft>
                      </a:pPr>
                      <a:r>
                        <a:rPr lang="lv-LV" sz="2000" dirty="0">
                          <a:solidFill>
                            <a:srgbClr val="26822A"/>
                          </a:solidFill>
                          <a:effectLst/>
                        </a:rPr>
                        <a:t>miljardos Eiro</a:t>
                      </a:r>
                      <a:endParaRPr lang="lv-LV" sz="2400" dirty="0">
                        <a:solidFill>
                          <a:srgbClr val="26822A"/>
                        </a:solidFill>
                        <a:effectLst/>
                        <a:latin typeface="Times New Roman"/>
                        <a:ea typeface="Times New Roman"/>
                      </a:endParaRPr>
                    </a:p>
                  </a:txBody>
                  <a:tcPr marL="68580" marR="68580" marT="0" marB="0"/>
                </a:tc>
              </a:tr>
              <a:tr h="412129">
                <a:tc>
                  <a:txBody>
                    <a:bodyPr/>
                    <a:lstStyle/>
                    <a:p>
                      <a:pPr algn="just">
                        <a:spcAft>
                          <a:spcPts val="0"/>
                        </a:spcAft>
                      </a:pPr>
                      <a:r>
                        <a:rPr lang="lv-LV" sz="2600">
                          <a:effectLst/>
                        </a:rPr>
                        <a:t>1.</a:t>
                      </a:r>
                      <a:endParaRPr lang="lv-LV" sz="2600">
                        <a:effectLst/>
                        <a:latin typeface="Times New Roman"/>
                        <a:ea typeface="Times New Roman"/>
                      </a:endParaRPr>
                    </a:p>
                  </a:txBody>
                  <a:tcPr marL="68580" marR="68580" marT="0" marB="0"/>
                </a:tc>
                <a:tc>
                  <a:txBody>
                    <a:bodyPr/>
                    <a:lstStyle/>
                    <a:p>
                      <a:pPr>
                        <a:spcAft>
                          <a:spcPts val="0"/>
                        </a:spcAft>
                      </a:pPr>
                      <a:r>
                        <a:rPr lang="lv-LV" sz="2600" dirty="0">
                          <a:effectLst/>
                        </a:rPr>
                        <a:t>Pārejošas darba nespējas izmaksas </a:t>
                      </a:r>
                      <a:endParaRPr lang="lv-LV" sz="2600" dirty="0">
                        <a:effectLst/>
                        <a:latin typeface="Times New Roman"/>
                        <a:ea typeface="Times New Roman"/>
                      </a:endParaRPr>
                    </a:p>
                  </a:txBody>
                  <a:tcPr marL="68580" marR="68580" marT="0" marB="0"/>
                </a:tc>
                <a:tc>
                  <a:txBody>
                    <a:bodyPr/>
                    <a:lstStyle/>
                    <a:p>
                      <a:pPr algn="ctr">
                        <a:spcAft>
                          <a:spcPts val="0"/>
                        </a:spcAft>
                      </a:pPr>
                      <a:r>
                        <a:rPr lang="lv-LV" sz="2600" dirty="0">
                          <a:effectLst/>
                        </a:rPr>
                        <a:t>3,4</a:t>
                      </a:r>
                      <a:endParaRPr lang="lv-LV" sz="2600" dirty="0">
                        <a:effectLst/>
                        <a:latin typeface="Times New Roman"/>
                        <a:ea typeface="Times New Roman"/>
                      </a:endParaRPr>
                    </a:p>
                  </a:txBody>
                  <a:tcPr marL="68580" marR="68580" marT="0" marB="0"/>
                </a:tc>
              </a:tr>
              <a:tr h="1121486">
                <a:tc>
                  <a:txBody>
                    <a:bodyPr/>
                    <a:lstStyle/>
                    <a:p>
                      <a:pPr algn="just">
                        <a:spcAft>
                          <a:spcPts val="0"/>
                        </a:spcAft>
                      </a:pPr>
                      <a:r>
                        <a:rPr lang="lv-LV" sz="2600">
                          <a:effectLst/>
                        </a:rPr>
                        <a:t>2.</a:t>
                      </a:r>
                      <a:endParaRPr lang="lv-LV" sz="2600">
                        <a:effectLst/>
                        <a:latin typeface="Times New Roman"/>
                        <a:ea typeface="Times New Roman"/>
                      </a:endParaRPr>
                    </a:p>
                  </a:txBody>
                  <a:tcPr marL="68580" marR="68580" marT="0" marB="0"/>
                </a:tc>
                <a:tc>
                  <a:txBody>
                    <a:bodyPr/>
                    <a:lstStyle/>
                    <a:p>
                      <a:pPr>
                        <a:spcAft>
                          <a:spcPts val="0"/>
                        </a:spcAft>
                      </a:pPr>
                      <a:r>
                        <a:rPr lang="lv-LV" sz="2600">
                          <a:effectLst/>
                        </a:rPr>
                        <a:t>T.s. „prezenteisma” izmaksas (nodarbināto sliktas pašsajūtas radītie darbaspēju traucējumi)</a:t>
                      </a:r>
                      <a:endParaRPr lang="lv-LV" sz="2600">
                        <a:effectLst/>
                        <a:latin typeface="Times New Roman"/>
                        <a:ea typeface="Times New Roman"/>
                      </a:endParaRPr>
                    </a:p>
                  </a:txBody>
                  <a:tcPr marL="68580" marR="68580" marT="0" marB="0"/>
                </a:tc>
                <a:tc>
                  <a:txBody>
                    <a:bodyPr/>
                    <a:lstStyle/>
                    <a:p>
                      <a:pPr algn="ctr">
                        <a:spcAft>
                          <a:spcPts val="0"/>
                        </a:spcAft>
                      </a:pPr>
                      <a:r>
                        <a:rPr lang="lv-LV" sz="2600">
                          <a:effectLst/>
                        </a:rPr>
                        <a:t>3,4 </a:t>
                      </a:r>
                      <a:endParaRPr lang="lv-LV" sz="2600">
                        <a:effectLst/>
                        <a:latin typeface="Times New Roman"/>
                        <a:ea typeface="Times New Roman"/>
                      </a:endParaRPr>
                    </a:p>
                  </a:txBody>
                  <a:tcPr marL="68580" marR="68580" marT="0" marB="0"/>
                </a:tc>
              </a:tr>
              <a:tr h="373828">
                <a:tc>
                  <a:txBody>
                    <a:bodyPr/>
                    <a:lstStyle/>
                    <a:p>
                      <a:pPr algn="just">
                        <a:spcAft>
                          <a:spcPts val="0"/>
                        </a:spcAft>
                      </a:pPr>
                      <a:r>
                        <a:rPr lang="lv-LV" sz="2600">
                          <a:effectLst/>
                        </a:rPr>
                        <a:t>3.</a:t>
                      </a:r>
                      <a:endParaRPr lang="lv-LV" sz="2600">
                        <a:effectLst/>
                        <a:latin typeface="Times New Roman"/>
                        <a:ea typeface="Times New Roman"/>
                      </a:endParaRPr>
                    </a:p>
                  </a:txBody>
                  <a:tcPr marL="68580" marR="68580" marT="0" marB="0"/>
                </a:tc>
                <a:tc>
                  <a:txBody>
                    <a:bodyPr/>
                    <a:lstStyle/>
                    <a:p>
                      <a:pPr>
                        <a:spcAft>
                          <a:spcPts val="0"/>
                        </a:spcAft>
                      </a:pPr>
                      <a:r>
                        <a:rPr lang="lv-LV" sz="2600" dirty="0">
                          <a:effectLst/>
                        </a:rPr>
                        <a:t>Nelaimes gadījumi darbā</a:t>
                      </a:r>
                      <a:endParaRPr lang="lv-LV" sz="2600" dirty="0">
                        <a:effectLst/>
                        <a:latin typeface="Times New Roman"/>
                        <a:ea typeface="Times New Roman"/>
                      </a:endParaRPr>
                    </a:p>
                  </a:txBody>
                  <a:tcPr marL="68580" marR="68580" marT="0" marB="0"/>
                </a:tc>
                <a:tc>
                  <a:txBody>
                    <a:bodyPr/>
                    <a:lstStyle/>
                    <a:p>
                      <a:pPr algn="ctr">
                        <a:spcAft>
                          <a:spcPts val="0"/>
                        </a:spcAft>
                      </a:pPr>
                      <a:r>
                        <a:rPr lang="lv-LV" sz="2600">
                          <a:effectLst/>
                        </a:rPr>
                        <a:t>2,0</a:t>
                      </a:r>
                      <a:endParaRPr lang="lv-LV" sz="2600">
                        <a:effectLst/>
                        <a:latin typeface="Times New Roman"/>
                        <a:ea typeface="Times New Roman"/>
                      </a:endParaRPr>
                    </a:p>
                  </a:txBody>
                  <a:tcPr marL="68580" marR="68580" marT="0" marB="0"/>
                </a:tc>
              </a:tr>
              <a:tr h="373828">
                <a:tc>
                  <a:txBody>
                    <a:bodyPr/>
                    <a:lstStyle/>
                    <a:p>
                      <a:pPr algn="just">
                        <a:spcAft>
                          <a:spcPts val="0"/>
                        </a:spcAft>
                      </a:pPr>
                      <a:r>
                        <a:rPr lang="lv-LV" sz="2600">
                          <a:effectLst/>
                        </a:rPr>
                        <a:t>4.</a:t>
                      </a:r>
                      <a:endParaRPr lang="lv-LV" sz="2600">
                        <a:effectLst/>
                        <a:latin typeface="Times New Roman"/>
                        <a:ea typeface="Times New Roman"/>
                      </a:endParaRPr>
                    </a:p>
                  </a:txBody>
                  <a:tcPr marL="68580" marR="68580" marT="0" marB="0"/>
                </a:tc>
                <a:tc>
                  <a:txBody>
                    <a:bodyPr/>
                    <a:lstStyle/>
                    <a:p>
                      <a:pPr>
                        <a:spcAft>
                          <a:spcPts val="0"/>
                        </a:spcAft>
                      </a:pPr>
                      <a:r>
                        <a:rPr lang="lv-LV" sz="2600" dirty="0">
                          <a:effectLst/>
                        </a:rPr>
                        <a:t>Arodslimības</a:t>
                      </a:r>
                      <a:endParaRPr lang="lv-LV" sz="2600" dirty="0">
                        <a:effectLst/>
                        <a:latin typeface="Times New Roman"/>
                        <a:ea typeface="Times New Roman"/>
                      </a:endParaRPr>
                    </a:p>
                  </a:txBody>
                  <a:tcPr marL="68580" marR="68580" marT="0" marB="0"/>
                </a:tc>
                <a:tc>
                  <a:txBody>
                    <a:bodyPr/>
                    <a:lstStyle/>
                    <a:p>
                      <a:pPr algn="ctr">
                        <a:spcAft>
                          <a:spcPts val="0"/>
                        </a:spcAft>
                      </a:pPr>
                      <a:r>
                        <a:rPr lang="lv-LV" sz="2600">
                          <a:effectLst/>
                        </a:rPr>
                        <a:t>0,1</a:t>
                      </a:r>
                      <a:endParaRPr lang="lv-LV" sz="2600">
                        <a:effectLst/>
                        <a:latin typeface="Times New Roman"/>
                        <a:ea typeface="Times New Roman"/>
                      </a:endParaRPr>
                    </a:p>
                  </a:txBody>
                  <a:tcPr marL="68580" marR="68580" marT="0" marB="0"/>
                </a:tc>
              </a:tr>
              <a:tr h="373828">
                <a:tc>
                  <a:txBody>
                    <a:bodyPr/>
                    <a:lstStyle/>
                    <a:p>
                      <a:pPr algn="just">
                        <a:spcAft>
                          <a:spcPts val="0"/>
                        </a:spcAft>
                      </a:pPr>
                      <a:r>
                        <a:rPr lang="lv-LV" sz="2600">
                          <a:effectLst/>
                        </a:rPr>
                        <a:t>5.</a:t>
                      </a:r>
                      <a:endParaRPr lang="lv-LV" sz="2600">
                        <a:effectLst/>
                        <a:latin typeface="Times New Roman"/>
                        <a:ea typeface="Times New Roman"/>
                      </a:endParaRPr>
                    </a:p>
                  </a:txBody>
                  <a:tcPr marL="68580" marR="68580" marT="0" marB="0"/>
                </a:tc>
                <a:tc>
                  <a:txBody>
                    <a:bodyPr/>
                    <a:lstStyle/>
                    <a:p>
                      <a:pPr>
                        <a:spcAft>
                          <a:spcPts val="0"/>
                        </a:spcAft>
                      </a:pPr>
                      <a:r>
                        <a:rPr lang="lv-LV" sz="2600">
                          <a:effectLst/>
                        </a:rPr>
                        <a:t>Invaliditātes izmaksas</a:t>
                      </a:r>
                      <a:endParaRPr lang="lv-LV" sz="2600">
                        <a:effectLst/>
                        <a:latin typeface="Times New Roman"/>
                        <a:ea typeface="Times New Roman"/>
                      </a:endParaRPr>
                    </a:p>
                  </a:txBody>
                  <a:tcPr marL="68580" marR="68580" marT="0" marB="0"/>
                </a:tc>
                <a:tc>
                  <a:txBody>
                    <a:bodyPr/>
                    <a:lstStyle/>
                    <a:p>
                      <a:pPr algn="ctr">
                        <a:spcAft>
                          <a:spcPts val="0"/>
                        </a:spcAft>
                      </a:pPr>
                      <a:r>
                        <a:rPr lang="lv-LV" sz="2600" dirty="0">
                          <a:effectLst/>
                        </a:rPr>
                        <a:t>2,3</a:t>
                      </a:r>
                      <a:endParaRPr lang="lv-LV" sz="2600" dirty="0">
                        <a:effectLst/>
                        <a:latin typeface="Times New Roman"/>
                        <a:ea typeface="Times New Roman"/>
                      </a:endParaRPr>
                    </a:p>
                  </a:txBody>
                  <a:tcPr marL="68580" marR="68580" marT="0" marB="0"/>
                </a:tc>
              </a:tr>
              <a:tr h="373828">
                <a:tc>
                  <a:txBody>
                    <a:bodyPr/>
                    <a:lstStyle/>
                    <a:p>
                      <a:pPr algn="just">
                        <a:spcAft>
                          <a:spcPts val="0"/>
                        </a:spcAft>
                      </a:pPr>
                      <a:r>
                        <a:rPr lang="lv-LV" sz="2600" dirty="0">
                          <a:effectLst/>
                        </a:rPr>
                        <a:t> </a:t>
                      </a:r>
                      <a:endParaRPr lang="lv-LV" sz="2600" dirty="0">
                        <a:effectLst/>
                        <a:latin typeface="Times New Roman"/>
                        <a:ea typeface="Times New Roman"/>
                      </a:endParaRPr>
                    </a:p>
                  </a:txBody>
                  <a:tcPr marL="68580" marR="68580" marT="0" marB="0"/>
                </a:tc>
                <a:tc>
                  <a:txBody>
                    <a:bodyPr/>
                    <a:lstStyle/>
                    <a:p>
                      <a:pPr algn="r">
                        <a:spcAft>
                          <a:spcPts val="0"/>
                        </a:spcAft>
                      </a:pPr>
                      <a:r>
                        <a:rPr lang="lv-LV" sz="2600" b="1">
                          <a:effectLst/>
                        </a:rPr>
                        <a:t>Kopā</a:t>
                      </a:r>
                      <a:endParaRPr lang="lv-LV" sz="2600" b="1">
                        <a:effectLst/>
                        <a:latin typeface="Times New Roman"/>
                        <a:ea typeface="Times New Roman"/>
                      </a:endParaRPr>
                    </a:p>
                  </a:txBody>
                  <a:tcPr marL="68580" marR="68580" marT="0" marB="0"/>
                </a:tc>
                <a:tc>
                  <a:txBody>
                    <a:bodyPr/>
                    <a:lstStyle/>
                    <a:p>
                      <a:pPr algn="ctr">
                        <a:spcAft>
                          <a:spcPts val="0"/>
                        </a:spcAft>
                      </a:pPr>
                      <a:r>
                        <a:rPr lang="lv-LV" sz="2600" b="1" dirty="0">
                          <a:effectLst/>
                        </a:rPr>
                        <a:t>11,2</a:t>
                      </a:r>
                      <a:endParaRPr lang="lv-LV" sz="2600" b="1" dirty="0">
                        <a:effectLst/>
                        <a:latin typeface="Times New Roman"/>
                        <a:ea typeface="Times New Roman"/>
                      </a:endParaRPr>
                    </a:p>
                  </a:txBody>
                  <a:tcPr marL="68580" marR="68580" marT="0" marB="0"/>
                </a:tc>
              </a:tr>
            </a:tbl>
          </a:graphicData>
        </a:graphic>
      </p:graphicFrame>
      <p:sp>
        <p:nvSpPr>
          <p:cNvPr id="3" name="Title 2"/>
          <p:cNvSpPr>
            <a:spLocks noGrp="1"/>
          </p:cNvSpPr>
          <p:nvPr>
            <p:ph type="title"/>
          </p:nvPr>
        </p:nvSpPr>
        <p:spPr>
          <a:xfrm>
            <a:off x="323528" y="188640"/>
            <a:ext cx="8320438" cy="1126478"/>
          </a:xfrm>
        </p:spPr>
        <p:txBody>
          <a:bodyPr/>
          <a:lstStyle/>
          <a:p>
            <a:pPr lvl="0" eaLnBrk="1" hangingPunct="1">
              <a:lnSpc>
                <a:spcPct val="100000"/>
              </a:lnSpc>
            </a:pPr>
            <a:r>
              <a:rPr lang="lv-LV" altLang="lv-LV" sz="2800" b="1" dirty="0" smtClean="0">
                <a:solidFill>
                  <a:srgbClr val="C85A0A"/>
                </a:solidFill>
                <a:latin typeface="Arial" pitchFamily="34" charset="0"/>
                <a:ea typeface="Times New Roman" pitchFamily="18" charset="0"/>
                <a:cs typeface="Arial" pitchFamily="34" charset="0"/>
              </a:rPr>
              <a:t>Sliktas darba vides Somijas ekonomikai radīto zaudējumu aprēķins (2012) – zaudētās algas</a:t>
            </a:r>
            <a:endParaRPr lang="lv-LV" sz="2400" b="1" dirty="0">
              <a:solidFill>
                <a:srgbClr val="C85A0A"/>
              </a:solidFill>
            </a:endParaRPr>
          </a:p>
        </p:txBody>
      </p:sp>
      <p:sp>
        <p:nvSpPr>
          <p:cNvPr id="6" name="TextBox 5"/>
          <p:cNvSpPr txBox="1"/>
          <p:nvPr/>
        </p:nvSpPr>
        <p:spPr>
          <a:xfrm>
            <a:off x="338875" y="5874744"/>
            <a:ext cx="8640960" cy="338554"/>
          </a:xfrm>
          <a:prstGeom prst="rect">
            <a:avLst/>
          </a:prstGeom>
          <a:noFill/>
        </p:spPr>
        <p:txBody>
          <a:bodyPr wrap="square" rtlCol="0">
            <a:spAutoFit/>
          </a:bodyPr>
          <a:lstStyle/>
          <a:p>
            <a:r>
              <a:rPr lang="lv-LV" altLang="lv-LV" sz="1600" i="1" baseline="0" dirty="0">
                <a:ea typeface="Times New Roman" pitchFamily="18" charset="0"/>
                <a:cs typeface="Arial" pitchFamily="34" charset="0"/>
              </a:rPr>
              <a:t>Avots: </a:t>
            </a:r>
            <a:r>
              <a:rPr lang="fi-FI" altLang="lv-LV" sz="1600" i="1" baseline="0" dirty="0">
                <a:ea typeface="Times New Roman" pitchFamily="18" charset="0"/>
                <a:cs typeface="Arial" pitchFamily="34" charset="0"/>
              </a:rPr>
              <a:t>Wiking Husberg, Mikko Rissanen, Somijas Sociālu lietu un veselības ministrija, 2014</a:t>
            </a:r>
            <a:endParaRPr lang="lv-LV" sz="1600" baseline="0" dirty="0"/>
          </a:p>
        </p:txBody>
      </p:sp>
    </p:spTree>
    <p:extLst>
      <p:ext uri="{BB962C8B-B14F-4D97-AF65-F5344CB8AC3E}">
        <p14:creationId xmlns:p14="http://schemas.microsoft.com/office/powerpoint/2010/main" val="3144834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611561" y="214290"/>
            <a:ext cx="8032406" cy="838446"/>
          </a:xfrm>
        </p:spPr>
        <p:txBody>
          <a:bodyPr/>
          <a:lstStyle/>
          <a:p>
            <a:pPr eaLnBrk="1" hangingPunct="1"/>
            <a:r>
              <a:rPr lang="lv-LV" altLang="lv-LV" sz="3200" b="1" dirty="0" smtClean="0"/>
              <a:t>Slimības lapas un </a:t>
            </a:r>
            <a:r>
              <a:rPr lang="lv-LV" altLang="lv-LV" sz="3200" b="1" i="1" dirty="0" err="1" smtClean="0"/>
              <a:t>Prezenteisms</a:t>
            </a:r>
            <a:endParaRPr lang="lv-LV" altLang="lv-LV" sz="3200" b="1" i="1" dirty="0" smtClean="0"/>
          </a:p>
        </p:txBody>
      </p:sp>
      <p:sp>
        <p:nvSpPr>
          <p:cNvPr id="36868" name="Rectangle 3"/>
          <p:cNvSpPr>
            <a:spLocks noGrp="1" noChangeArrowheads="1"/>
          </p:cNvSpPr>
          <p:nvPr>
            <p:ph type="body" idx="1"/>
          </p:nvPr>
        </p:nvSpPr>
        <p:spPr>
          <a:xfrm>
            <a:off x="539552" y="1052736"/>
            <a:ext cx="8352928" cy="5112568"/>
          </a:xfrm>
        </p:spPr>
        <p:txBody>
          <a:bodyPr anchor="t"/>
          <a:lstStyle/>
          <a:p>
            <a:pPr eaLnBrk="1" hangingPunct="1">
              <a:lnSpc>
                <a:spcPct val="80000"/>
              </a:lnSpc>
            </a:pPr>
            <a:r>
              <a:rPr lang="lv-LV" altLang="lv-LV" b="1" dirty="0"/>
              <a:t>Slimības lapas </a:t>
            </a:r>
            <a:r>
              <a:rPr lang="lv-LV" altLang="lv-LV" dirty="0"/>
              <a:t>– biežākais rādītājs, ko izmanto pasaulē</a:t>
            </a:r>
          </a:p>
          <a:p>
            <a:pPr lvl="1" eaLnBrk="1" hangingPunct="1">
              <a:lnSpc>
                <a:spcPct val="80000"/>
              </a:lnSpc>
            </a:pPr>
            <a:r>
              <a:rPr lang="lv-LV" altLang="lv-LV" sz="3200" dirty="0"/>
              <a:t>Vidēji ES - ~ 6% gadā (tas nozīmē, ka darbinieks gadā nestrādā 13 dienas.... </a:t>
            </a:r>
            <a:endParaRPr lang="lv-LV" altLang="lv-LV" sz="3200" dirty="0" smtClean="0"/>
          </a:p>
          <a:p>
            <a:pPr lvl="1" eaLnBrk="1" hangingPunct="1">
              <a:lnSpc>
                <a:spcPct val="80000"/>
              </a:lnSpc>
            </a:pPr>
            <a:r>
              <a:rPr lang="lv-LV" altLang="lv-LV" sz="3200" dirty="0" smtClean="0"/>
              <a:t>LR </a:t>
            </a:r>
            <a:r>
              <a:rPr lang="lv-LV" altLang="lv-LV" sz="3200" dirty="0"/>
              <a:t>tas ir ap </a:t>
            </a:r>
            <a:r>
              <a:rPr lang="lv-LV" altLang="lv-LV" sz="3200" dirty="0" smtClean="0"/>
              <a:t>700 </a:t>
            </a:r>
            <a:r>
              <a:rPr lang="lv-LV" altLang="lv-LV" sz="3200" dirty="0" err="1" smtClean="0"/>
              <a:t>Euro</a:t>
            </a:r>
            <a:r>
              <a:rPr lang="lv-LV" altLang="lv-LV" sz="3200" dirty="0" smtClean="0"/>
              <a:t>/gadā uz katru nodarbināto (tikai tiešās algas izmaksas)</a:t>
            </a:r>
            <a:endParaRPr lang="lv-LV" altLang="lv-LV" sz="3200" dirty="0"/>
          </a:p>
          <a:p>
            <a:pPr eaLnBrk="1" hangingPunct="1">
              <a:lnSpc>
                <a:spcPct val="80000"/>
              </a:lnSpc>
            </a:pPr>
            <a:r>
              <a:rPr lang="lv-LV" altLang="lv-LV" dirty="0" smtClean="0"/>
              <a:t>Cik mēs īsti slimojam? </a:t>
            </a:r>
            <a:endParaRPr lang="lv-LV" altLang="lv-LV" dirty="0"/>
          </a:p>
          <a:p>
            <a:pPr lvl="1" eaLnBrk="1" hangingPunct="1">
              <a:lnSpc>
                <a:spcPct val="80000"/>
              </a:lnSpc>
            </a:pPr>
            <a:r>
              <a:rPr lang="lv-LV" altLang="lv-LV" dirty="0" smtClean="0"/>
              <a:t>LV ļoti grūti iegūt precīzu informāciju</a:t>
            </a:r>
          </a:p>
          <a:p>
            <a:pPr lvl="1" eaLnBrk="1" hangingPunct="1">
              <a:lnSpc>
                <a:spcPct val="80000"/>
              </a:lnSpc>
            </a:pPr>
            <a:r>
              <a:rPr lang="lv-LV" altLang="lv-LV" dirty="0" smtClean="0"/>
              <a:t>Daļa slimības lapu, iespējams, fiktīva….</a:t>
            </a:r>
            <a:r>
              <a:rPr lang="lv-LV" altLang="lv-LV" dirty="0"/>
              <a:t> </a:t>
            </a:r>
            <a:endParaRPr lang="lv-LV" altLang="lv-LV" dirty="0" smtClean="0"/>
          </a:p>
          <a:p>
            <a:pPr lvl="1" eaLnBrk="1" hangingPunct="1">
              <a:lnSpc>
                <a:spcPct val="80000"/>
              </a:lnSpc>
            </a:pPr>
            <a:r>
              <a:rPr lang="lv-LV" altLang="lv-LV" dirty="0" smtClean="0"/>
              <a:t>Latvijas </a:t>
            </a:r>
            <a:r>
              <a:rPr lang="lv-LV" altLang="lv-LV" dirty="0"/>
              <a:t>iedzīvotāju aptaujas dati samērā maz iepriecinoši</a:t>
            </a:r>
          </a:p>
          <a:p>
            <a:pPr lvl="1" eaLnBrk="1" hangingPunct="1">
              <a:lnSpc>
                <a:spcPct val="80000"/>
              </a:lnSpc>
            </a:pPr>
            <a:r>
              <a:rPr lang="lv-LV" altLang="lv-LV" dirty="0" smtClean="0"/>
              <a:t>Būtiski pieaudzis valsts izmaksu līmenis</a:t>
            </a:r>
          </a:p>
          <a:p>
            <a:pPr lvl="1" eaLnBrk="1" hangingPunct="1">
              <a:lnSpc>
                <a:spcPct val="80000"/>
              </a:lnSpc>
            </a:pPr>
            <a:r>
              <a:rPr lang="lv-LV" altLang="lv-LV" dirty="0" smtClean="0"/>
              <a:t>?</a:t>
            </a:r>
          </a:p>
        </p:txBody>
      </p:sp>
    </p:spTree>
    <p:extLst>
      <p:ext uri="{BB962C8B-B14F-4D97-AF65-F5344CB8AC3E}">
        <p14:creationId xmlns:p14="http://schemas.microsoft.com/office/powerpoint/2010/main" val="34620881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Realitāte ar slimošanu? </a:t>
            </a:r>
            <a:endParaRPr lang="en-GB" dirty="0"/>
          </a:p>
        </p:txBody>
      </p:sp>
      <p:sp>
        <p:nvSpPr>
          <p:cNvPr id="3" name="Text Placeholder 2"/>
          <p:cNvSpPr>
            <a:spLocks noGrp="1"/>
          </p:cNvSpPr>
          <p:nvPr>
            <p:ph type="body" sz="half" idx="1"/>
          </p:nvPr>
        </p:nvSpPr>
        <p:spPr>
          <a:xfrm>
            <a:off x="395536" y="4704627"/>
            <a:ext cx="7992888" cy="1150640"/>
          </a:xfrm>
        </p:spPr>
        <p:txBody>
          <a:bodyPr/>
          <a:lstStyle/>
          <a:p>
            <a:r>
              <a:rPr lang="lv-LV" sz="2400" dirty="0" smtClean="0"/>
              <a:t>25,1% aptaujāto slimojuši 1-10 dienas</a:t>
            </a:r>
          </a:p>
          <a:p>
            <a:r>
              <a:rPr lang="lv-LV" sz="2400" dirty="0" smtClean="0"/>
              <a:t>9,7 % - 11-20 dienas</a:t>
            </a:r>
          </a:p>
          <a:p>
            <a:r>
              <a:rPr lang="lv-LV" sz="2400" dirty="0" smtClean="0"/>
              <a:t>5,7 % - 21-30 dienas un 5,4 % - &gt; 31 dienu</a:t>
            </a:r>
            <a:endParaRPr lang="en-GB" sz="2400" dirty="0"/>
          </a:p>
        </p:txBody>
      </p:sp>
      <p:sp>
        <p:nvSpPr>
          <p:cNvPr id="6" name="TextBox 5"/>
          <p:cNvSpPr txBox="1"/>
          <p:nvPr/>
        </p:nvSpPr>
        <p:spPr>
          <a:xfrm>
            <a:off x="3707904" y="5858107"/>
            <a:ext cx="5436096" cy="307777"/>
          </a:xfrm>
          <a:prstGeom prst="rect">
            <a:avLst/>
          </a:prstGeom>
          <a:noFill/>
        </p:spPr>
        <p:txBody>
          <a:bodyPr wrap="square" rtlCol="0">
            <a:spAutoFit/>
          </a:bodyPr>
          <a:lstStyle/>
          <a:p>
            <a:r>
              <a:rPr lang="en-GB" sz="1400" baseline="0" dirty="0" smtClean="0"/>
              <a:t>©</a:t>
            </a:r>
            <a:r>
              <a:rPr lang="lv-LV" sz="1400" baseline="0" dirty="0" smtClean="0"/>
              <a:t>SPKC, Latvijas iedzīvotāju veselības paradumu pētījums, 2016</a:t>
            </a:r>
            <a:endParaRPr lang="en-GB" sz="1400" baseline="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764704"/>
            <a:ext cx="8928992" cy="3960440"/>
          </a:xfrm>
          <a:prstGeom prst="rect">
            <a:avLst/>
          </a:prstGeom>
        </p:spPr>
      </p:pic>
    </p:spTree>
    <p:extLst>
      <p:ext uri="{BB962C8B-B14F-4D97-AF65-F5344CB8AC3E}">
        <p14:creationId xmlns:p14="http://schemas.microsoft.com/office/powerpoint/2010/main" val="17115272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7224" y="1428751"/>
            <a:ext cx="7786743" cy="857242"/>
          </a:xfrm>
        </p:spPr>
        <p:txBody>
          <a:bodyPr/>
          <a:lstStyle/>
          <a:p>
            <a:endParaRPr lang="lv-LV" dirty="0"/>
          </a:p>
        </p:txBody>
      </p:sp>
      <p:sp>
        <p:nvSpPr>
          <p:cNvPr id="4669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lv-LV"/>
          </a:p>
        </p:txBody>
      </p:sp>
      <p:graphicFrame>
        <p:nvGraphicFramePr>
          <p:cNvPr id="466945" name="Object 1"/>
          <p:cNvGraphicFramePr>
            <a:graphicFrameLocks noChangeAspect="1"/>
          </p:cNvGraphicFramePr>
          <p:nvPr/>
        </p:nvGraphicFramePr>
        <p:xfrm>
          <a:off x="285720" y="571480"/>
          <a:ext cx="8514401" cy="5500726"/>
        </p:xfrm>
        <a:graphic>
          <a:graphicData uri="http://schemas.openxmlformats.org/presentationml/2006/ole">
            <mc:AlternateContent xmlns:mc="http://schemas.openxmlformats.org/markup-compatibility/2006">
              <mc:Choice xmlns:v="urn:schemas-microsoft-com:vml" Requires="v">
                <p:oleObj spid="_x0000_s1042" name="Worksheet" r:id="rId5" imgW="7781857" imgH="3228975" progId="Excel.Sheet.8">
                  <p:embed/>
                </p:oleObj>
              </mc:Choice>
              <mc:Fallback>
                <p:oleObj name="Worksheet" r:id="rId5" imgW="7781857" imgH="3228975"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20" y="571480"/>
                        <a:ext cx="8514401" cy="55007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72244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lv-LV" dirty="0"/>
          </a:p>
        </p:txBody>
      </p:sp>
      <p:sp>
        <p:nvSpPr>
          <p:cNvPr id="5017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lv-LV"/>
          </a:p>
        </p:txBody>
      </p:sp>
      <p:pic>
        <p:nvPicPr>
          <p:cNvPr id="501778"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4665"/>
            <a:ext cx="8581215"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6296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1" y="188913"/>
            <a:ext cx="4104258" cy="1871935"/>
          </a:xfrm>
        </p:spPr>
        <p:txBody>
          <a:bodyPr/>
          <a:lstStyle/>
          <a:p>
            <a:r>
              <a:rPr lang="lv-LV" dirty="0" smtClean="0"/>
              <a:t>Esam mainījušies un turpinām mainīties!</a:t>
            </a:r>
            <a:endParaRPr lang="en-GB" dirty="0"/>
          </a:p>
        </p:txBody>
      </p:sp>
      <p:pic>
        <p:nvPicPr>
          <p:cNvPr id="5" name="Picture 2" descr="Image may contain: 1 per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3463" y="-33153"/>
            <a:ext cx="43005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4"/>
          <p:cNvSpPr>
            <a:spLocks noGrp="1"/>
          </p:cNvSpPr>
          <p:nvPr>
            <p:ph type="body" sz="quarter" idx="4294967295"/>
          </p:nvPr>
        </p:nvSpPr>
        <p:spPr>
          <a:xfrm>
            <a:off x="2849311" y="6500575"/>
            <a:ext cx="1994152" cy="304800"/>
          </a:xfrm>
          <a:prstGeom prst="rect">
            <a:avLst/>
          </a:prstGeom>
        </p:spPr>
        <p:txBody>
          <a:bodyPr/>
          <a:lstStyle/>
          <a:p>
            <a:pPr marL="0" indent="0">
              <a:buNone/>
            </a:pPr>
            <a:r>
              <a:rPr lang="lv-LV" altLang="lv-LV" sz="1400" dirty="0" smtClean="0">
                <a:solidFill>
                  <a:schemeClr val="bg1"/>
                </a:solidFill>
                <a:ea typeface="MS PGothic" pitchFamily="34" charset="-128"/>
              </a:rPr>
              <a:t>Avots: VDI, 2017</a:t>
            </a:r>
          </a:p>
        </p:txBody>
      </p:sp>
    </p:spTree>
    <p:extLst>
      <p:ext uri="{BB962C8B-B14F-4D97-AF65-F5344CB8AC3E}">
        <p14:creationId xmlns:p14="http://schemas.microsoft.com/office/powerpoint/2010/main" val="2786805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3809" name="Picture 1"/>
          <p:cNvPicPr>
            <a:picLocks noChangeAspect="1" noChangeArrowheads="1"/>
          </p:cNvPicPr>
          <p:nvPr/>
        </p:nvPicPr>
        <p:blipFill>
          <a:blip r:embed="rId3" cstate="print"/>
          <a:srcRect/>
          <a:stretch>
            <a:fillRect/>
          </a:stretch>
        </p:blipFill>
        <p:spPr bwMode="auto">
          <a:xfrm>
            <a:off x="285721" y="571480"/>
            <a:ext cx="8602414" cy="5072098"/>
          </a:xfrm>
          <a:prstGeom prst="rect">
            <a:avLst/>
          </a:prstGeom>
          <a:noFill/>
          <a:ln w="9525">
            <a:noFill/>
            <a:miter lim="800000"/>
            <a:headEnd/>
            <a:tailEnd/>
          </a:ln>
          <a:effectLst/>
        </p:spPr>
      </p:pic>
    </p:spTree>
    <p:extLst>
      <p:ext uri="{BB962C8B-B14F-4D97-AF65-F5344CB8AC3E}">
        <p14:creationId xmlns:p14="http://schemas.microsoft.com/office/powerpoint/2010/main" val="3688614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lv-LV"/>
          </a:p>
        </p:txBody>
      </p:sp>
      <p:pic>
        <p:nvPicPr>
          <p:cNvPr id="5089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40" y="548680"/>
            <a:ext cx="8739518"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3657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7224" y="1428751"/>
            <a:ext cx="7786743" cy="3357572"/>
          </a:xfrm>
        </p:spPr>
        <p:txBody>
          <a:bodyPr/>
          <a:lstStyle/>
          <a:p>
            <a:endParaRPr lang="lv-LV" dirty="0"/>
          </a:p>
        </p:txBody>
      </p:sp>
      <p:sp>
        <p:nvSpPr>
          <p:cNvPr id="5027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lv-LV"/>
          </a:p>
        </p:txBody>
      </p:sp>
      <p:graphicFrame>
        <p:nvGraphicFramePr>
          <p:cNvPr id="502785" name="Object 1"/>
          <p:cNvGraphicFramePr>
            <a:graphicFrameLocks noChangeAspect="1"/>
          </p:cNvGraphicFramePr>
          <p:nvPr/>
        </p:nvGraphicFramePr>
        <p:xfrm>
          <a:off x="270198" y="500042"/>
          <a:ext cx="8730958" cy="5286412"/>
        </p:xfrm>
        <a:graphic>
          <a:graphicData uri="http://schemas.openxmlformats.org/presentationml/2006/ole">
            <mc:AlternateContent xmlns:mc="http://schemas.openxmlformats.org/markup-compatibility/2006">
              <mc:Choice xmlns:v="urn:schemas-microsoft-com:vml" Requires="v">
                <p:oleObj spid="_x0000_s2066" name="Worksheet" r:id="rId5" imgW="7448685" imgH="4076790" progId="Excel.Sheet.8">
                  <p:embed/>
                </p:oleObj>
              </mc:Choice>
              <mc:Fallback>
                <p:oleObj name="Worksheet" r:id="rId5" imgW="7448685" imgH="407679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198" y="500042"/>
                        <a:ext cx="8730958" cy="5286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74392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1142984"/>
            <a:ext cx="8072495" cy="928679"/>
          </a:xfrm>
        </p:spPr>
        <p:txBody>
          <a:bodyPr/>
          <a:lstStyle/>
          <a:p>
            <a:pPr>
              <a:buNone/>
            </a:pPr>
            <a:r>
              <a:rPr lang="lv-LV" dirty="0" smtClean="0"/>
              <a:t>	Pa dzimumiem, vecuma grupām, ienākumiem, </a:t>
            </a:r>
            <a:r>
              <a:rPr lang="lv-LV" b="1" dirty="0" smtClean="0"/>
              <a:t>amatu grupām </a:t>
            </a:r>
            <a:r>
              <a:rPr lang="lv-LV" dirty="0" smtClean="0"/>
              <a:t>vai darba vides riska faktoru grupām</a:t>
            </a:r>
            <a:endParaRPr lang="lv-LV" dirty="0"/>
          </a:p>
        </p:txBody>
      </p:sp>
      <p:sp>
        <p:nvSpPr>
          <p:cNvPr id="3" name="Title 2"/>
          <p:cNvSpPr>
            <a:spLocks noGrp="1"/>
          </p:cNvSpPr>
          <p:nvPr>
            <p:ph type="title"/>
          </p:nvPr>
        </p:nvSpPr>
        <p:spPr/>
        <p:txBody>
          <a:bodyPr/>
          <a:lstStyle/>
          <a:p>
            <a:r>
              <a:rPr lang="lv-LV" dirty="0" smtClean="0"/>
              <a:t>Pārejoša darba nespēja dažadās grupās</a:t>
            </a:r>
            <a:endParaRPr lang="lv-LV" dirty="0"/>
          </a:p>
        </p:txBody>
      </p:sp>
      <p:pic>
        <p:nvPicPr>
          <p:cNvPr id="504833" name="Picture 1"/>
          <p:cNvPicPr>
            <a:picLocks noChangeAspect="1" noChangeArrowheads="1"/>
          </p:cNvPicPr>
          <p:nvPr/>
        </p:nvPicPr>
        <p:blipFill>
          <a:blip r:embed="rId3" cstate="print"/>
          <a:srcRect/>
          <a:stretch>
            <a:fillRect/>
          </a:stretch>
        </p:blipFill>
        <p:spPr bwMode="auto">
          <a:xfrm>
            <a:off x="214282" y="2143115"/>
            <a:ext cx="8715436" cy="4591167"/>
          </a:xfrm>
          <a:prstGeom prst="rect">
            <a:avLst/>
          </a:prstGeom>
          <a:noFill/>
          <a:ln w="9525">
            <a:noFill/>
            <a:miter lim="800000"/>
            <a:headEnd/>
            <a:tailEnd/>
          </a:ln>
          <a:effectLst/>
        </p:spPr>
      </p:pic>
    </p:spTree>
    <p:extLst>
      <p:ext uri="{BB962C8B-B14F-4D97-AF65-F5344CB8AC3E}">
        <p14:creationId xmlns:p14="http://schemas.microsoft.com/office/powerpoint/2010/main" val="2444427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Lielie uzņēmumi sāk «mosties»…..</a:t>
            </a:r>
            <a:endParaRPr lang="en-GB" dirty="0"/>
          </a:p>
        </p:txBody>
      </p:sp>
      <p:sp>
        <p:nvSpPr>
          <p:cNvPr id="3" name="Text Placeholder 2"/>
          <p:cNvSpPr>
            <a:spLocks noGrp="1"/>
          </p:cNvSpPr>
          <p:nvPr>
            <p:ph type="body"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pic>
        <p:nvPicPr>
          <p:cNvPr id="1026" name="Picture 2" descr="C:\Users\ivavan\Bildes_darba_vide\VVDV\10_proc_dd_kavejums_Latv_F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426519"/>
            <a:ext cx="8928992" cy="1916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4077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95536" y="188640"/>
            <a:ext cx="7930704" cy="576064"/>
          </a:xfrm>
        </p:spPr>
        <p:txBody>
          <a:bodyPr/>
          <a:lstStyle/>
          <a:p>
            <a:r>
              <a:rPr lang="lv-LV" altLang="lv-LV" dirty="0" smtClean="0"/>
              <a:t>Slimības lapas un </a:t>
            </a:r>
            <a:r>
              <a:rPr lang="lv-LV" altLang="lv-LV" i="1" dirty="0" smtClean="0"/>
              <a:t>Prezenteisms</a:t>
            </a:r>
            <a:endParaRPr lang="lv-LV" altLang="lv-LV" dirty="0" smtClean="0"/>
          </a:p>
        </p:txBody>
      </p:sp>
      <p:sp>
        <p:nvSpPr>
          <p:cNvPr id="39939" name="Content Placeholder 2"/>
          <p:cNvSpPr>
            <a:spLocks noGrp="1"/>
          </p:cNvSpPr>
          <p:nvPr>
            <p:ph idx="1"/>
          </p:nvPr>
        </p:nvSpPr>
        <p:spPr>
          <a:xfrm>
            <a:off x="467544" y="764704"/>
            <a:ext cx="7858751" cy="5362947"/>
          </a:xfrm>
        </p:spPr>
        <p:txBody>
          <a:bodyPr/>
          <a:lstStyle/>
          <a:p>
            <a:pPr eaLnBrk="1" hangingPunct="1">
              <a:lnSpc>
                <a:spcPct val="80000"/>
              </a:lnSpc>
            </a:pPr>
            <a:r>
              <a:rPr lang="lv-LV" altLang="lv-LV" sz="3000" i="1" dirty="0" smtClean="0"/>
              <a:t>Tas</a:t>
            </a:r>
            <a:r>
              <a:rPr lang="lv-LV" altLang="lv-LV" sz="3000" dirty="0" smtClean="0"/>
              <a:t> ir tad, kad cilvēks nav paņēmis slimības lapu, bet īsti strādāt nespēj... </a:t>
            </a:r>
          </a:p>
          <a:p>
            <a:pPr lvl="1" eaLnBrk="1" hangingPunct="1">
              <a:lnSpc>
                <a:spcPct val="80000"/>
              </a:lnSpc>
            </a:pPr>
            <a:r>
              <a:rPr lang="lv-LV" altLang="lv-LV" sz="2400" i="1" dirty="0" smtClean="0"/>
              <a:t>Vienkāršoti runājot, tas ir tas laiks, kuru cilvēks atrodas darba vietā, bet sava veselības stāvokļa (piemēram, sāp mugura, cilvēks ir depresīvs utmldz.) daļu no sava darba laika nevis strādā, bet vienkārši nosēž</a:t>
            </a:r>
          </a:p>
          <a:p>
            <a:pPr eaLnBrk="1" hangingPunct="1">
              <a:lnSpc>
                <a:spcPct val="80000"/>
              </a:lnSpc>
            </a:pPr>
            <a:r>
              <a:rPr lang="lv-LV" altLang="lv-LV" sz="3000" dirty="0" smtClean="0"/>
              <a:t>Lielākā problēma tieši labi apmaksātajos «balto apkaklīšu darbos»</a:t>
            </a:r>
          </a:p>
          <a:p>
            <a:pPr eaLnBrk="1" hangingPunct="1">
              <a:lnSpc>
                <a:spcPct val="80000"/>
              </a:lnSpc>
            </a:pPr>
            <a:r>
              <a:rPr lang="lv-LV" altLang="lv-LV" sz="3000" dirty="0" smtClean="0"/>
              <a:t>Tiek rēķināts, ka rada 3 reizes lielākas izmaksas par slimības lapām</a:t>
            </a:r>
          </a:p>
          <a:p>
            <a:pPr eaLnBrk="1" hangingPunct="1">
              <a:lnSpc>
                <a:spcPct val="80000"/>
              </a:lnSpc>
            </a:pPr>
            <a:r>
              <a:rPr lang="lv-LV" altLang="lv-LV" sz="3000" dirty="0" smtClean="0"/>
              <a:t>Katrs var pārbaudīt sevi ar vienkāršu datorprogrammu palīdzību</a:t>
            </a:r>
          </a:p>
          <a:p>
            <a:r>
              <a:rPr lang="lv-LV" altLang="lv-LV" sz="3000" dirty="0" smtClean="0"/>
              <a:t>Oficiālie termini: «</a:t>
            </a:r>
            <a:r>
              <a:rPr lang="lv-LV" altLang="lv-LV" sz="3000" b="1" dirty="0" err="1" smtClean="0">
                <a:solidFill>
                  <a:srgbClr val="FF0000"/>
                </a:solidFill>
              </a:rPr>
              <a:t>slimstrāde</a:t>
            </a:r>
            <a:r>
              <a:rPr lang="lv-LV" altLang="lv-LV" sz="3000" dirty="0" smtClean="0"/>
              <a:t>» vai «</a:t>
            </a:r>
            <a:r>
              <a:rPr lang="lv-LV" altLang="lv-LV" sz="3000" b="1" dirty="0" err="1" smtClean="0">
                <a:solidFill>
                  <a:srgbClr val="FF0000"/>
                </a:solidFill>
              </a:rPr>
              <a:t>prezenteisms</a:t>
            </a:r>
            <a:r>
              <a:rPr lang="lv-LV" altLang="lv-LV" sz="3000" dirty="0" smtClean="0"/>
              <a:t>»</a:t>
            </a:r>
          </a:p>
        </p:txBody>
      </p:sp>
      <p:sp>
        <p:nvSpPr>
          <p:cNvPr id="39940" name="Slide Number Placeholder 3"/>
          <p:cNvSpPr>
            <a:spLocks noGrp="1"/>
          </p:cNvSpPr>
          <p:nvPr>
            <p:ph type="sldNum" sz="quarter" idx="4294967295"/>
          </p:nvPr>
        </p:nvSpPr>
        <p:spPr>
          <a:xfrm>
            <a:off x="6553200" y="6245225"/>
            <a:ext cx="19812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64234274-9586-43C0-ABA3-DBB686C9CD95}" type="slidenum">
              <a:rPr lang="en-US" altLang="lv-LV" smtClean="0"/>
              <a:pPr/>
              <a:t>35</a:t>
            </a:fld>
            <a:endParaRPr lang="en-US" altLang="lv-LV" smtClean="0"/>
          </a:p>
        </p:txBody>
      </p:sp>
    </p:spTree>
    <p:extLst>
      <p:ext uri="{BB962C8B-B14F-4D97-AF65-F5344CB8AC3E}">
        <p14:creationId xmlns:p14="http://schemas.microsoft.com/office/powerpoint/2010/main" val="10553177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4294967295"/>
          </p:nvPr>
        </p:nvSpPr>
        <p:spPr>
          <a:xfrm>
            <a:off x="6553200" y="6245225"/>
            <a:ext cx="19812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0A30D679-E929-4998-9C97-157C2229CBE0}" type="slidenum">
              <a:rPr lang="en-US" altLang="lv-LV" smtClean="0"/>
              <a:pPr/>
              <a:t>36</a:t>
            </a:fld>
            <a:endParaRPr lang="en-US" altLang="lv-LV" smtClean="0"/>
          </a:p>
        </p:txBody>
      </p:sp>
      <p:sp>
        <p:nvSpPr>
          <p:cNvPr id="40963" name="Rectangle 2"/>
          <p:cNvSpPr>
            <a:spLocks noGrp="1" noChangeArrowheads="1"/>
          </p:cNvSpPr>
          <p:nvPr>
            <p:ph type="title"/>
          </p:nvPr>
        </p:nvSpPr>
        <p:spPr>
          <a:xfrm>
            <a:off x="539750" y="188913"/>
            <a:ext cx="8353425" cy="892175"/>
          </a:xfrm>
        </p:spPr>
        <p:txBody>
          <a:bodyPr/>
          <a:lstStyle/>
          <a:p>
            <a:pPr eaLnBrk="1" hangingPunct="1"/>
            <a:r>
              <a:rPr lang="lv-LV" altLang="lv-LV" sz="3600" dirty="0" smtClean="0"/>
              <a:t>Svarīgākie </a:t>
            </a:r>
            <a:r>
              <a:rPr lang="lv-LV" altLang="lv-LV" sz="3600" i="1" dirty="0" smtClean="0"/>
              <a:t>prezenteisma</a:t>
            </a:r>
            <a:r>
              <a:rPr lang="lv-LV" altLang="lv-LV" sz="3600" dirty="0" smtClean="0"/>
              <a:t> iemesli? </a:t>
            </a:r>
          </a:p>
        </p:txBody>
      </p:sp>
      <p:sp>
        <p:nvSpPr>
          <p:cNvPr id="40964" name="Rectangle 3"/>
          <p:cNvSpPr>
            <a:spLocks noGrp="1" noChangeArrowheads="1"/>
          </p:cNvSpPr>
          <p:nvPr>
            <p:ph type="body" idx="1"/>
          </p:nvPr>
        </p:nvSpPr>
        <p:spPr>
          <a:xfrm>
            <a:off x="539750" y="1341438"/>
            <a:ext cx="7993063" cy="4679950"/>
          </a:xfrm>
        </p:spPr>
        <p:txBody>
          <a:bodyPr/>
          <a:lstStyle/>
          <a:p>
            <a:pPr eaLnBrk="1" hangingPunct="1">
              <a:lnSpc>
                <a:spcPct val="90000"/>
              </a:lnSpc>
            </a:pPr>
            <a:r>
              <a:rPr lang="lv-LV" altLang="lv-LV" sz="3200" b="1" dirty="0" smtClean="0"/>
              <a:t>Var minēt:</a:t>
            </a:r>
          </a:p>
          <a:p>
            <a:pPr lvl="1" eaLnBrk="1" hangingPunct="1">
              <a:lnSpc>
                <a:spcPct val="90000"/>
              </a:lnSpc>
            </a:pPr>
            <a:r>
              <a:rPr lang="lv-LV" altLang="lv-LV" sz="3200" dirty="0" smtClean="0"/>
              <a:t>Alerģiskās slimības (reakcijas) un astmu;</a:t>
            </a:r>
          </a:p>
          <a:p>
            <a:pPr lvl="1" eaLnBrk="1" hangingPunct="1">
              <a:lnSpc>
                <a:spcPct val="90000"/>
              </a:lnSpc>
            </a:pPr>
            <a:r>
              <a:rPr lang="lv-LV" altLang="lv-LV" sz="3200" dirty="0" smtClean="0"/>
              <a:t>Dažādus artrītus (locītavu slimības);</a:t>
            </a:r>
          </a:p>
          <a:p>
            <a:pPr lvl="1" eaLnBrk="1" hangingPunct="1">
              <a:lnSpc>
                <a:spcPct val="90000"/>
              </a:lnSpc>
            </a:pPr>
            <a:r>
              <a:rPr lang="lv-LV" altLang="lv-LV" sz="3200" dirty="0" smtClean="0"/>
              <a:t>Muguras un spranda sāpes; </a:t>
            </a:r>
          </a:p>
          <a:p>
            <a:pPr lvl="1" eaLnBrk="1" hangingPunct="1">
              <a:lnSpc>
                <a:spcPct val="90000"/>
              </a:lnSpc>
            </a:pPr>
            <a:r>
              <a:rPr lang="lv-LV" altLang="lv-LV" sz="3200" dirty="0" smtClean="0"/>
              <a:t>Hronisku obstruktīvu plaušu slimību un citas plaušu slimības;</a:t>
            </a:r>
          </a:p>
        </p:txBody>
      </p:sp>
    </p:spTree>
    <p:extLst>
      <p:ext uri="{BB962C8B-B14F-4D97-AF65-F5344CB8AC3E}">
        <p14:creationId xmlns:p14="http://schemas.microsoft.com/office/powerpoint/2010/main" val="37525053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lv-LV" altLang="lv-LV" sz="3600" dirty="0" smtClean="0"/>
              <a:t>Svarīgākie </a:t>
            </a:r>
            <a:r>
              <a:rPr lang="lv-LV" altLang="lv-LV" sz="3600" i="1" dirty="0" smtClean="0"/>
              <a:t>prezenteisma</a:t>
            </a:r>
            <a:r>
              <a:rPr lang="lv-LV" altLang="lv-LV" sz="3600" dirty="0" smtClean="0"/>
              <a:t> iemesli? </a:t>
            </a:r>
          </a:p>
        </p:txBody>
      </p:sp>
      <p:sp>
        <p:nvSpPr>
          <p:cNvPr id="41987" name="Content Placeholder 2"/>
          <p:cNvSpPr>
            <a:spLocks noGrp="1"/>
          </p:cNvSpPr>
          <p:nvPr>
            <p:ph idx="1"/>
          </p:nvPr>
        </p:nvSpPr>
        <p:spPr/>
        <p:txBody>
          <a:bodyPr/>
          <a:lstStyle/>
          <a:p>
            <a:pPr lvl="1" eaLnBrk="1" hangingPunct="1">
              <a:lnSpc>
                <a:spcPct val="90000"/>
              </a:lnSpc>
            </a:pPr>
            <a:r>
              <a:rPr lang="lv-LV" altLang="lv-LV" sz="3200" dirty="0" smtClean="0"/>
              <a:t>Depresiju; </a:t>
            </a:r>
          </a:p>
          <a:p>
            <a:pPr lvl="1" eaLnBrk="1" hangingPunct="1">
              <a:lnSpc>
                <a:spcPct val="90000"/>
              </a:lnSpc>
            </a:pPr>
            <a:r>
              <a:rPr lang="lv-LV" altLang="lv-LV" sz="3200" dirty="0" smtClean="0"/>
              <a:t>Diabētu;</a:t>
            </a:r>
          </a:p>
          <a:p>
            <a:pPr lvl="1" eaLnBrk="1" hangingPunct="1">
              <a:lnSpc>
                <a:spcPct val="90000"/>
              </a:lnSpc>
            </a:pPr>
            <a:r>
              <a:rPr lang="lv-LV" altLang="lv-LV" sz="3200" dirty="0" smtClean="0"/>
              <a:t>Aptaukošanos; </a:t>
            </a:r>
          </a:p>
          <a:p>
            <a:pPr lvl="1" eaLnBrk="1" hangingPunct="1">
              <a:lnSpc>
                <a:spcPct val="90000"/>
              </a:lnSpc>
            </a:pPr>
            <a:r>
              <a:rPr lang="lv-LV" altLang="lv-LV" sz="3200" dirty="0" smtClean="0"/>
              <a:t>Migrēnu;</a:t>
            </a:r>
          </a:p>
          <a:p>
            <a:pPr lvl="1" eaLnBrk="1" hangingPunct="1">
              <a:lnSpc>
                <a:spcPct val="90000"/>
              </a:lnSpc>
            </a:pPr>
            <a:r>
              <a:rPr lang="lv-LV" altLang="lv-LV" sz="3200" dirty="0" smtClean="0"/>
              <a:t>Sirds un asinsvadu sistēmas slimības;</a:t>
            </a:r>
          </a:p>
          <a:p>
            <a:pPr lvl="1" eaLnBrk="1" hangingPunct="1">
              <a:lnSpc>
                <a:spcPct val="90000"/>
              </a:lnSpc>
            </a:pPr>
            <a:r>
              <a:rPr lang="lv-LV" altLang="lv-LV" sz="3200" dirty="0" smtClean="0"/>
              <a:t>Infekcijas slimības;</a:t>
            </a:r>
          </a:p>
          <a:p>
            <a:pPr lvl="1" eaLnBrk="1" hangingPunct="1">
              <a:lnSpc>
                <a:spcPct val="90000"/>
              </a:lnSpc>
            </a:pPr>
            <a:r>
              <a:rPr lang="lv-LV" altLang="lv-LV" sz="3200" dirty="0" smtClean="0"/>
              <a:t>Smēķēšanu u.c.</a:t>
            </a:r>
          </a:p>
          <a:p>
            <a:endParaRPr lang="lv-LV" altLang="lv-LV" dirty="0" smtClean="0"/>
          </a:p>
        </p:txBody>
      </p:sp>
      <p:sp>
        <p:nvSpPr>
          <p:cNvPr id="41988" name="Slide Number Placeholder 3"/>
          <p:cNvSpPr>
            <a:spLocks noGrp="1"/>
          </p:cNvSpPr>
          <p:nvPr>
            <p:ph type="sldNum" sz="quarter" idx="4294967295"/>
          </p:nvPr>
        </p:nvSpPr>
        <p:spPr>
          <a:xfrm>
            <a:off x="6553200" y="6245225"/>
            <a:ext cx="19812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1419D7DE-86C5-497C-AD40-97A0679099AE}" type="slidenum">
              <a:rPr lang="en-US" altLang="lv-LV" smtClean="0"/>
              <a:pPr/>
              <a:t>37</a:t>
            </a:fld>
            <a:endParaRPr lang="en-US" altLang="lv-LV" smtClean="0"/>
          </a:p>
        </p:txBody>
      </p:sp>
    </p:spTree>
    <p:extLst>
      <p:ext uri="{BB962C8B-B14F-4D97-AF65-F5344CB8AC3E}">
        <p14:creationId xmlns:p14="http://schemas.microsoft.com/office/powerpoint/2010/main" val="10584882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lv-LV" altLang="lv-LV" dirty="0" smtClean="0"/>
              <a:t>VVDV koncepcijas ekonomiskā puse? </a:t>
            </a:r>
          </a:p>
        </p:txBody>
      </p:sp>
      <p:sp>
        <p:nvSpPr>
          <p:cNvPr id="23555" name="Content Placeholder 2"/>
          <p:cNvSpPr>
            <a:spLocks noGrp="1"/>
          </p:cNvSpPr>
          <p:nvPr>
            <p:ph idx="1"/>
          </p:nvPr>
        </p:nvSpPr>
        <p:spPr>
          <a:xfrm>
            <a:off x="539552" y="1196752"/>
            <a:ext cx="7786743" cy="4930899"/>
          </a:xfrm>
        </p:spPr>
        <p:txBody>
          <a:bodyPr/>
          <a:lstStyle/>
          <a:p>
            <a:pPr>
              <a:defRPr/>
            </a:pPr>
            <a:r>
              <a:rPr lang="lv-LV" b="1" dirty="0" smtClean="0">
                <a:solidFill>
                  <a:schemeClr val="tx1"/>
                </a:solidFill>
              </a:rPr>
              <a:t>Zaudējumu novēršana </a:t>
            </a:r>
          </a:p>
          <a:p>
            <a:pPr lvl="1">
              <a:defRPr/>
            </a:pPr>
            <a:r>
              <a:rPr lang="lv-LV" sz="3200" dirty="0" smtClean="0">
                <a:solidFill>
                  <a:schemeClr val="tx1"/>
                </a:solidFill>
              </a:rPr>
              <a:t>Slimības lapu skaita samazināšana</a:t>
            </a:r>
          </a:p>
          <a:p>
            <a:pPr lvl="1">
              <a:defRPr/>
            </a:pPr>
            <a:r>
              <a:rPr lang="lv-LV" sz="3200" dirty="0" smtClean="0">
                <a:solidFill>
                  <a:schemeClr val="tx1"/>
                </a:solidFill>
              </a:rPr>
              <a:t>«</a:t>
            </a:r>
            <a:r>
              <a:rPr lang="lv-LV" sz="3200" i="1" dirty="0" err="1" smtClean="0">
                <a:solidFill>
                  <a:schemeClr val="tx1"/>
                </a:solidFill>
              </a:rPr>
              <a:t>Prezenteisma</a:t>
            </a:r>
            <a:r>
              <a:rPr lang="lv-LV" sz="3200" dirty="0" smtClean="0">
                <a:solidFill>
                  <a:schemeClr val="tx1"/>
                </a:solidFill>
              </a:rPr>
              <a:t>» samazināšana</a:t>
            </a:r>
          </a:p>
          <a:p>
            <a:pPr lvl="1">
              <a:defRPr/>
            </a:pPr>
            <a:r>
              <a:rPr lang="lv-LV" sz="3200" dirty="0" smtClean="0">
                <a:solidFill>
                  <a:schemeClr val="tx1"/>
                </a:solidFill>
              </a:rPr>
              <a:t>Darba spēju pazemināšanās novēršana</a:t>
            </a:r>
          </a:p>
          <a:p>
            <a:pPr>
              <a:defRPr/>
            </a:pPr>
            <a:r>
              <a:rPr lang="lv-LV" b="1" dirty="0" smtClean="0">
                <a:solidFill>
                  <a:schemeClr val="tx1"/>
                </a:solidFill>
              </a:rPr>
              <a:t>Peļņas palielināšana </a:t>
            </a:r>
            <a:r>
              <a:rPr lang="lv-LV" b="1" dirty="0">
                <a:solidFill>
                  <a:schemeClr val="tx1"/>
                </a:solidFill>
              </a:rPr>
              <a:t>	</a:t>
            </a:r>
            <a:endParaRPr lang="lv-LV" b="1" dirty="0" smtClean="0">
              <a:solidFill>
                <a:schemeClr val="tx1"/>
              </a:solidFill>
            </a:endParaRPr>
          </a:p>
          <a:p>
            <a:pPr lvl="1">
              <a:defRPr/>
            </a:pPr>
            <a:r>
              <a:rPr lang="lv-LV" sz="3200" dirty="0" smtClean="0">
                <a:solidFill>
                  <a:schemeClr val="tx1"/>
                </a:solidFill>
              </a:rPr>
              <a:t>Darba spēju pieaugums</a:t>
            </a:r>
          </a:p>
          <a:p>
            <a:pPr lvl="1">
              <a:defRPr/>
            </a:pPr>
            <a:r>
              <a:rPr lang="lv-LV" sz="3200" dirty="0">
                <a:solidFill>
                  <a:schemeClr val="tx1"/>
                </a:solidFill>
              </a:rPr>
              <a:t>Mazāka personāla mainība</a:t>
            </a:r>
          </a:p>
          <a:p>
            <a:pPr lvl="1">
              <a:defRPr/>
            </a:pPr>
            <a:r>
              <a:rPr lang="lv-LV" sz="3200" dirty="0" smtClean="0">
                <a:solidFill>
                  <a:schemeClr val="tx1"/>
                </a:solidFill>
              </a:rPr>
              <a:t>Paaugstināta </a:t>
            </a:r>
            <a:r>
              <a:rPr lang="lv-LV" sz="3200" dirty="0">
                <a:solidFill>
                  <a:schemeClr val="tx1"/>
                </a:solidFill>
              </a:rPr>
              <a:t>darbinieku </a:t>
            </a:r>
            <a:r>
              <a:rPr lang="lv-LV" sz="3200" dirty="0" smtClean="0">
                <a:solidFill>
                  <a:schemeClr val="tx1"/>
                </a:solidFill>
              </a:rPr>
              <a:t>motivācija u.c.</a:t>
            </a:r>
            <a:endParaRPr lang="lv-LV" sz="3200" dirty="0">
              <a:solidFill>
                <a:schemeClr val="tx1"/>
              </a:solidFill>
            </a:endParaRPr>
          </a:p>
          <a:p>
            <a:pPr lvl="2">
              <a:defRPr/>
            </a:pPr>
            <a:endParaRPr lang="lv-LV" sz="2800" dirty="0" smtClean="0">
              <a:solidFill>
                <a:srgbClr val="FF0000"/>
              </a:solidFill>
            </a:endParaRPr>
          </a:p>
          <a:p>
            <a:pPr marL="909637" lvl="2" indent="0">
              <a:buFont typeface="Wingdings" pitchFamily="2" charset="2"/>
              <a:buNone/>
              <a:defRPr/>
            </a:pPr>
            <a:endParaRPr lang="lv-LV" sz="2800" dirty="0" smtClean="0">
              <a:solidFill>
                <a:srgbClr val="FF0000"/>
              </a:solidFill>
            </a:endParaRPr>
          </a:p>
        </p:txBody>
      </p:sp>
      <p:sp>
        <p:nvSpPr>
          <p:cNvPr id="35844" name="Slide Number Placeholder 3"/>
          <p:cNvSpPr>
            <a:spLocks noGrp="1"/>
          </p:cNvSpPr>
          <p:nvPr>
            <p:ph type="sldNum" sz="quarter" idx="4294967295"/>
          </p:nvPr>
        </p:nvSpPr>
        <p:spPr>
          <a:xfrm>
            <a:off x="6553200" y="6245225"/>
            <a:ext cx="19812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0C1BF6FF-3C6F-4E00-AF31-BADB50EC4C94}" type="slidenum">
              <a:rPr lang="en-US" altLang="lv-LV" smtClean="0"/>
              <a:pPr/>
              <a:t>38</a:t>
            </a:fld>
            <a:endParaRPr lang="en-US" altLang="lv-LV" smtClean="0"/>
          </a:p>
        </p:txBody>
      </p:sp>
    </p:spTree>
    <p:extLst>
      <p:ext uri="{BB962C8B-B14F-4D97-AF65-F5344CB8AC3E}">
        <p14:creationId xmlns:p14="http://schemas.microsoft.com/office/powerpoint/2010/main" val="23967721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4294967295"/>
          </p:nvPr>
        </p:nvSpPr>
        <p:spPr>
          <a:xfrm>
            <a:off x="6553200" y="6245225"/>
            <a:ext cx="19812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7B451968-9F3A-487D-B87F-E6997DFA9148}" type="slidenum">
              <a:rPr lang="en-US" altLang="lv-LV" smtClean="0"/>
              <a:pPr/>
              <a:t>39</a:t>
            </a:fld>
            <a:endParaRPr lang="en-US" altLang="lv-LV" smtClean="0"/>
          </a:p>
        </p:txBody>
      </p:sp>
      <p:sp>
        <p:nvSpPr>
          <p:cNvPr id="43011" name="Rectangle 2"/>
          <p:cNvSpPr>
            <a:spLocks noGrp="1" noChangeArrowheads="1"/>
          </p:cNvSpPr>
          <p:nvPr>
            <p:ph type="title"/>
          </p:nvPr>
        </p:nvSpPr>
        <p:spPr>
          <a:xfrm>
            <a:off x="395536" y="21095"/>
            <a:ext cx="7858696" cy="1031641"/>
          </a:xfrm>
        </p:spPr>
        <p:txBody>
          <a:bodyPr/>
          <a:lstStyle/>
          <a:p>
            <a:pPr eaLnBrk="1" hangingPunct="1"/>
            <a:r>
              <a:rPr lang="lv-LV" altLang="lv-LV" dirty="0" smtClean="0"/>
              <a:t>Vai var novērst un samazināt slimošanu un </a:t>
            </a:r>
            <a:r>
              <a:rPr lang="lv-LV" altLang="lv-LV" dirty="0" err="1" smtClean="0"/>
              <a:t>prezenteismu</a:t>
            </a:r>
            <a:r>
              <a:rPr lang="lv-LV" altLang="lv-LV" dirty="0" smtClean="0"/>
              <a:t>? </a:t>
            </a:r>
          </a:p>
        </p:txBody>
      </p:sp>
      <p:sp>
        <p:nvSpPr>
          <p:cNvPr id="43012" name="Rectangle 3"/>
          <p:cNvSpPr>
            <a:spLocks noGrp="1" noChangeArrowheads="1"/>
          </p:cNvSpPr>
          <p:nvPr>
            <p:ph type="body" idx="1"/>
          </p:nvPr>
        </p:nvSpPr>
        <p:spPr>
          <a:xfrm>
            <a:off x="467544" y="980728"/>
            <a:ext cx="8281169" cy="5256560"/>
          </a:xfrm>
        </p:spPr>
        <p:txBody>
          <a:bodyPr/>
          <a:lstStyle/>
          <a:p>
            <a:pPr eaLnBrk="1" hangingPunct="1"/>
            <a:r>
              <a:rPr lang="lv-LV" altLang="lv-LV" sz="3200" b="1" dirty="0" smtClean="0"/>
              <a:t>JĀ! VVDV bieži ir vērsta uz šo aspektu!</a:t>
            </a:r>
          </a:p>
          <a:p>
            <a:pPr eaLnBrk="1" hangingPunct="1"/>
            <a:r>
              <a:rPr lang="lv-LV" altLang="lv-LV" sz="2800" dirty="0" smtClean="0"/>
              <a:t>Daudz un dažādu pētījumu, piemēram, tika analizēta dažādu profilaktisku medikamentu lietošana, pierādot, ka vislabāk atmaksājās:</a:t>
            </a:r>
          </a:p>
          <a:p>
            <a:pPr lvl="1" eaLnBrk="1" hangingPunct="1"/>
            <a:r>
              <a:rPr lang="lv-LV" altLang="lv-LV" dirty="0" smtClean="0"/>
              <a:t>vakcinācijas pret gripu </a:t>
            </a:r>
          </a:p>
          <a:p>
            <a:pPr lvl="1" eaLnBrk="1" hangingPunct="1"/>
            <a:r>
              <a:rPr lang="lv-LV" altLang="lv-LV" dirty="0" smtClean="0"/>
              <a:t>moderno preparātu lietošana pret migrēnu </a:t>
            </a:r>
          </a:p>
          <a:p>
            <a:pPr lvl="1" eaLnBrk="1" hangingPunct="1"/>
            <a:r>
              <a:rPr lang="lv-LV" altLang="lv-LV" dirty="0" smtClean="0"/>
              <a:t>dažādu anti-alerģisku medikamentu lietošana </a:t>
            </a:r>
          </a:p>
          <a:p>
            <a:pPr eaLnBrk="1" hangingPunct="1"/>
            <a:r>
              <a:rPr lang="lv-LV" altLang="lv-LV" sz="2800" dirty="0" smtClean="0"/>
              <a:t>Analizējot citā pētījumā: </a:t>
            </a:r>
          </a:p>
          <a:p>
            <a:pPr lvl="1" eaLnBrk="1" hangingPunct="1"/>
            <a:r>
              <a:rPr lang="lv-LV" altLang="lv-LV" dirty="0" smtClean="0"/>
              <a:t>muguras un spranda sāpes – pasākumi šo sūdzību skaita samazināšanai ir finansiāli visefektīvākie </a:t>
            </a:r>
          </a:p>
        </p:txBody>
      </p:sp>
    </p:spTree>
    <p:extLst>
      <p:ext uri="{BB962C8B-B14F-4D97-AF65-F5344CB8AC3E}">
        <p14:creationId xmlns:p14="http://schemas.microsoft.com/office/powerpoint/2010/main" val="1253537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590800" y="381000"/>
            <a:ext cx="6096000" cy="1036638"/>
          </a:xfrm>
        </p:spPr>
        <p:txBody>
          <a:bodyPr/>
          <a:lstStyle/>
          <a:p>
            <a:endParaRPr lang="lv-LV" altLang="lv-LV" smtClean="0">
              <a:ea typeface="MS PGothic" pitchFamily="34" charset="-128"/>
            </a:endParaRPr>
          </a:p>
        </p:txBody>
      </p:sp>
      <p:sp>
        <p:nvSpPr>
          <p:cNvPr id="38915" name="Content Placeholder 2"/>
          <p:cNvSpPr>
            <a:spLocks noGrp="1"/>
          </p:cNvSpPr>
          <p:nvPr>
            <p:ph idx="1"/>
          </p:nvPr>
        </p:nvSpPr>
        <p:spPr>
          <a:xfrm>
            <a:off x="2590800" y="1752600"/>
            <a:ext cx="6096000" cy="4373563"/>
          </a:xfrm>
        </p:spPr>
        <p:txBody>
          <a:bodyPr/>
          <a:lstStyle/>
          <a:p>
            <a:endParaRPr lang="lv-LV" altLang="lv-LV" smtClean="0">
              <a:ea typeface="MS PGothic" pitchFamily="34" charset="-128"/>
            </a:endParaRPr>
          </a:p>
        </p:txBody>
      </p:sp>
      <p:sp>
        <p:nvSpPr>
          <p:cNvPr id="38917" name="Text Placeholder 4"/>
          <p:cNvSpPr>
            <a:spLocks noGrp="1"/>
          </p:cNvSpPr>
          <p:nvPr>
            <p:ph type="body" sz="quarter" idx="12"/>
          </p:nvPr>
        </p:nvSpPr>
        <p:spPr>
          <a:xfrm>
            <a:off x="5462577" y="6529355"/>
            <a:ext cx="3657600" cy="304800"/>
          </a:xfrm>
        </p:spPr>
        <p:txBody>
          <a:bodyPr/>
          <a:lstStyle/>
          <a:p>
            <a:r>
              <a:rPr lang="lv-LV" altLang="lv-LV" dirty="0" smtClean="0">
                <a:solidFill>
                  <a:schemeClr val="bg1"/>
                </a:solidFill>
                <a:ea typeface="MS PGothic" pitchFamily="34" charset="-128"/>
              </a:rPr>
              <a:t>Avots: VDI, 2017</a:t>
            </a:r>
          </a:p>
        </p:txBody>
      </p:sp>
      <p:pic>
        <p:nvPicPr>
          <p:cNvPr id="38919" name="Picture 2" descr="No automatic alt text avail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0"/>
            <a:ext cx="405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89100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67545" y="214290"/>
            <a:ext cx="8176422" cy="838446"/>
          </a:xfrm>
        </p:spPr>
        <p:txBody>
          <a:bodyPr/>
          <a:lstStyle/>
          <a:p>
            <a:pPr eaLnBrk="1" hangingPunct="1"/>
            <a:r>
              <a:rPr lang="lv-LV" altLang="lv-LV" sz="3200" b="1" dirty="0" smtClean="0"/>
              <a:t>Piemērs: Gripas vakcīna </a:t>
            </a:r>
            <a:r>
              <a:rPr lang="lv-LV" altLang="lv-LV" dirty="0" smtClean="0"/>
              <a:t/>
            </a:r>
            <a:br>
              <a:rPr lang="lv-LV" altLang="lv-LV" dirty="0" smtClean="0"/>
            </a:br>
            <a:r>
              <a:rPr lang="lv-LV" altLang="lv-LV" sz="2400" dirty="0" smtClean="0"/>
              <a:t>(20 nodarbināto uzņēmums)</a:t>
            </a:r>
            <a:endParaRPr lang="lv-LV" altLang="lv-LV" sz="3200" dirty="0" smtClean="0"/>
          </a:p>
        </p:txBody>
      </p:sp>
      <p:sp>
        <p:nvSpPr>
          <p:cNvPr id="45059" name="Content Placeholder 2"/>
          <p:cNvSpPr>
            <a:spLocks noGrp="1"/>
          </p:cNvSpPr>
          <p:nvPr>
            <p:ph idx="1"/>
          </p:nvPr>
        </p:nvSpPr>
        <p:spPr>
          <a:xfrm>
            <a:off x="467544" y="1124744"/>
            <a:ext cx="8496944" cy="4825082"/>
          </a:xfrm>
        </p:spPr>
        <p:txBody>
          <a:bodyPr/>
          <a:lstStyle/>
          <a:p>
            <a:pPr eaLnBrk="1" hangingPunct="1">
              <a:spcBef>
                <a:spcPts val="0"/>
              </a:spcBef>
              <a:spcAft>
                <a:spcPts val="0"/>
              </a:spcAft>
              <a:buFont typeface="Arial" charset="0"/>
              <a:buChar char="•"/>
              <a:defRPr/>
            </a:pPr>
            <a:r>
              <a:rPr lang="lv-LV" altLang="lv-LV" sz="2800" dirty="0" smtClean="0"/>
              <a:t>Izmaksas visu darbinieku vakcinācijai: 20 X 7,50 = 150,00 </a:t>
            </a:r>
            <a:r>
              <a:rPr lang="lv-LV" altLang="lv-LV" sz="2800" dirty="0" err="1" smtClean="0"/>
              <a:t>Euro</a:t>
            </a:r>
            <a:r>
              <a:rPr lang="lv-LV" altLang="lv-LV" sz="2800" dirty="0" smtClean="0"/>
              <a:t> (2017.gada sezonas cenas prognoze: ~ 8.50-9.00)</a:t>
            </a:r>
          </a:p>
          <a:p>
            <a:pPr eaLnBrk="1" hangingPunct="1">
              <a:spcBef>
                <a:spcPts val="0"/>
              </a:spcBef>
              <a:spcAft>
                <a:spcPts val="0"/>
              </a:spcAft>
              <a:buFont typeface="Arial" charset="0"/>
              <a:buChar char="•"/>
              <a:defRPr/>
            </a:pPr>
            <a:r>
              <a:rPr lang="lv-LV" altLang="lv-LV" sz="2800" dirty="0" smtClean="0"/>
              <a:t>1 darbinieku saslimšanas TIEŠĀS izmaksas darba devējam: </a:t>
            </a:r>
            <a:r>
              <a:rPr lang="lv-LV" altLang="lv-LV" sz="2800" b="1" dirty="0" smtClean="0">
                <a:solidFill>
                  <a:srgbClr val="FF0000"/>
                </a:solidFill>
              </a:rPr>
              <a:t>214 </a:t>
            </a:r>
            <a:r>
              <a:rPr lang="lv-LV" altLang="lv-LV" sz="2800" b="1" dirty="0" err="1" smtClean="0">
                <a:solidFill>
                  <a:srgbClr val="FF0000"/>
                </a:solidFill>
              </a:rPr>
              <a:t>Euro</a:t>
            </a:r>
            <a:r>
              <a:rPr lang="lv-LV" altLang="lv-LV" sz="2800" b="1" dirty="0" smtClean="0">
                <a:solidFill>
                  <a:srgbClr val="FF0000"/>
                </a:solidFill>
              </a:rPr>
              <a:t> </a:t>
            </a:r>
            <a:r>
              <a:rPr lang="lv-LV" altLang="lv-LV" sz="2800" b="1" dirty="0" smtClean="0">
                <a:solidFill>
                  <a:srgbClr val="376416"/>
                </a:solidFill>
              </a:rPr>
              <a:t>(+64 Euro)</a:t>
            </a:r>
          </a:p>
          <a:p>
            <a:pPr eaLnBrk="1" hangingPunct="1">
              <a:spcBef>
                <a:spcPts val="0"/>
              </a:spcBef>
              <a:spcAft>
                <a:spcPts val="0"/>
              </a:spcAft>
              <a:buFont typeface="Arial" charset="0"/>
              <a:buChar char="•"/>
              <a:defRPr/>
            </a:pPr>
            <a:r>
              <a:rPr lang="lv-LV" altLang="lv-LV" sz="2800" dirty="0" smtClean="0"/>
              <a:t>2 darbinieku saslimšanas izmaksas: </a:t>
            </a:r>
            <a:r>
              <a:rPr lang="lv-LV" altLang="lv-LV" sz="2800" b="1" dirty="0" smtClean="0">
                <a:solidFill>
                  <a:srgbClr val="FF0000"/>
                </a:solidFill>
              </a:rPr>
              <a:t>428 </a:t>
            </a:r>
            <a:r>
              <a:rPr lang="lv-LV" altLang="lv-LV" sz="2800" b="1" dirty="0" err="1" smtClean="0">
                <a:solidFill>
                  <a:srgbClr val="FF0000"/>
                </a:solidFill>
              </a:rPr>
              <a:t>Euro</a:t>
            </a:r>
            <a:r>
              <a:rPr lang="lv-LV" altLang="lv-LV" sz="2800" b="1" dirty="0" smtClean="0">
                <a:solidFill>
                  <a:srgbClr val="FF0000"/>
                </a:solidFill>
              </a:rPr>
              <a:t> </a:t>
            </a:r>
            <a:r>
              <a:rPr lang="lv-LV" altLang="lv-LV" sz="2800" b="1" dirty="0" smtClean="0">
                <a:solidFill>
                  <a:srgbClr val="376416"/>
                </a:solidFill>
              </a:rPr>
              <a:t>(+278)</a:t>
            </a:r>
          </a:p>
          <a:p>
            <a:pPr eaLnBrk="1" hangingPunct="1">
              <a:spcBef>
                <a:spcPts val="0"/>
              </a:spcBef>
              <a:spcAft>
                <a:spcPts val="0"/>
              </a:spcAft>
              <a:buFont typeface="Arial" charset="0"/>
              <a:buChar char="•"/>
              <a:defRPr/>
            </a:pPr>
            <a:r>
              <a:rPr lang="lv-LV" altLang="lv-LV" sz="2800" b="1" dirty="0" smtClean="0">
                <a:solidFill>
                  <a:srgbClr val="FF0000"/>
                </a:solidFill>
              </a:rPr>
              <a:t>+ Netiešās izmaksas? </a:t>
            </a:r>
            <a:r>
              <a:rPr lang="lv-LV" altLang="lv-LV" sz="2800" dirty="0" smtClean="0"/>
              <a:t>(virsstundas, aizvietošana, laiks darbu pārplānošanai, negūtā peļņa, zaudēti pasūtījumi u.c.)</a:t>
            </a:r>
          </a:p>
          <a:p>
            <a:pPr marL="0" indent="0" eaLnBrk="1" hangingPunct="1">
              <a:spcBef>
                <a:spcPts val="0"/>
              </a:spcBef>
              <a:spcAft>
                <a:spcPts val="0"/>
              </a:spcAft>
              <a:buFont typeface="Wingdings" pitchFamily="2" charset="2"/>
              <a:buNone/>
              <a:defRPr/>
            </a:pPr>
            <a:endParaRPr lang="lv-LV" altLang="lv-LV" sz="1400" dirty="0"/>
          </a:p>
          <a:p>
            <a:pPr marL="0" indent="0" eaLnBrk="1" hangingPunct="1">
              <a:spcBef>
                <a:spcPts val="0"/>
              </a:spcBef>
              <a:spcAft>
                <a:spcPts val="0"/>
              </a:spcAft>
              <a:buFont typeface="Wingdings" pitchFamily="2" charset="2"/>
              <a:buNone/>
              <a:defRPr/>
            </a:pPr>
            <a:r>
              <a:rPr lang="lv-LV" altLang="lv-LV" sz="1400" dirty="0" smtClean="0"/>
              <a:t>Izejas dati: vidējā darba samaksa 932,00 </a:t>
            </a:r>
            <a:r>
              <a:rPr lang="lv-LV" altLang="lv-LV" sz="1400" dirty="0" err="1" smtClean="0"/>
              <a:t>Euro</a:t>
            </a:r>
            <a:r>
              <a:rPr lang="lv-LV" altLang="lv-LV" sz="1400" dirty="0" smtClean="0"/>
              <a:t> bruto, 21 </a:t>
            </a:r>
            <a:r>
              <a:rPr lang="lv-LV" altLang="lv-LV" sz="1400" dirty="0" err="1" smtClean="0"/>
              <a:t>dd</a:t>
            </a:r>
            <a:r>
              <a:rPr lang="lv-LV" altLang="lv-LV" sz="1400" dirty="0" smtClean="0"/>
              <a:t>/mēnesī, vidējais slimības ilgums 6 dienas, 1 slimības diena – neapmaksāta, 2-3.diena 75% no algas, 4.,5.,6. – 80%</a:t>
            </a:r>
            <a:endParaRPr lang="lv-LV" altLang="lv-LV" dirty="0" smtClean="0"/>
          </a:p>
          <a:p>
            <a:pPr eaLnBrk="1" hangingPunct="1">
              <a:spcBef>
                <a:spcPts val="0"/>
              </a:spcBef>
              <a:spcAft>
                <a:spcPts val="0"/>
              </a:spcAft>
              <a:buFont typeface="Arial" charset="0"/>
              <a:buChar char="•"/>
              <a:defRPr/>
            </a:pPr>
            <a:endParaRPr lang="lv-LV" altLang="lv-LV" dirty="0" smtClean="0"/>
          </a:p>
        </p:txBody>
      </p:sp>
    </p:spTree>
    <p:extLst>
      <p:ext uri="{BB962C8B-B14F-4D97-AF65-F5344CB8AC3E}">
        <p14:creationId xmlns:p14="http://schemas.microsoft.com/office/powerpoint/2010/main" val="6483078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88913"/>
            <a:ext cx="8004175" cy="719807"/>
          </a:xfrm>
        </p:spPr>
        <p:txBody>
          <a:bodyPr/>
          <a:lstStyle/>
          <a:p>
            <a:r>
              <a:rPr lang="lv-LV" dirty="0" smtClean="0"/>
              <a:t>Realitāte ar vakcinācijām?</a:t>
            </a:r>
            <a:endParaRPr lang="en-GB" dirty="0"/>
          </a:p>
        </p:txBody>
      </p:sp>
      <p:sp>
        <p:nvSpPr>
          <p:cNvPr id="6" name="Text Placeholder 2"/>
          <p:cNvSpPr>
            <a:spLocks noGrp="1"/>
          </p:cNvSpPr>
          <p:nvPr>
            <p:ph type="body" sz="half" idx="1"/>
          </p:nvPr>
        </p:nvSpPr>
        <p:spPr>
          <a:xfrm>
            <a:off x="323528" y="4941168"/>
            <a:ext cx="8136904" cy="1296144"/>
          </a:xfrm>
        </p:spPr>
        <p:txBody>
          <a:bodyPr/>
          <a:lstStyle/>
          <a:p>
            <a:r>
              <a:rPr lang="lv-LV" sz="2000" dirty="0" smtClean="0"/>
              <a:t>7,3 % - pēdējā gada laikā….</a:t>
            </a:r>
          </a:p>
          <a:p>
            <a:r>
              <a:rPr lang="lv-LV" sz="2000" dirty="0" smtClean="0"/>
              <a:t>9,2 % - pēdējo 3 gadu laikā….</a:t>
            </a:r>
          </a:p>
          <a:p>
            <a:r>
              <a:rPr lang="lv-LV" sz="2400" b="1" dirty="0" smtClean="0">
                <a:solidFill>
                  <a:srgbClr val="FF0000"/>
                </a:solidFill>
              </a:rPr>
              <a:t>Nekad: 73,8 %</a:t>
            </a:r>
            <a:endParaRPr lang="en-GB" sz="2400" b="1" dirty="0">
              <a:solidFill>
                <a:srgbClr val="FF0000"/>
              </a:solidFill>
            </a:endParaRPr>
          </a:p>
        </p:txBody>
      </p:sp>
      <p:sp>
        <p:nvSpPr>
          <p:cNvPr id="7" name="TextBox 6"/>
          <p:cNvSpPr txBox="1"/>
          <p:nvPr/>
        </p:nvSpPr>
        <p:spPr>
          <a:xfrm>
            <a:off x="3707904" y="5858107"/>
            <a:ext cx="5436096" cy="307777"/>
          </a:xfrm>
          <a:prstGeom prst="rect">
            <a:avLst/>
          </a:prstGeom>
          <a:noFill/>
        </p:spPr>
        <p:txBody>
          <a:bodyPr wrap="square" rtlCol="0">
            <a:spAutoFit/>
          </a:bodyPr>
          <a:lstStyle/>
          <a:p>
            <a:r>
              <a:rPr lang="en-GB" sz="1400" baseline="0" dirty="0" smtClean="0"/>
              <a:t>©</a:t>
            </a:r>
            <a:r>
              <a:rPr lang="lv-LV" sz="1400" baseline="0" dirty="0" smtClean="0"/>
              <a:t>SPKC, Latvijas iedzīvotāju veselības paradumu pētījums, 2016</a:t>
            </a:r>
            <a:endParaRPr lang="en-GB" sz="1400" baseline="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3" y="764704"/>
            <a:ext cx="8917217" cy="3960440"/>
          </a:xfrm>
          <a:prstGeom prst="rect">
            <a:avLst/>
          </a:prstGeom>
        </p:spPr>
      </p:pic>
    </p:spTree>
    <p:extLst>
      <p:ext uri="{BB962C8B-B14F-4D97-AF65-F5344CB8AC3E}">
        <p14:creationId xmlns:p14="http://schemas.microsoft.com/office/powerpoint/2010/main" val="8247269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67544" y="188640"/>
            <a:ext cx="7858696" cy="504056"/>
          </a:xfrm>
        </p:spPr>
        <p:txBody>
          <a:bodyPr/>
          <a:lstStyle/>
          <a:p>
            <a:r>
              <a:rPr lang="lv-LV" altLang="lv-LV" sz="3600" dirty="0" smtClean="0"/>
              <a:t>Būtiskākie ieguvumi no VVDV?</a:t>
            </a:r>
          </a:p>
        </p:txBody>
      </p:sp>
      <p:sp>
        <p:nvSpPr>
          <p:cNvPr id="37891" name="Content Placeholder 2"/>
          <p:cNvSpPr>
            <a:spLocks noGrp="1"/>
          </p:cNvSpPr>
          <p:nvPr>
            <p:ph idx="1"/>
          </p:nvPr>
        </p:nvSpPr>
        <p:spPr>
          <a:xfrm>
            <a:off x="539552" y="692696"/>
            <a:ext cx="8136904" cy="4930899"/>
          </a:xfrm>
        </p:spPr>
        <p:txBody>
          <a:bodyPr/>
          <a:lstStyle/>
          <a:p>
            <a:r>
              <a:rPr lang="lv-LV" altLang="lv-LV" b="1" dirty="0" smtClean="0"/>
              <a:t>Uzņēmējiem: </a:t>
            </a:r>
          </a:p>
          <a:p>
            <a:pPr lvl="1"/>
            <a:r>
              <a:rPr lang="lv-LV" dirty="0"/>
              <a:t>mazāks skaits darba kavējumu (gan īslaicīgo – piemēram, smēķēšanas pauzes, gan ilglaicīgo, piemēram, ārstēšanās un rehabilitācija pēc infarkta vai insulta);</a:t>
            </a:r>
          </a:p>
          <a:p>
            <a:pPr lvl="1"/>
            <a:r>
              <a:rPr lang="lv-LV" dirty="0"/>
              <a:t>samazinātas tiešās un netiešās izmaksas, kas saistītas ar darba nespējas lapu apmaksu, nodarbināto aizvietošanu u.c.;</a:t>
            </a:r>
          </a:p>
          <a:p>
            <a:pPr lvl="1"/>
            <a:r>
              <a:rPr lang="lv-LV" dirty="0"/>
              <a:t>mazāka nodarbināto mainība;</a:t>
            </a:r>
          </a:p>
          <a:p>
            <a:pPr lvl="1"/>
            <a:r>
              <a:rPr lang="lv-LV" dirty="0"/>
              <a:t>vieglāka personāla atlase (vairāk „</a:t>
            </a:r>
            <a:r>
              <a:rPr lang="lv-LV" i="1" dirty="0"/>
              <a:t>bonusu</a:t>
            </a:r>
            <a:r>
              <a:rPr lang="lv-LV" dirty="0"/>
              <a:t>”, kas tiek piedāvāti nodarbinātajiem);</a:t>
            </a:r>
          </a:p>
          <a:p>
            <a:pPr lvl="1"/>
            <a:endParaRPr lang="lv-LV" altLang="lv-LV" dirty="0" smtClean="0"/>
          </a:p>
          <a:p>
            <a:endParaRPr lang="lv-LV" altLang="lv-LV" dirty="0" smtClean="0"/>
          </a:p>
        </p:txBody>
      </p:sp>
      <p:sp>
        <p:nvSpPr>
          <p:cNvPr id="37892" name="Slide Number Placeholder 3"/>
          <p:cNvSpPr>
            <a:spLocks noGrp="1"/>
          </p:cNvSpPr>
          <p:nvPr>
            <p:ph type="sldNum" sz="quarter" idx="4294967295"/>
          </p:nvPr>
        </p:nvSpPr>
        <p:spPr>
          <a:xfrm>
            <a:off x="6553200" y="6245225"/>
            <a:ext cx="19812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2F6E5D51-6229-49C3-B2EB-FD84AAE77D88}" type="slidenum">
              <a:rPr lang="en-US" altLang="lv-LV" smtClean="0"/>
              <a:pPr/>
              <a:t>42</a:t>
            </a:fld>
            <a:endParaRPr lang="en-US" altLang="lv-LV" smtClean="0"/>
          </a:p>
        </p:txBody>
      </p:sp>
    </p:spTree>
    <p:extLst>
      <p:ext uri="{BB962C8B-B14F-4D97-AF65-F5344CB8AC3E}">
        <p14:creationId xmlns:p14="http://schemas.microsoft.com/office/powerpoint/2010/main" val="32203304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ltLang="lv-LV" sz="3600" dirty="0"/>
              <a:t>Būtiskākie ieguvumi no VVDV?</a:t>
            </a:r>
            <a:endParaRPr lang="lv-LV" sz="3600" dirty="0"/>
          </a:p>
        </p:txBody>
      </p:sp>
      <p:sp>
        <p:nvSpPr>
          <p:cNvPr id="3" name="Text Placeholder 2"/>
          <p:cNvSpPr>
            <a:spLocks noGrp="1"/>
          </p:cNvSpPr>
          <p:nvPr>
            <p:ph type="body" sz="half" idx="1"/>
          </p:nvPr>
        </p:nvSpPr>
        <p:spPr>
          <a:xfrm>
            <a:off x="539552" y="1052736"/>
            <a:ext cx="7992888" cy="4967064"/>
          </a:xfrm>
        </p:spPr>
        <p:txBody>
          <a:bodyPr/>
          <a:lstStyle/>
          <a:p>
            <a:pPr lvl="1"/>
            <a:r>
              <a:rPr lang="lv-LV" dirty="0"/>
              <a:t>labāka nodarbināto motivācija un iesaiste (vairāk un labāki priekšlikumi uzņēmuma darbības uzlabošanai);</a:t>
            </a:r>
          </a:p>
          <a:p>
            <a:pPr lvl="1"/>
            <a:r>
              <a:rPr lang="lv-LV" dirty="0"/>
              <a:t>efektīvāka darba aizsardzības sistēma;</a:t>
            </a:r>
          </a:p>
          <a:p>
            <a:pPr lvl="1"/>
            <a:r>
              <a:rPr lang="lv-LV" dirty="0"/>
              <a:t>mazāki obligāto veselības pārbaužu izdevumi (veselākiem nodarbinātajiem nav jāveic papildus izmeklējumi, lai arodslimību ārsts sniegtu atbildi par veselības stāvokļa atbilstību veicamajam darbam);</a:t>
            </a:r>
          </a:p>
          <a:p>
            <a:pPr lvl="1"/>
            <a:r>
              <a:rPr lang="lv-LV" dirty="0"/>
              <a:t>augstākas uzņēmuma ētiskās vērtības; </a:t>
            </a:r>
          </a:p>
        </p:txBody>
      </p:sp>
      <p:sp>
        <p:nvSpPr>
          <p:cNvPr id="5" name="Slide Number Placeholder 4"/>
          <p:cNvSpPr>
            <a:spLocks noGrp="1"/>
          </p:cNvSpPr>
          <p:nvPr>
            <p:ph type="sldNum" sz="quarter" idx="4294967295"/>
          </p:nvPr>
        </p:nvSpPr>
        <p:spPr>
          <a:xfrm>
            <a:off x="6553200" y="6245225"/>
            <a:ext cx="1981200" cy="476250"/>
          </a:xfrm>
          <a:prstGeom prst="rect">
            <a:avLst/>
          </a:prstGeom>
        </p:spPr>
        <p:txBody>
          <a:bodyPr/>
          <a:lstStyle/>
          <a:p>
            <a:pPr>
              <a:defRPr/>
            </a:pPr>
            <a:fld id="{0E96CE78-901B-484F-9AB5-0B617ABFE273}" type="slidenum">
              <a:rPr lang="en-US" smtClean="0"/>
              <a:pPr>
                <a:defRPr/>
              </a:pPr>
              <a:t>43</a:t>
            </a:fld>
            <a:endParaRPr lang="en-US"/>
          </a:p>
        </p:txBody>
      </p:sp>
    </p:spTree>
    <p:extLst>
      <p:ext uri="{BB962C8B-B14F-4D97-AF65-F5344CB8AC3E}">
        <p14:creationId xmlns:p14="http://schemas.microsoft.com/office/powerpoint/2010/main" val="17833861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ltLang="lv-LV" sz="3600" dirty="0"/>
              <a:t>Būtiskākie ieguvumi no VVDV?</a:t>
            </a:r>
            <a:endParaRPr lang="lv-LV" sz="3600" dirty="0"/>
          </a:p>
        </p:txBody>
      </p:sp>
      <p:sp>
        <p:nvSpPr>
          <p:cNvPr id="3" name="Text Placeholder 2"/>
          <p:cNvSpPr>
            <a:spLocks noGrp="1"/>
          </p:cNvSpPr>
          <p:nvPr>
            <p:ph type="body" sz="half" idx="1"/>
          </p:nvPr>
        </p:nvSpPr>
        <p:spPr>
          <a:xfrm>
            <a:off x="611560" y="1124744"/>
            <a:ext cx="7920880" cy="4895056"/>
          </a:xfrm>
        </p:spPr>
        <p:txBody>
          <a:bodyPr/>
          <a:lstStyle/>
          <a:p>
            <a:pPr lvl="1"/>
            <a:r>
              <a:rPr lang="lv-LV" dirty="0"/>
              <a:t>augstāka produktivitāte;</a:t>
            </a:r>
          </a:p>
          <a:p>
            <a:pPr lvl="1"/>
            <a:r>
              <a:rPr lang="lv-LV" dirty="0"/>
              <a:t>pozitīvs uzņēmuma tēls un reputācija (tāda darba devēja tēls, kurš rūpējas par saviem nodarbinātajiem);</a:t>
            </a:r>
          </a:p>
          <a:p>
            <a:pPr lvl="1"/>
            <a:r>
              <a:rPr lang="lv-LV" dirty="0"/>
              <a:t>labāka uzņēmuma atpazīstamība  (piemēram, nodarbinātie popularizē uzņēmumu, piedaloties sporta pasākumos apģērbā ar darba devēja vai konkrēta produkta logo) u.c.</a:t>
            </a:r>
          </a:p>
          <a:p>
            <a:pPr marL="0" indent="0">
              <a:buNone/>
            </a:pPr>
            <a:endParaRPr lang="lv-LV" dirty="0"/>
          </a:p>
        </p:txBody>
      </p:sp>
      <p:sp>
        <p:nvSpPr>
          <p:cNvPr id="5" name="Slide Number Placeholder 4"/>
          <p:cNvSpPr>
            <a:spLocks noGrp="1"/>
          </p:cNvSpPr>
          <p:nvPr>
            <p:ph type="sldNum" sz="quarter" idx="4294967295"/>
          </p:nvPr>
        </p:nvSpPr>
        <p:spPr>
          <a:xfrm>
            <a:off x="6553200" y="6245225"/>
            <a:ext cx="1981200" cy="476250"/>
          </a:xfrm>
          <a:prstGeom prst="rect">
            <a:avLst/>
          </a:prstGeom>
        </p:spPr>
        <p:txBody>
          <a:bodyPr/>
          <a:lstStyle/>
          <a:p>
            <a:pPr>
              <a:defRPr/>
            </a:pPr>
            <a:fld id="{0E96CE78-901B-484F-9AB5-0B617ABFE273}" type="slidenum">
              <a:rPr lang="en-US" smtClean="0"/>
              <a:pPr>
                <a:defRPr/>
              </a:pPr>
              <a:t>44</a:t>
            </a:fld>
            <a:endParaRPr lang="en-US"/>
          </a:p>
        </p:txBody>
      </p:sp>
    </p:spTree>
    <p:extLst>
      <p:ext uri="{BB962C8B-B14F-4D97-AF65-F5344CB8AC3E}">
        <p14:creationId xmlns:p14="http://schemas.microsoft.com/office/powerpoint/2010/main" val="233051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ltLang="lv-LV" sz="3600" dirty="0"/>
              <a:t>Būtiskākie ieguvumi no VVDV?</a:t>
            </a:r>
            <a:endParaRPr lang="lv-LV" sz="3600" dirty="0"/>
          </a:p>
        </p:txBody>
      </p:sp>
      <p:sp>
        <p:nvSpPr>
          <p:cNvPr id="3" name="Text Placeholder 2"/>
          <p:cNvSpPr>
            <a:spLocks noGrp="1"/>
          </p:cNvSpPr>
          <p:nvPr>
            <p:ph type="body" sz="half" idx="1"/>
          </p:nvPr>
        </p:nvSpPr>
        <p:spPr>
          <a:xfrm>
            <a:off x="611560" y="1052736"/>
            <a:ext cx="7920880" cy="4967064"/>
          </a:xfrm>
        </p:spPr>
        <p:txBody>
          <a:bodyPr/>
          <a:lstStyle/>
          <a:p>
            <a:r>
              <a:rPr lang="lv-LV" b="1" dirty="0" smtClean="0"/>
              <a:t>Nodarbinātajiem: </a:t>
            </a:r>
          </a:p>
          <a:p>
            <a:pPr lvl="1"/>
            <a:r>
              <a:rPr lang="lv-LV" dirty="0"/>
              <a:t>veselīgāka un drošāka darba vide;</a:t>
            </a:r>
          </a:p>
          <a:p>
            <a:pPr lvl="1"/>
            <a:r>
              <a:rPr lang="lv-LV" dirty="0"/>
              <a:t>ilgāk saglabātas labas darba spējas;</a:t>
            </a:r>
          </a:p>
          <a:p>
            <a:pPr lvl="1"/>
            <a:r>
              <a:rPr lang="lv-LV" dirty="0"/>
              <a:t>labāka veselība, tāpēc labāka konkurētspēja darba tirgū salīdzinājumā ar citiem tāda paša vecuma cilvēkiem;</a:t>
            </a:r>
          </a:p>
          <a:p>
            <a:pPr lvl="1"/>
            <a:r>
              <a:rPr lang="lv-LV" dirty="0"/>
              <a:t>labāka veselība, tāpēc mazāki izdevumi par medikamentiem un ārstu apmeklējumiem;</a:t>
            </a:r>
          </a:p>
          <a:p>
            <a:pPr lvl="1"/>
            <a:r>
              <a:rPr lang="lv-LV" dirty="0"/>
              <a:t>iespējas ietaupīt finanšu līdzekļus (piemēram, samazināsies izdevumi, kas saistīti ar smēķēšanu</a:t>
            </a:r>
            <a:r>
              <a:rPr lang="lv-LV" dirty="0" smtClean="0"/>
              <a:t>);</a:t>
            </a:r>
            <a:endParaRPr lang="lv-LV" dirty="0"/>
          </a:p>
        </p:txBody>
      </p:sp>
      <p:sp>
        <p:nvSpPr>
          <p:cNvPr id="5" name="Slide Number Placeholder 4"/>
          <p:cNvSpPr>
            <a:spLocks noGrp="1"/>
          </p:cNvSpPr>
          <p:nvPr>
            <p:ph type="sldNum" sz="quarter" idx="4294967295"/>
          </p:nvPr>
        </p:nvSpPr>
        <p:spPr>
          <a:xfrm>
            <a:off x="6553200" y="6245225"/>
            <a:ext cx="1981200" cy="476250"/>
          </a:xfrm>
          <a:prstGeom prst="rect">
            <a:avLst/>
          </a:prstGeom>
        </p:spPr>
        <p:txBody>
          <a:bodyPr/>
          <a:lstStyle/>
          <a:p>
            <a:pPr>
              <a:defRPr/>
            </a:pPr>
            <a:fld id="{0E96CE78-901B-484F-9AB5-0B617ABFE273}" type="slidenum">
              <a:rPr lang="en-US" smtClean="0"/>
              <a:pPr>
                <a:defRPr/>
              </a:pPr>
              <a:t>45</a:t>
            </a:fld>
            <a:endParaRPr lang="en-US"/>
          </a:p>
        </p:txBody>
      </p:sp>
    </p:spTree>
    <p:extLst>
      <p:ext uri="{BB962C8B-B14F-4D97-AF65-F5344CB8AC3E}">
        <p14:creationId xmlns:p14="http://schemas.microsoft.com/office/powerpoint/2010/main" val="17833861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ltLang="lv-LV" sz="3600" dirty="0"/>
              <a:t>Būtiskākie ieguvumi no VVDV?</a:t>
            </a:r>
            <a:endParaRPr lang="lv-LV" sz="3600" dirty="0"/>
          </a:p>
        </p:txBody>
      </p:sp>
      <p:sp>
        <p:nvSpPr>
          <p:cNvPr id="3" name="Text Placeholder 2"/>
          <p:cNvSpPr>
            <a:spLocks noGrp="1"/>
          </p:cNvSpPr>
          <p:nvPr>
            <p:ph type="body" sz="half" idx="1"/>
          </p:nvPr>
        </p:nvSpPr>
        <p:spPr>
          <a:xfrm>
            <a:off x="539552" y="1052736"/>
            <a:ext cx="7992888" cy="4967064"/>
          </a:xfrm>
        </p:spPr>
        <p:txBody>
          <a:bodyPr/>
          <a:lstStyle/>
          <a:p>
            <a:pPr lvl="1"/>
            <a:r>
              <a:rPr lang="lv-LV" dirty="0" smtClean="0"/>
              <a:t>zemāks </a:t>
            </a:r>
            <a:r>
              <a:rPr lang="lv-LV" dirty="0"/>
              <a:t>stresa līmenis, labākas attiecības ar līdzcilvēkiem, tāpēc augstāka dzīves kvalitāte;</a:t>
            </a:r>
          </a:p>
          <a:p>
            <a:pPr lvl="1"/>
            <a:r>
              <a:rPr lang="lv-LV" dirty="0"/>
              <a:t>labākas zināšanas un prasmes, kā rūpēties par savu un savas ģimenes locekļu veselību;</a:t>
            </a:r>
          </a:p>
          <a:p>
            <a:pPr lvl="1"/>
            <a:r>
              <a:rPr lang="lv-LV" dirty="0"/>
              <a:t>labāka pašsajūta, tāpēc arī lielāka vēlme aktīvi iesaistīties citos pasākumos, kas vēl vairāk veicina veselības un pašsajūtas uzlabošanos u.c.</a:t>
            </a:r>
          </a:p>
        </p:txBody>
      </p:sp>
      <p:sp>
        <p:nvSpPr>
          <p:cNvPr id="5" name="Slide Number Placeholder 4"/>
          <p:cNvSpPr>
            <a:spLocks noGrp="1"/>
          </p:cNvSpPr>
          <p:nvPr>
            <p:ph type="sldNum" sz="quarter" idx="4294967295"/>
          </p:nvPr>
        </p:nvSpPr>
        <p:spPr>
          <a:xfrm>
            <a:off x="6553200" y="6245225"/>
            <a:ext cx="1981200" cy="476250"/>
          </a:xfrm>
          <a:prstGeom prst="rect">
            <a:avLst/>
          </a:prstGeom>
        </p:spPr>
        <p:txBody>
          <a:bodyPr/>
          <a:lstStyle/>
          <a:p>
            <a:pPr>
              <a:defRPr/>
            </a:pPr>
            <a:fld id="{0E96CE78-901B-484F-9AB5-0B617ABFE273}" type="slidenum">
              <a:rPr lang="en-US" smtClean="0"/>
              <a:pPr>
                <a:defRPr/>
              </a:pPr>
              <a:t>46</a:t>
            </a:fld>
            <a:endParaRPr lang="en-US"/>
          </a:p>
        </p:txBody>
      </p:sp>
    </p:spTree>
    <p:extLst>
      <p:ext uri="{BB962C8B-B14F-4D97-AF65-F5344CB8AC3E}">
        <p14:creationId xmlns:p14="http://schemas.microsoft.com/office/powerpoint/2010/main" val="42375383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lv-LV" altLang="lv-LV" dirty="0" smtClean="0"/>
              <a:t>Ko dara uzņēmumi Latvijā? </a:t>
            </a:r>
          </a:p>
        </p:txBody>
      </p:sp>
      <p:sp>
        <p:nvSpPr>
          <p:cNvPr id="67587" name="Content Placeholder 2"/>
          <p:cNvSpPr>
            <a:spLocks noGrp="1"/>
          </p:cNvSpPr>
          <p:nvPr>
            <p:ph idx="1"/>
          </p:nvPr>
        </p:nvSpPr>
        <p:spPr>
          <a:xfrm>
            <a:off x="611560" y="1196752"/>
            <a:ext cx="7714735" cy="4930899"/>
          </a:xfrm>
        </p:spPr>
        <p:txBody>
          <a:bodyPr/>
          <a:lstStyle/>
          <a:p>
            <a:r>
              <a:rPr lang="lv-LV" altLang="lv-LV" sz="3000" dirty="0" smtClean="0"/>
              <a:t>Kopējā situācija – maz uzņēmumu par veselības veicināšanu domā sistēmātiski un mērķtiecīgi</a:t>
            </a:r>
          </a:p>
          <a:p>
            <a:r>
              <a:rPr lang="lv-LV" altLang="lv-LV" sz="3000" dirty="0" smtClean="0"/>
              <a:t>Tomēr – ir arī daudz labu piemēru, par kuriem mēs neuzzinām...</a:t>
            </a:r>
          </a:p>
          <a:p>
            <a:r>
              <a:rPr lang="lv-LV" altLang="lv-LV" sz="3000" dirty="0" smtClean="0"/>
              <a:t>Prezentācijā – reālu Latvijas uzņēmumu piemēri (no Ilgstpējas indeksa, pieredzes un auditiem uzņēmumos, DAS aptaujas u.c.)!</a:t>
            </a:r>
          </a:p>
        </p:txBody>
      </p:sp>
    </p:spTree>
    <p:extLst>
      <p:ext uri="{BB962C8B-B14F-4D97-AF65-F5344CB8AC3E}">
        <p14:creationId xmlns:p14="http://schemas.microsoft.com/office/powerpoint/2010/main" val="11240108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1" y="0"/>
            <a:ext cx="9290573" cy="6669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25493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836"/>
            <a:ext cx="8108131" cy="719807"/>
          </a:xfrm>
        </p:spPr>
        <p:txBody>
          <a:bodyPr/>
          <a:lstStyle/>
          <a:p>
            <a:r>
              <a:rPr lang="lv-LV" dirty="0" smtClean="0"/>
              <a:t>Negatīvie piemēri.... citāti no aptaujas</a:t>
            </a:r>
            <a:endParaRPr lang="en-US" dirty="0"/>
          </a:p>
        </p:txBody>
      </p:sp>
      <p:sp>
        <p:nvSpPr>
          <p:cNvPr id="3" name="Text Placeholder 2"/>
          <p:cNvSpPr>
            <a:spLocks noGrp="1"/>
          </p:cNvSpPr>
          <p:nvPr>
            <p:ph type="body" sz="half" idx="1"/>
          </p:nvPr>
        </p:nvSpPr>
        <p:spPr>
          <a:xfrm>
            <a:off x="395536" y="620688"/>
            <a:ext cx="8640960" cy="5328592"/>
          </a:xfrm>
        </p:spPr>
        <p:txBody>
          <a:bodyPr/>
          <a:lstStyle/>
          <a:p>
            <a:r>
              <a:rPr lang="en-US" sz="2600" i="1" dirty="0" err="1"/>
              <a:t>Ideju</a:t>
            </a:r>
            <a:r>
              <a:rPr lang="en-US" sz="2600" i="1" dirty="0"/>
              <a:t> </a:t>
            </a:r>
            <a:r>
              <a:rPr lang="en-US" sz="2600" i="1" dirty="0" err="1"/>
              <a:t>daudz</a:t>
            </a:r>
            <a:r>
              <a:rPr lang="en-US" sz="2600" i="1" dirty="0"/>
              <a:t>, bet "</a:t>
            </a:r>
            <a:r>
              <a:rPr lang="en-US" sz="2600" i="1" dirty="0" err="1"/>
              <a:t>zaļā</a:t>
            </a:r>
            <a:r>
              <a:rPr lang="en-US" sz="2600" i="1" dirty="0"/>
              <a:t> </a:t>
            </a:r>
            <a:r>
              <a:rPr lang="en-US" sz="2600" i="1" dirty="0" err="1"/>
              <a:t>gaisma</a:t>
            </a:r>
            <a:r>
              <a:rPr lang="en-US" sz="2600" i="1" dirty="0"/>
              <a:t>" </a:t>
            </a:r>
            <a:r>
              <a:rPr lang="en-US" sz="2600" i="1" dirty="0" err="1"/>
              <a:t>netiek</a:t>
            </a:r>
            <a:r>
              <a:rPr lang="en-US" sz="2600" i="1" dirty="0"/>
              <a:t> </a:t>
            </a:r>
            <a:r>
              <a:rPr lang="en-US" sz="2600" i="1" dirty="0" err="1" smtClean="0"/>
              <a:t>dota</a:t>
            </a:r>
            <a:r>
              <a:rPr lang="en-US" sz="2600" i="1" dirty="0" smtClean="0"/>
              <a:t> </a:t>
            </a:r>
            <a:endParaRPr lang="lv-LV" sz="2600" i="1" dirty="0" smtClean="0"/>
          </a:p>
          <a:p>
            <a:r>
              <a:rPr lang="lv-LV" sz="2600" i="1" dirty="0"/>
              <a:t>D</a:t>
            </a:r>
            <a:r>
              <a:rPr lang="en-US" sz="2600" i="1" dirty="0" err="1" smtClean="0"/>
              <a:t>arba</a:t>
            </a:r>
            <a:r>
              <a:rPr lang="en-US" sz="2600" i="1" dirty="0" smtClean="0"/>
              <a:t> </a:t>
            </a:r>
            <a:r>
              <a:rPr lang="en-US" sz="2600" i="1" dirty="0" err="1"/>
              <a:t>vietā</a:t>
            </a:r>
            <a:r>
              <a:rPr lang="en-US" sz="2600" i="1" dirty="0"/>
              <a:t> </a:t>
            </a:r>
            <a:r>
              <a:rPr lang="en-US" sz="2600" i="1" dirty="0" err="1"/>
              <a:t>nepiedavā</a:t>
            </a:r>
            <a:r>
              <a:rPr lang="en-US" sz="2600" i="1" dirty="0"/>
              <a:t> </a:t>
            </a:r>
            <a:r>
              <a:rPr lang="en-US" sz="2600" i="1" dirty="0" err="1"/>
              <a:t>neko</a:t>
            </a:r>
            <a:r>
              <a:rPr lang="en-US" sz="2600" i="1" dirty="0" smtClean="0"/>
              <a:t>,</a:t>
            </a:r>
            <a:r>
              <a:rPr lang="lv-LV" sz="2600" i="1" dirty="0" smtClean="0"/>
              <a:t> </a:t>
            </a:r>
            <a:r>
              <a:rPr lang="en-US" sz="2600" i="1" dirty="0" smtClean="0"/>
              <a:t>jo </a:t>
            </a:r>
            <a:r>
              <a:rPr lang="en-US" sz="2600" i="1" dirty="0" err="1"/>
              <a:t>galvenais</a:t>
            </a:r>
            <a:r>
              <a:rPr lang="en-US" sz="2600" i="1" dirty="0"/>
              <a:t> </a:t>
            </a:r>
            <a:r>
              <a:rPr lang="en-US" sz="2600" i="1" dirty="0" err="1"/>
              <a:t>ir</a:t>
            </a:r>
            <a:r>
              <a:rPr lang="en-US" sz="2600" i="1" dirty="0"/>
              <a:t> </a:t>
            </a:r>
            <a:r>
              <a:rPr lang="en-US" sz="2600" i="1" dirty="0" err="1"/>
              <a:t>nopelnīt</a:t>
            </a:r>
            <a:r>
              <a:rPr lang="en-US" sz="2600" i="1" dirty="0"/>
              <a:t> </a:t>
            </a:r>
            <a:r>
              <a:rPr lang="en-US" sz="2600" i="1" dirty="0" err="1" smtClean="0"/>
              <a:t>naudu</a:t>
            </a:r>
            <a:r>
              <a:rPr lang="lv-LV" sz="2600" i="1" dirty="0" smtClean="0"/>
              <a:t> - p</a:t>
            </a:r>
            <a:r>
              <a:rPr lang="en-US" sz="2600" i="1" dirty="0" err="1" smtClean="0"/>
              <a:t>ar</a:t>
            </a:r>
            <a:r>
              <a:rPr lang="en-US" sz="2600" i="1" dirty="0" smtClean="0"/>
              <a:t> </a:t>
            </a:r>
            <a:r>
              <a:rPr lang="en-US" sz="2600" i="1" dirty="0" err="1"/>
              <a:t>manu</a:t>
            </a:r>
            <a:r>
              <a:rPr lang="en-US" sz="2600" i="1" dirty="0"/>
              <a:t> </a:t>
            </a:r>
            <a:r>
              <a:rPr lang="en-US" sz="2600" i="1" dirty="0" err="1"/>
              <a:t>veselību</a:t>
            </a:r>
            <a:r>
              <a:rPr lang="en-US" sz="2600" i="1" dirty="0"/>
              <a:t> </a:t>
            </a:r>
            <a:r>
              <a:rPr lang="en-US" sz="2600" i="1" dirty="0" err="1" smtClean="0"/>
              <a:t>nedomā</a:t>
            </a:r>
            <a:endParaRPr lang="lv-LV" sz="2600" i="1" dirty="0" smtClean="0"/>
          </a:p>
          <a:p>
            <a:r>
              <a:rPr lang="en-US" sz="2600" i="1" dirty="0" err="1"/>
              <a:t>Veselības</a:t>
            </a:r>
            <a:r>
              <a:rPr lang="en-US" sz="2600" i="1" dirty="0"/>
              <a:t> </a:t>
            </a:r>
            <a:r>
              <a:rPr lang="en-US" sz="2600" i="1" dirty="0" err="1"/>
              <a:t>veicināšanas</a:t>
            </a:r>
            <a:r>
              <a:rPr lang="en-US" sz="2600" i="1" dirty="0"/>
              <a:t> </a:t>
            </a:r>
            <a:r>
              <a:rPr lang="en-US" sz="2600" i="1" dirty="0" err="1"/>
              <a:t>aktivitātes</a:t>
            </a:r>
            <a:r>
              <a:rPr lang="en-US" sz="2600" i="1" dirty="0"/>
              <a:t> </a:t>
            </a:r>
            <a:r>
              <a:rPr lang="en-US" sz="2600" i="1" dirty="0" err="1"/>
              <a:t>darba</a:t>
            </a:r>
            <a:r>
              <a:rPr lang="en-US" sz="2600" i="1" dirty="0"/>
              <a:t> </a:t>
            </a:r>
            <a:r>
              <a:rPr lang="en-US" sz="2600" i="1" dirty="0" err="1"/>
              <a:t>vietas</a:t>
            </a:r>
            <a:r>
              <a:rPr lang="en-US" sz="2600" i="1" dirty="0"/>
              <a:t> </a:t>
            </a:r>
            <a:r>
              <a:rPr lang="en-US" sz="2600" i="1" dirty="0" err="1" smtClean="0"/>
              <a:t>nenotiek</a:t>
            </a:r>
            <a:endParaRPr lang="lv-LV" sz="2600" i="1" dirty="0"/>
          </a:p>
          <a:p>
            <a:r>
              <a:rPr lang="en-US" sz="2600" i="1" dirty="0" err="1"/>
              <a:t>Diemžēl</a:t>
            </a:r>
            <a:r>
              <a:rPr lang="en-US" sz="2600" i="1" dirty="0"/>
              <a:t> </a:t>
            </a:r>
            <a:r>
              <a:rPr lang="en-US" sz="2600" i="1" dirty="0" err="1"/>
              <a:t>darba</a:t>
            </a:r>
            <a:r>
              <a:rPr lang="en-US" sz="2600" i="1" dirty="0"/>
              <a:t> </a:t>
            </a:r>
            <a:r>
              <a:rPr lang="en-US" sz="2600" i="1" dirty="0" err="1"/>
              <a:t>vietā</a:t>
            </a:r>
            <a:r>
              <a:rPr lang="en-US" sz="2600" i="1" dirty="0"/>
              <a:t> </a:t>
            </a:r>
            <a:r>
              <a:rPr lang="en-US" sz="2600" i="1" dirty="0" err="1"/>
              <a:t>netiek</a:t>
            </a:r>
            <a:r>
              <a:rPr lang="en-US" sz="2600" i="1" dirty="0"/>
              <a:t> </a:t>
            </a:r>
            <a:r>
              <a:rPr lang="en-US" sz="2600" i="1" dirty="0" err="1"/>
              <a:t>atbalstītas</a:t>
            </a:r>
            <a:r>
              <a:rPr lang="en-US" sz="2600" i="1" dirty="0"/>
              <a:t> </a:t>
            </a:r>
            <a:r>
              <a:rPr lang="en-US" sz="2600" i="1" dirty="0" err="1"/>
              <a:t>nekādas</a:t>
            </a:r>
            <a:r>
              <a:rPr lang="en-US" sz="2600" i="1" dirty="0"/>
              <a:t> </a:t>
            </a:r>
            <a:r>
              <a:rPr lang="en-US" sz="2600" i="1" dirty="0" err="1"/>
              <a:t>papildus</a:t>
            </a:r>
            <a:r>
              <a:rPr lang="en-US" sz="2600" i="1" dirty="0"/>
              <a:t> </a:t>
            </a:r>
            <a:r>
              <a:rPr lang="en-US" sz="2600" i="1" dirty="0" err="1" smtClean="0"/>
              <a:t>aktivitātes</a:t>
            </a:r>
            <a:endParaRPr lang="lv-LV" sz="2600" i="1" dirty="0"/>
          </a:p>
          <a:p>
            <a:r>
              <a:rPr lang="en-US" sz="2600" i="1" dirty="0" err="1"/>
              <a:t>Smagi</a:t>
            </a:r>
            <a:r>
              <a:rPr lang="en-US" sz="2600" i="1" dirty="0"/>
              <a:t>, </a:t>
            </a:r>
            <a:r>
              <a:rPr lang="en-US" sz="2600" i="1" dirty="0" err="1"/>
              <a:t>augstākā</a:t>
            </a:r>
            <a:r>
              <a:rPr lang="en-US" sz="2600" i="1" dirty="0"/>
              <a:t> </a:t>
            </a:r>
            <a:r>
              <a:rPr lang="en-US" sz="2600" i="1" dirty="0" err="1"/>
              <a:t>vadība</a:t>
            </a:r>
            <a:r>
              <a:rPr lang="en-US" sz="2600" i="1" dirty="0"/>
              <a:t> </a:t>
            </a:r>
            <a:r>
              <a:rPr lang="en-US" sz="2600" i="1" dirty="0" err="1"/>
              <a:t>nemaz</a:t>
            </a:r>
            <a:r>
              <a:rPr lang="en-US" sz="2600" i="1" dirty="0"/>
              <a:t> </a:t>
            </a:r>
            <a:r>
              <a:rPr lang="en-US" sz="2600" i="1" dirty="0" err="1"/>
              <a:t>nav</a:t>
            </a:r>
            <a:r>
              <a:rPr lang="en-US" sz="2600" i="1" dirty="0"/>
              <a:t> </a:t>
            </a:r>
            <a:r>
              <a:rPr lang="en-US" sz="2600" i="1" dirty="0" err="1"/>
              <a:t>ieinteresēta</a:t>
            </a:r>
            <a:r>
              <a:rPr lang="en-US" sz="2600" i="1" dirty="0"/>
              <a:t> un </a:t>
            </a:r>
            <a:r>
              <a:rPr lang="en-US" sz="2600" i="1" dirty="0" err="1"/>
              <a:t>neieklausās</a:t>
            </a:r>
            <a:r>
              <a:rPr lang="en-US" sz="2600" i="1" dirty="0"/>
              <a:t>. </a:t>
            </a:r>
            <a:r>
              <a:rPr lang="en-US" sz="2600" i="1" dirty="0" err="1"/>
              <a:t>Viens</a:t>
            </a:r>
            <a:r>
              <a:rPr lang="en-US" sz="2600" i="1" dirty="0"/>
              <a:t> no </a:t>
            </a:r>
            <a:r>
              <a:rPr lang="en-US" sz="2600" i="1" dirty="0" err="1"/>
              <a:t>iemesliem</a:t>
            </a:r>
            <a:r>
              <a:rPr lang="en-US" sz="2600" i="1" dirty="0"/>
              <a:t> </a:t>
            </a:r>
            <a:r>
              <a:rPr lang="en-US" sz="2600" i="1" dirty="0" err="1"/>
              <a:t>kāpēc</a:t>
            </a:r>
            <a:r>
              <a:rPr lang="en-US" sz="2600" i="1" dirty="0"/>
              <a:t> </a:t>
            </a:r>
            <a:r>
              <a:rPr lang="en-US" sz="2600" i="1" dirty="0" err="1"/>
              <a:t>mainu</a:t>
            </a:r>
            <a:r>
              <a:rPr lang="en-US" sz="2600" i="1" dirty="0"/>
              <a:t> </a:t>
            </a:r>
            <a:r>
              <a:rPr lang="en-US" sz="2600" i="1" dirty="0" err="1"/>
              <a:t>darba</a:t>
            </a:r>
            <a:r>
              <a:rPr lang="en-US" sz="2600" i="1" dirty="0"/>
              <a:t> </a:t>
            </a:r>
            <a:r>
              <a:rPr lang="en-US" sz="2600" i="1" dirty="0" err="1" smtClean="0"/>
              <a:t>vietu</a:t>
            </a:r>
            <a:endParaRPr lang="lv-LV" sz="2600" i="1" dirty="0" smtClean="0"/>
          </a:p>
          <a:p>
            <a:r>
              <a:rPr lang="en-US" sz="2600" i="1" dirty="0" err="1"/>
              <a:t>Esmu</a:t>
            </a:r>
            <a:r>
              <a:rPr lang="en-US" sz="2600" i="1" dirty="0"/>
              <a:t> </a:t>
            </a:r>
            <a:r>
              <a:rPr lang="en-US" sz="2600" i="1" dirty="0" err="1"/>
              <a:t>izstrādājusi</a:t>
            </a:r>
            <a:r>
              <a:rPr lang="en-US" sz="2600" i="1" dirty="0"/>
              <a:t> </a:t>
            </a:r>
            <a:r>
              <a:rPr lang="en-US" sz="2600" i="1" dirty="0" err="1"/>
              <a:t>veselu</a:t>
            </a:r>
            <a:r>
              <a:rPr lang="en-US" sz="2600" i="1" dirty="0"/>
              <a:t> </a:t>
            </a:r>
            <a:r>
              <a:rPr lang="en-US" sz="2600" i="1" dirty="0" err="1"/>
              <a:t>veselības</a:t>
            </a:r>
            <a:r>
              <a:rPr lang="en-US" sz="2600" i="1" dirty="0"/>
              <a:t> </a:t>
            </a:r>
            <a:r>
              <a:rPr lang="en-US" sz="2600" i="1" dirty="0" err="1"/>
              <a:t>veicināšanas</a:t>
            </a:r>
            <a:r>
              <a:rPr lang="en-US" sz="2600" i="1" dirty="0"/>
              <a:t> </a:t>
            </a:r>
            <a:r>
              <a:rPr lang="en-US" sz="2600" i="1" dirty="0" err="1"/>
              <a:t>plānu</a:t>
            </a:r>
            <a:r>
              <a:rPr lang="en-US" sz="2600" i="1" dirty="0"/>
              <a:t> un </a:t>
            </a:r>
            <a:r>
              <a:rPr lang="en-US" sz="2600" i="1" dirty="0" err="1"/>
              <a:t>programmu</a:t>
            </a:r>
            <a:r>
              <a:rPr lang="en-US" sz="2600" i="1" dirty="0"/>
              <a:t>, </a:t>
            </a:r>
            <a:r>
              <a:rPr lang="en-US" sz="2600" i="1" dirty="0" err="1"/>
              <a:t>kā</a:t>
            </a:r>
            <a:r>
              <a:rPr lang="en-US" sz="2600" i="1" dirty="0"/>
              <a:t> </a:t>
            </a:r>
            <a:r>
              <a:rPr lang="en-US" sz="2600" i="1" dirty="0" err="1"/>
              <a:t>uzlabot</a:t>
            </a:r>
            <a:r>
              <a:rPr lang="en-US" sz="2600" i="1" dirty="0"/>
              <a:t> </a:t>
            </a:r>
            <a:r>
              <a:rPr lang="en-US" sz="2600" i="1" dirty="0" err="1"/>
              <a:t>situāciju</a:t>
            </a:r>
            <a:r>
              <a:rPr lang="en-US" sz="2600" i="1" dirty="0"/>
              <a:t> </a:t>
            </a:r>
            <a:r>
              <a:rPr lang="en-US" sz="2600" i="1" dirty="0" err="1"/>
              <a:t>mūsu</a:t>
            </a:r>
            <a:r>
              <a:rPr lang="en-US" sz="2600" i="1" dirty="0"/>
              <a:t> </a:t>
            </a:r>
            <a:r>
              <a:rPr lang="en-US" sz="2600" i="1" dirty="0" err="1"/>
              <a:t>uzņēmumā</a:t>
            </a:r>
            <a:r>
              <a:rPr lang="en-US" sz="2600" i="1" dirty="0"/>
              <a:t>, </a:t>
            </a:r>
            <a:r>
              <a:rPr lang="en-US" sz="2600" i="1" dirty="0" err="1"/>
              <a:t>taču</a:t>
            </a:r>
            <a:r>
              <a:rPr lang="en-US" sz="2600" i="1" dirty="0"/>
              <a:t> </a:t>
            </a:r>
            <a:r>
              <a:rPr lang="en-US" sz="2600" i="1" dirty="0" err="1"/>
              <a:t>vadība</a:t>
            </a:r>
            <a:r>
              <a:rPr lang="en-US" sz="2600" i="1" dirty="0"/>
              <a:t> to </a:t>
            </a:r>
            <a:r>
              <a:rPr lang="en-US" sz="2600" i="1" dirty="0" err="1"/>
              <a:t>neakceptē</a:t>
            </a:r>
            <a:r>
              <a:rPr lang="en-US" sz="2600" i="1" dirty="0"/>
              <a:t> un </a:t>
            </a:r>
            <a:r>
              <a:rPr lang="en-US" sz="2600" i="1" dirty="0" err="1"/>
              <a:t>manas</a:t>
            </a:r>
            <a:r>
              <a:rPr lang="en-US" sz="2600" i="1" dirty="0"/>
              <a:t> </a:t>
            </a:r>
            <a:r>
              <a:rPr lang="en-US" sz="2600" i="1" dirty="0" err="1"/>
              <a:t>rokas</a:t>
            </a:r>
            <a:r>
              <a:rPr lang="en-US" sz="2600" i="1" dirty="0"/>
              <a:t> un </a:t>
            </a:r>
            <a:r>
              <a:rPr lang="en-US" sz="2600" i="1" dirty="0" err="1"/>
              <a:t>iespējas</a:t>
            </a:r>
            <a:r>
              <a:rPr lang="en-US" sz="2600" i="1" dirty="0"/>
              <a:t> </a:t>
            </a:r>
            <a:r>
              <a:rPr lang="en-US" sz="2600" i="1" dirty="0" err="1"/>
              <a:t>diemžēl</a:t>
            </a:r>
            <a:r>
              <a:rPr lang="en-US" sz="2600" i="1" dirty="0"/>
              <a:t> </a:t>
            </a:r>
            <a:r>
              <a:rPr lang="en-US" sz="2600" i="1" dirty="0" err="1"/>
              <a:t>ir</a:t>
            </a:r>
            <a:r>
              <a:rPr lang="en-US" sz="2600" i="1" dirty="0"/>
              <a:t> </a:t>
            </a:r>
            <a:r>
              <a:rPr lang="en-US" sz="2600" i="1" dirty="0" err="1" smtClean="0"/>
              <a:t>sasaistītas</a:t>
            </a:r>
            <a:endParaRPr lang="en-US" sz="2600" i="1" dirty="0"/>
          </a:p>
          <a:p>
            <a:endParaRPr lang="en-US" sz="2800" dirty="0"/>
          </a:p>
          <a:p>
            <a:endParaRPr lang="en-US" sz="2800" dirty="0"/>
          </a:p>
          <a:p>
            <a:endParaRPr lang="en-US" sz="2800" dirty="0"/>
          </a:p>
        </p:txBody>
      </p:sp>
    </p:spTree>
    <p:extLst>
      <p:ext uri="{BB962C8B-B14F-4D97-AF65-F5344CB8AC3E}">
        <p14:creationId xmlns:p14="http://schemas.microsoft.com/office/powerpoint/2010/main" val="579294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251520" y="836712"/>
            <a:ext cx="8497193" cy="5256584"/>
          </a:xfrm>
        </p:spPr>
        <p:txBody>
          <a:bodyPr/>
          <a:lstStyle/>
          <a:p>
            <a:r>
              <a:rPr lang="lv-LV" altLang="lv-LV" sz="2800" dirty="0" smtClean="0"/>
              <a:t>Tuvākā un tālāk nākotnē mūs sagaida daudzas problēmas: </a:t>
            </a:r>
          </a:p>
          <a:p>
            <a:pPr lvl="1"/>
            <a:r>
              <a:rPr lang="lv-LV" altLang="lv-LV" sz="2600" dirty="0" smtClean="0"/>
              <a:t>Populācijas (un arī darbspēka) novecošana, izmaiņas darba spējās</a:t>
            </a:r>
          </a:p>
          <a:p>
            <a:pPr lvl="1"/>
            <a:r>
              <a:rPr lang="lv-LV" altLang="lv-LV" sz="2600" dirty="0" smtClean="0"/>
              <a:t>Pieaugošs cilvēku skaits ar hroniskām saslimšanām, attiecīgi papildus noslogojums veselības un sociālajai sistēmai</a:t>
            </a:r>
          </a:p>
          <a:p>
            <a:pPr lvl="1"/>
            <a:r>
              <a:rPr lang="lv-LV" altLang="lv-LV" sz="2600" dirty="0" smtClean="0"/>
              <a:t>Izmaiņas pašā darba vidē un jauni riski </a:t>
            </a:r>
          </a:p>
          <a:p>
            <a:pPr lvl="1"/>
            <a:r>
              <a:rPr lang="lv-LV" altLang="lv-LV" sz="2600" dirty="0" smtClean="0"/>
              <a:t>Veselības veicināšanas un slimību profilakses nozīmes pieaugums</a:t>
            </a:r>
          </a:p>
          <a:p>
            <a:pPr lvl="1"/>
            <a:r>
              <a:rPr lang="lv-LV" altLang="lv-LV" sz="2600" dirty="0" smtClean="0"/>
              <a:t>Slikta uztura, atkarību un kaitīgo ieradumu pieaugumus</a:t>
            </a:r>
          </a:p>
          <a:p>
            <a:r>
              <a:rPr lang="lv-LV" altLang="lv-LV" sz="2800" dirty="0" smtClean="0"/>
              <a:t>Tā būs gan ekonomiska, gan sociāla problēma</a:t>
            </a:r>
            <a:endParaRPr lang="en-US" altLang="lv-LV" sz="2800" dirty="0" smtClean="0"/>
          </a:p>
        </p:txBody>
      </p:sp>
      <p:sp>
        <p:nvSpPr>
          <p:cNvPr id="4" name="Title 1"/>
          <p:cNvSpPr txBox="1">
            <a:spLocks/>
          </p:cNvSpPr>
          <p:nvPr/>
        </p:nvSpPr>
        <p:spPr bwMode="auto">
          <a:xfrm>
            <a:off x="395536" y="188913"/>
            <a:ext cx="8353177" cy="647799"/>
          </a:xfrm>
          <a:prstGeom prst="rect">
            <a:avLst/>
          </a:prstGeom>
          <a:noFill/>
          <a:ln w="9525">
            <a:noFill/>
            <a:round/>
            <a:headEnd/>
            <a:tailEnd/>
          </a:ln>
          <a:effectLst/>
        </p:spPr>
        <p:txBody>
          <a:bodyPr lIns="90000" tIns="46800" rIns="90000" bIns="46800" anchor="t"/>
          <a:lstStyle/>
          <a:p>
            <a:pPr defTabSz="449263">
              <a:lnSpc>
                <a:spcPct val="101000"/>
              </a:lnSpc>
              <a:buClr>
                <a:srgbClr val="8A4D48"/>
              </a:buClr>
              <a:buSzPct val="100000"/>
              <a:buFont typeface="Trajan Pro Omni"/>
              <a:buNone/>
              <a:defRPr/>
            </a:pPr>
            <a:r>
              <a:rPr lang="lv-LV" sz="4800" b="1" kern="0" dirty="0">
                <a:solidFill>
                  <a:srgbClr val="D2640A"/>
                </a:solidFill>
                <a:latin typeface="+mn-lt"/>
                <a:ea typeface="+mj-ea"/>
                <a:cs typeface="Times New Roman" pitchFamily="18" charset="0"/>
              </a:rPr>
              <a:t>Izaicinājumi turpmākajā laika periodā</a:t>
            </a:r>
            <a:endParaRPr lang="lv-LV" sz="4800" kern="0" dirty="0">
              <a:solidFill>
                <a:srgbClr val="D2640A"/>
              </a:solidFill>
              <a:effectLst>
                <a:outerShdw blurRad="38100" dist="38100" dir="2700000" algn="tl">
                  <a:srgbClr val="C0C0C0"/>
                </a:outerShdw>
              </a:effectLst>
              <a:latin typeface="+mn-lt"/>
              <a:ea typeface="+mj-ea"/>
              <a:cs typeface="Times New Roman" pitchFamily="18" charset="0"/>
            </a:endParaRPr>
          </a:p>
        </p:txBody>
      </p:sp>
    </p:spTree>
    <p:extLst>
      <p:ext uri="{BB962C8B-B14F-4D97-AF65-F5344CB8AC3E}">
        <p14:creationId xmlns:p14="http://schemas.microsoft.com/office/powerpoint/2010/main" val="9611265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lv-LV" altLang="lv-LV" sz="3600" dirty="0" smtClean="0"/>
              <a:t>VVDD riski?</a:t>
            </a:r>
          </a:p>
        </p:txBody>
      </p:sp>
      <p:sp>
        <p:nvSpPr>
          <p:cNvPr id="66563" name="Content Placeholder 2"/>
          <p:cNvSpPr>
            <a:spLocks noGrp="1"/>
          </p:cNvSpPr>
          <p:nvPr>
            <p:ph idx="1"/>
          </p:nvPr>
        </p:nvSpPr>
        <p:spPr>
          <a:xfrm>
            <a:off x="539552" y="1124744"/>
            <a:ext cx="7786743" cy="5002907"/>
          </a:xfrm>
        </p:spPr>
        <p:txBody>
          <a:bodyPr/>
          <a:lstStyle/>
          <a:p>
            <a:r>
              <a:rPr lang="lv-LV" altLang="lv-LV" dirty="0" smtClean="0"/>
              <a:t>VVDD ir arī riski, piemēram: </a:t>
            </a:r>
          </a:p>
          <a:p>
            <a:pPr lvl="1"/>
            <a:r>
              <a:rPr lang="lv-LV" altLang="lv-LV" dirty="0" smtClean="0"/>
              <a:t>Veicinot darbinieku pārvietošanos ar velosipēdiem, pieaug traumu skaits...</a:t>
            </a:r>
          </a:p>
          <a:p>
            <a:pPr lvl="1"/>
            <a:r>
              <a:rPr lang="lv-LV" altLang="lv-LV" dirty="0" smtClean="0"/>
              <a:t>Atmetot smēķēšanu – pieaug liekā svara problēmas </a:t>
            </a:r>
          </a:p>
          <a:p>
            <a:r>
              <a:rPr lang="lv-LV" altLang="lv-LV" dirty="0" smtClean="0"/>
              <a:t>Svarīgi – plānojot VVDD pasākumus, apdomāt visus iespējamos scenārijus un riskus!</a:t>
            </a:r>
          </a:p>
        </p:txBody>
      </p:sp>
    </p:spTree>
    <p:extLst>
      <p:ext uri="{BB962C8B-B14F-4D97-AF65-F5344CB8AC3E}">
        <p14:creationId xmlns:p14="http://schemas.microsoft.com/office/powerpoint/2010/main" val="14337515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913"/>
            <a:ext cx="8108131" cy="791815"/>
          </a:xfrm>
        </p:spPr>
        <p:txBody>
          <a:bodyPr/>
          <a:lstStyle/>
          <a:p>
            <a:r>
              <a:rPr lang="lv-LV" dirty="0" smtClean="0"/>
              <a:t>Kam tad būtu jānodarbojas ar veselības veicināšanu? </a:t>
            </a:r>
            <a:endParaRPr lang="en-GB" dirty="0"/>
          </a:p>
        </p:txBody>
      </p:sp>
      <p:sp>
        <p:nvSpPr>
          <p:cNvPr id="3" name="Text Placeholder 2"/>
          <p:cNvSpPr>
            <a:spLocks noGrp="1"/>
          </p:cNvSpPr>
          <p:nvPr>
            <p:ph type="body" sz="half" idx="1"/>
          </p:nvPr>
        </p:nvSpPr>
        <p:spPr>
          <a:xfrm>
            <a:off x="539552" y="1052736"/>
            <a:ext cx="8604448" cy="4895056"/>
          </a:xfrm>
        </p:spPr>
        <p:txBody>
          <a:bodyPr/>
          <a:lstStyle/>
          <a:p>
            <a:pPr marL="0" lvl="1" indent="0">
              <a:buSzPct val="95000"/>
              <a:buNone/>
            </a:pPr>
            <a:r>
              <a:rPr lang="lv-LV" altLang="lv-LV" dirty="0" smtClean="0">
                <a:solidFill>
                  <a:srgbClr val="C00000"/>
                </a:solidFill>
              </a:rPr>
              <a:t>….„</a:t>
            </a:r>
            <a:r>
              <a:rPr lang="lv-LV" altLang="lv-LV" dirty="0">
                <a:solidFill>
                  <a:srgbClr val="C00000"/>
                </a:solidFill>
              </a:rPr>
              <a:t>veselības veicināšana darba vietā ir </a:t>
            </a:r>
            <a:r>
              <a:rPr lang="lv-LV" altLang="lv-LV" b="1" dirty="0">
                <a:solidFill>
                  <a:srgbClr val="C00000"/>
                </a:solidFill>
              </a:rPr>
              <a:t>kopēja</a:t>
            </a:r>
            <a:r>
              <a:rPr lang="lv-LV" altLang="lv-LV" dirty="0">
                <a:solidFill>
                  <a:srgbClr val="C00000"/>
                </a:solidFill>
              </a:rPr>
              <a:t> darba devēju, nodarbināto un sabiedrības rīcība veselības un labklājības nodrošināšanai darba </a:t>
            </a:r>
            <a:r>
              <a:rPr lang="lv-LV" altLang="lv-LV" sz="2400" dirty="0">
                <a:solidFill>
                  <a:srgbClr val="C00000"/>
                </a:solidFill>
              </a:rPr>
              <a:t>vietās”</a:t>
            </a:r>
          </a:p>
          <a:p>
            <a:r>
              <a:rPr lang="lv-LV" sz="2800" dirty="0" smtClean="0"/>
              <a:t>Visiem loma un iespējas!</a:t>
            </a:r>
          </a:p>
          <a:p>
            <a:r>
              <a:rPr lang="lv-LV" sz="2800" dirty="0" smtClean="0"/>
              <a:t>Protams, darba vietās – darba devējs un darbinieki, bet….</a:t>
            </a:r>
          </a:p>
          <a:p>
            <a:r>
              <a:rPr lang="lv-LV" sz="2800" dirty="0" smtClean="0"/>
              <a:t>Būtiska loma pašvaldībām un darbībai lokālā līmenī!</a:t>
            </a:r>
          </a:p>
          <a:p>
            <a:pPr lvl="1" eaLnBrk="1" fontAlgn="auto" hangingPunct="1">
              <a:defRPr/>
            </a:pPr>
            <a:r>
              <a:rPr lang="lv-LV" dirty="0" smtClean="0">
                <a:solidFill>
                  <a:schemeClr val="tx1"/>
                </a:solidFill>
                <a:latin typeface="Calibri" pitchFamily="34" charset="0"/>
                <a:sym typeface="Wingdings"/>
              </a:rPr>
              <a:t>sabiedrības </a:t>
            </a:r>
            <a:r>
              <a:rPr lang="lv-LV" dirty="0">
                <a:solidFill>
                  <a:schemeClr val="tx1"/>
                </a:solidFill>
                <a:latin typeface="Calibri" pitchFamily="34" charset="0"/>
                <a:sym typeface="Wingdings"/>
              </a:rPr>
              <a:t>veselības jautājumu lokāla specifika</a:t>
            </a:r>
          </a:p>
          <a:p>
            <a:pPr lvl="1" eaLnBrk="1" fontAlgn="auto" hangingPunct="1">
              <a:defRPr/>
            </a:pPr>
            <a:r>
              <a:rPr lang="lv-LV" dirty="0" smtClean="0">
                <a:solidFill>
                  <a:schemeClr val="tx1"/>
                </a:solidFill>
                <a:latin typeface="Calibri" pitchFamily="34" charset="0"/>
                <a:sym typeface="Wingdings"/>
              </a:rPr>
              <a:t>iespējas </a:t>
            </a:r>
            <a:r>
              <a:rPr lang="lv-LV" dirty="0">
                <a:solidFill>
                  <a:schemeClr val="tx1"/>
                </a:solidFill>
                <a:latin typeface="Calibri" pitchFamily="34" charset="0"/>
                <a:sym typeface="Wingdings"/>
              </a:rPr>
              <a:t>ātrai, operatīvai un precīzai rīcībai</a:t>
            </a:r>
          </a:p>
          <a:p>
            <a:pPr lvl="1" eaLnBrk="1" fontAlgn="auto" hangingPunct="1">
              <a:defRPr/>
            </a:pPr>
            <a:r>
              <a:rPr lang="lv-LV" dirty="0" smtClean="0">
                <a:solidFill>
                  <a:schemeClr val="tx1"/>
                </a:solidFill>
                <a:latin typeface="Calibri" pitchFamily="34" charset="0"/>
                <a:sym typeface="Wingdings"/>
              </a:rPr>
              <a:t>atbalsta </a:t>
            </a:r>
            <a:r>
              <a:rPr lang="lv-LV" dirty="0">
                <a:solidFill>
                  <a:schemeClr val="tx1"/>
                </a:solidFill>
                <a:latin typeface="Calibri" pitchFamily="34" charset="0"/>
                <a:sym typeface="Wingdings"/>
              </a:rPr>
              <a:t>mehānisms valsts sabiedrības veselības politikas īstenošanai</a:t>
            </a:r>
            <a:endParaRPr lang="lv-LV" dirty="0">
              <a:solidFill>
                <a:schemeClr val="tx1"/>
              </a:solidFill>
              <a:latin typeface="Calibri" pitchFamily="34" charset="0"/>
            </a:endParaRPr>
          </a:p>
          <a:p>
            <a:endParaRPr lang="en-GB" dirty="0"/>
          </a:p>
        </p:txBody>
      </p:sp>
    </p:spTree>
    <p:extLst>
      <p:ext uri="{BB962C8B-B14F-4D97-AF65-F5344CB8AC3E}">
        <p14:creationId xmlns:p14="http://schemas.microsoft.com/office/powerpoint/2010/main" val="35578245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444746048"/>
              </p:ext>
            </p:extLst>
          </p:nvPr>
        </p:nvGraphicFramePr>
        <p:xfrm>
          <a:off x="467544" y="908720"/>
          <a:ext cx="8136904"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p:cNvSpPr>
            <a:spLocks noGrp="1"/>
          </p:cNvSpPr>
          <p:nvPr>
            <p:ph type="title"/>
          </p:nvPr>
        </p:nvSpPr>
        <p:spPr>
          <a:xfrm>
            <a:off x="899592" y="116632"/>
            <a:ext cx="6624736" cy="720080"/>
          </a:xfrm>
        </p:spPr>
        <p:txBody>
          <a:bodyPr/>
          <a:lstStyle/>
          <a:p>
            <a:pPr eaLnBrk="1" hangingPunct="1">
              <a:defRPr/>
            </a:pPr>
            <a:r>
              <a:rPr lang="lv-LV" dirty="0" smtClean="0"/>
              <a:t>Partneri veselības veicināšanā</a:t>
            </a:r>
            <a:endParaRPr lang="en-US" dirty="0"/>
          </a:p>
        </p:txBody>
      </p:sp>
      <p:pic>
        <p:nvPicPr>
          <p:cNvPr id="9221" name="Picture 7" descr="royalty-free-business-clipart-illustration-63518tn.jpg"/>
          <p:cNvPicPr>
            <a:picLocks noChangeAspect="1"/>
          </p:cNvPicPr>
          <p:nvPr/>
        </p:nvPicPr>
        <p:blipFill>
          <a:blip r:embed="rId7" cstate="print">
            <a:extLst>
              <a:ext uri="{28A0092B-C50C-407E-A947-70E740481C1C}">
                <a14:useLocalDpi xmlns:a14="http://schemas.microsoft.com/office/drawing/2010/main" val="0"/>
              </a:ext>
            </a:extLst>
          </a:blip>
          <a:srcRect t="11255" b="36971"/>
          <a:stretch>
            <a:fillRect/>
          </a:stretch>
        </p:blipFill>
        <p:spPr bwMode="auto">
          <a:xfrm>
            <a:off x="3132138" y="2780928"/>
            <a:ext cx="29527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6381328"/>
            <a:ext cx="2448272" cy="461665"/>
          </a:xfrm>
          <a:prstGeom prst="rect">
            <a:avLst/>
          </a:prstGeom>
          <a:noFill/>
        </p:spPr>
        <p:txBody>
          <a:bodyPr wrap="square" rtlCol="0">
            <a:spAutoFit/>
          </a:bodyPr>
          <a:lstStyle/>
          <a:p>
            <a:r>
              <a:rPr lang="en-GB" baseline="0" dirty="0" smtClean="0"/>
              <a:t>©</a:t>
            </a:r>
            <a:r>
              <a:rPr lang="lv-LV" baseline="0" dirty="0" smtClean="0"/>
              <a:t>SPKC</a:t>
            </a:r>
            <a:endParaRPr lang="en-GB" baseline="0" dirty="0"/>
          </a:p>
        </p:txBody>
      </p:sp>
    </p:spTree>
    <p:extLst>
      <p:ext uri="{BB962C8B-B14F-4D97-AF65-F5344CB8AC3E}">
        <p14:creationId xmlns:p14="http://schemas.microsoft.com/office/powerpoint/2010/main" val="2389117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8367"/>
          <a:stretch/>
        </p:blipFill>
        <p:spPr bwMode="auto">
          <a:xfrm>
            <a:off x="0" y="20166"/>
            <a:ext cx="9144000" cy="6837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4858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Pastāvīgo iedzīvotāju skaits </a:t>
            </a:r>
            <a:r>
              <a:rPr lang="lv-LV" dirty="0" smtClean="0"/>
              <a:t>2016.gada </a:t>
            </a:r>
            <a:r>
              <a:rPr lang="lv-LV" dirty="0"/>
              <a:t>sākumā</a:t>
            </a:r>
          </a:p>
        </p:txBody>
      </p:sp>
      <p:sp>
        <p:nvSpPr>
          <p:cNvPr id="3" name="Text Placeholder 2"/>
          <p:cNvSpPr>
            <a:spLocks noGrp="1"/>
          </p:cNvSpPr>
          <p:nvPr>
            <p:ph type="body" sz="half" idx="1"/>
          </p:nvPr>
        </p:nvSpPr>
        <p:spPr>
          <a:xfrm>
            <a:off x="2627784" y="6309320"/>
            <a:ext cx="8064896" cy="430560"/>
          </a:xfrm>
        </p:spPr>
        <p:txBody>
          <a:bodyPr/>
          <a:lstStyle/>
          <a:p>
            <a:pPr marL="0" indent="0">
              <a:buNone/>
            </a:pPr>
            <a:r>
              <a:rPr lang="lv-LV" sz="1600" dirty="0" smtClean="0"/>
              <a:t>Avots: Latvijas Vēstnesis</a:t>
            </a:r>
            <a:endParaRPr lang="lv-LV" sz="1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340768"/>
            <a:ext cx="7632848" cy="485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8229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Demogrāfiskās slodzes līmenis </a:t>
            </a:r>
            <a:r>
              <a:rPr lang="lv-LV" dirty="0" smtClean="0"/>
              <a:t>Latvijā 2016. gada sākumā</a:t>
            </a:r>
            <a:endParaRPr lang="lv-LV" dirty="0"/>
          </a:p>
        </p:txBody>
      </p:sp>
      <p:sp>
        <p:nvSpPr>
          <p:cNvPr id="5" name="Text Placeholder 2"/>
          <p:cNvSpPr txBox="1">
            <a:spLocks/>
          </p:cNvSpPr>
          <p:nvPr/>
        </p:nvSpPr>
        <p:spPr bwMode="auto">
          <a:xfrm>
            <a:off x="2627784" y="6309320"/>
            <a:ext cx="8064896" cy="43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6700" indent="-266700" algn="l" rtl="0" eaLnBrk="0" fontAlgn="base" hangingPunct="0">
              <a:spcBef>
                <a:spcPts val="0"/>
              </a:spcBef>
              <a:spcAft>
                <a:spcPts val="0"/>
              </a:spcAft>
              <a:buClr>
                <a:srgbClr val="C85A0A"/>
              </a:buClr>
              <a:buSzPct val="95000"/>
              <a:buFont typeface="Wingdings" pitchFamily="2" charset="2"/>
              <a:buChar char="n"/>
              <a:defRPr sz="3200">
                <a:solidFill>
                  <a:srgbClr val="353535"/>
                </a:solidFill>
                <a:latin typeface="+mn-lt"/>
                <a:ea typeface="+mn-ea"/>
                <a:cs typeface="ヒラギノ角ゴ Pro W3"/>
              </a:defRPr>
            </a:lvl1pPr>
            <a:lvl2pPr marL="719138" indent="-185738" algn="l" rtl="0" eaLnBrk="0" fontAlgn="base" hangingPunct="0">
              <a:spcBef>
                <a:spcPts val="0"/>
              </a:spcBef>
              <a:spcAft>
                <a:spcPts val="0"/>
              </a:spcAft>
              <a:buClr>
                <a:srgbClr val="C85A0A"/>
              </a:buClr>
              <a:buSzPct val="117000"/>
              <a:buFont typeface="Arial" pitchFamily="34" charset="0"/>
              <a:buChar char="»"/>
              <a:defRPr sz="2800">
                <a:solidFill>
                  <a:srgbClr val="353535"/>
                </a:solidFill>
                <a:latin typeface="+mn-lt"/>
                <a:ea typeface="+mn-ea"/>
                <a:cs typeface="ヒラギノ角ゴ Pro W3"/>
              </a:defRPr>
            </a:lvl2pPr>
            <a:lvl3pPr marL="1163638" indent="-160338" algn="l" rtl="0" eaLnBrk="0" fontAlgn="base" hangingPunct="0">
              <a:spcBef>
                <a:spcPts val="0"/>
              </a:spcBef>
              <a:spcAft>
                <a:spcPts val="0"/>
              </a:spcAft>
              <a:buClr>
                <a:srgbClr val="C85A0A"/>
              </a:buClr>
              <a:buSzPct val="120000"/>
              <a:buFont typeface="Arial" pitchFamily="34" charset="0"/>
              <a:buChar char="-"/>
              <a:defRPr sz="2400">
                <a:solidFill>
                  <a:srgbClr val="353535"/>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rgbClr val="474747"/>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rgbClr val="474747"/>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Font typeface="Wingdings" pitchFamily="2" charset="2"/>
              <a:buNone/>
            </a:pPr>
            <a:r>
              <a:rPr lang="lv-LV" sz="1600" kern="0" baseline="0" dirty="0" smtClean="0"/>
              <a:t>Avots: Latvijas Vēstnesis</a:t>
            </a:r>
            <a:endParaRPr lang="lv-LV" sz="1600" kern="0" baseline="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24744"/>
            <a:ext cx="7992888" cy="4802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4331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Sagaidāmais dzīves ilgums piedzimšanas brīdī</a:t>
            </a:r>
            <a:endParaRPr lang="en-GB" dirty="0"/>
          </a:p>
        </p:txBody>
      </p:sp>
      <p:sp>
        <p:nvSpPr>
          <p:cNvPr id="3" name="Text Placeholder 2"/>
          <p:cNvSpPr>
            <a:spLocks noGrp="1"/>
          </p:cNvSpPr>
          <p:nvPr>
            <p:ph type="body"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2" y="1124744"/>
            <a:ext cx="9191822"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1085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88913"/>
            <a:ext cx="8035925" cy="484871"/>
          </a:xfrm>
        </p:spPr>
        <p:txBody>
          <a:bodyPr/>
          <a:lstStyle/>
          <a:p>
            <a:r>
              <a:rPr lang="lv-LV" dirty="0" smtClean="0"/>
              <a:t>Pensionēšanās vecums</a:t>
            </a:r>
            <a:endParaRPr lang="en-GB" dirty="0"/>
          </a:p>
        </p:txBody>
      </p:sp>
      <p:sp>
        <p:nvSpPr>
          <p:cNvPr id="3" name="Text Placeholder 2"/>
          <p:cNvSpPr>
            <a:spLocks noGrp="1"/>
          </p:cNvSpPr>
          <p:nvPr>
            <p:ph type="body"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pic>
        <p:nvPicPr>
          <p:cNvPr id="2050" name="Picture 2" descr="C:\Users\ivavan\Bildes_darba_vide\VVDV\retirement_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73784"/>
            <a:ext cx="9144000" cy="577988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2411760" y="6472581"/>
            <a:ext cx="3456384" cy="360043"/>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600"/>
              </a:spcBef>
              <a:spcAft>
                <a:spcPts val="0"/>
              </a:spcAft>
              <a:buNone/>
              <a:tabLst/>
              <a:defRPr lang="en-US" sz="2400" b="0" i="0" u="none" strike="noStrike" kern="1200" cap="none" spc="0" baseline="0">
                <a:solidFill>
                  <a:srgbClr val="A6A6A6"/>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a:lstStyle>
          <a:p>
            <a:r>
              <a:rPr lang="lv-LV" sz="1200" dirty="0">
                <a:solidFill>
                  <a:schemeClr val="bg1"/>
                </a:solidFill>
                <a:ea typeface="+mn-ea"/>
                <a:cs typeface="+mn-cs"/>
              </a:rPr>
              <a:t>A</a:t>
            </a:r>
            <a:r>
              <a:rPr lang="lv-LV" sz="1200" dirty="0" smtClean="0">
                <a:solidFill>
                  <a:schemeClr val="bg1"/>
                </a:solidFill>
                <a:ea typeface="+mn-ea"/>
                <a:cs typeface="+mn-cs"/>
              </a:rPr>
              <a:t>vots:  Labklājības ministrija, Pasaules banka, 2015</a:t>
            </a:r>
            <a:endParaRPr lang="lv-LV" sz="1200" baseline="30000" dirty="0">
              <a:solidFill>
                <a:schemeClr val="bg1"/>
              </a:solidFill>
              <a:ea typeface="+mn-ea"/>
              <a:cs typeface="+mn-cs"/>
            </a:endParaRPr>
          </a:p>
        </p:txBody>
      </p:sp>
    </p:spTree>
    <p:extLst>
      <p:ext uri="{BB962C8B-B14F-4D97-AF65-F5344CB8AC3E}">
        <p14:creationId xmlns:p14="http://schemas.microsoft.com/office/powerpoint/2010/main" val="103073745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ヒラギノ角ゴ Pro W3"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ヒラギノ角ゴ Pro W3"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accent1">
                <a:tint val="66000"/>
                <a:satMod val="160000"/>
                <a:alpha val="0"/>
                <a:lumMod val="70000"/>
                <a:lumOff val="30000"/>
              </a:schemeClr>
            </a:gs>
            <a:gs pos="100000">
              <a:schemeClr val="accent1">
                <a:tint val="44500"/>
                <a:satMod val="160000"/>
              </a:schemeClr>
            </a:gs>
            <a:gs pos="100000">
              <a:schemeClr val="accent1">
                <a:tint val="23500"/>
                <a:satMod val="160000"/>
              </a:schemeClr>
            </a:gs>
          </a:gsLst>
          <a:lin ang="5400000" scaled="0"/>
        </a:gra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ヒラギノ角ゴ Pro W3"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s" ma:contentTypeID="0x010100431CD2B79AC61F42A124C2CEFAA390A9" ma:contentTypeVersion="0" ma:contentTypeDescription="Izveidot jaunu dokumentu." ma:contentTypeScope="" ma:versionID="25ce8bab2a4c82042c23900185beadbb">
  <xsd:schema xmlns:xsd="http://www.w3.org/2001/XMLSchema" xmlns:p="http://schemas.microsoft.com/office/2006/metadata/properties" targetNamespace="http://schemas.microsoft.com/office/2006/metadata/properties" ma:root="true" ma:fieldsID="03f02128687e48d6f6cc7d7a99a2c2f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ma:readOnly="true"/>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D5DCEF-F8A0-440A-99EE-E8069B03FB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94B67A99-68FB-4511-8531-73739D38A15C}">
  <ds:schemaRefs>
    <ds:schemaRef ds:uri="http://schemas.microsoft.com/office/2006/documentManagement/types"/>
    <ds:schemaRef ds:uri="http://purl.org/dc/elements/1.1/"/>
    <ds:schemaRef ds:uri="http://purl.org/dc/term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D7887137-3DA8-41E7-8276-8054ACD6D229}">
  <ds:schemaRefs>
    <ds:schemaRef ds:uri="http://schemas.microsoft.com/office/2006/metadata/longProperties"/>
  </ds:schemaRefs>
</ds:datastoreItem>
</file>

<file path=customXml/itemProps4.xml><?xml version="1.0" encoding="utf-8"?>
<ds:datastoreItem xmlns:ds="http://schemas.openxmlformats.org/officeDocument/2006/customXml" ds:itemID="{07FDEF95-9B99-491A-AD1D-DC1076C96C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5517</TotalTime>
  <Words>2255</Words>
  <Application>Microsoft Office PowerPoint</Application>
  <PresentationFormat>On-screen Show (4:3)</PresentationFormat>
  <Paragraphs>258</Paragraphs>
  <Slides>53</Slides>
  <Notes>8</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53</vt:i4>
      </vt:variant>
    </vt:vector>
  </HeadingPairs>
  <TitlesOfParts>
    <vt:vector size="58" baseType="lpstr">
      <vt:lpstr>1_Blank Presentation</vt:lpstr>
      <vt:lpstr>2_Blank Presentation</vt:lpstr>
      <vt:lpstr>Office Theme</vt:lpstr>
      <vt:lpstr>3_Blank Presentation</vt:lpstr>
      <vt:lpstr>Worksheet</vt:lpstr>
      <vt:lpstr>PowerPoint Presentation</vt:lpstr>
      <vt:lpstr>Kāpēc «Veselības veicināšana darba vietās?»</vt:lpstr>
      <vt:lpstr>Esam mainījušies un turpinām mainīties!</vt:lpstr>
      <vt:lpstr>PowerPoint Presentation</vt:lpstr>
      <vt:lpstr>PowerPoint Presentation</vt:lpstr>
      <vt:lpstr>Pastāvīgo iedzīvotāju skaits 2016.gada sākumā</vt:lpstr>
      <vt:lpstr>Demogrāfiskās slodzes līmenis Latvijā 2016. gada sākumā</vt:lpstr>
      <vt:lpstr>Sagaidāmais dzīves ilgums piedzimšanas brīdī</vt:lpstr>
      <vt:lpstr>Pensionēšanās vecums</vt:lpstr>
      <vt:lpstr>Cik traki būs? </vt:lpstr>
      <vt:lpstr>PowerPoint Presentation</vt:lpstr>
      <vt:lpstr>Veselības stāvokļa pašvērtējums dzimuma un vecuma grupās (%)</vt:lpstr>
      <vt:lpstr>PowerPoint Presentation</vt:lpstr>
      <vt:lpstr>Iedzīvotāju aptauja</vt:lpstr>
      <vt:lpstr>Darba ņēmēju aptauja</vt:lpstr>
      <vt:lpstr>Situācija pasaulē – kāpēc vairāk jārunā par arodslimību un veselības profilaksi? </vt:lpstr>
      <vt:lpstr>Koriģējāmā un preventīvi novēršanā mirstība</vt:lpstr>
      <vt:lpstr>Cik daudz varētu iegūt? </vt:lpstr>
      <vt:lpstr>PowerPoint Presentation</vt:lpstr>
      <vt:lpstr>Kas ir veselības veicināšana darba vietās? </vt:lpstr>
      <vt:lpstr>Kas ir veselības veicināšana darba vietās? </vt:lpstr>
      <vt:lpstr>Kas ir veselības veicināšana darba vietās? </vt:lpstr>
      <vt:lpstr>Kas ir veselības veicināšana darba vietās? </vt:lpstr>
      <vt:lpstr>Cik maksā darba aizsardzība (precīzāk - tās trūkums)?</vt:lpstr>
      <vt:lpstr>Sliktas darba vides Somijas ekonomikai radīto zaudējumu aprēķins (2012) – zaudētās algas</vt:lpstr>
      <vt:lpstr>Slimības lapas un Prezenteisms</vt:lpstr>
      <vt:lpstr>Realitāte ar slimošanu? </vt:lpstr>
      <vt:lpstr>PowerPoint Presentation</vt:lpstr>
      <vt:lpstr>PowerPoint Presentation</vt:lpstr>
      <vt:lpstr>PowerPoint Presentation</vt:lpstr>
      <vt:lpstr>PowerPoint Presentation</vt:lpstr>
      <vt:lpstr>PowerPoint Presentation</vt:lpstr>
      <vt:lpstr>Pārejoša darba nespēja dažadās grupās</vt:lpstr>
      <vt:lpstr>Lielie uzņēmumi sāk «mosties»…..</vt:lpstr>
      <vt:lpstr>Slimības lapas un Prezenteisms</vt:lpstr>
      <vt:lpstr>Svarīgākie prezenteisma iemesli? </vt:lpstr>
      <vt:lpstr>Svarīgākie prezenteisma iemesli? </vt:lpstr>
      <vt:lpstr>VVDV koncepcijas ekonomiskā puse? </vt:lpstr>
      <vt:lpstr>Vai var novērst un samazināt slimošanu un prezenteismu? </vt:lpstr>
      <vt:lpstr>Piemērs: Gripas vakcīna  (20 nodarbināto uzņēmums)</vt:lpstr>
      <vt:lpstr>Realitāte ar vakcinācijām?</vt:lpstr>
      <vt:lpstr>Būtiskākie ieguvumi no VVDV?</vt:lpstr>
      <vt:lpstr>Būtiskākie ieguvumi no VVDV?</vt:lpstr>
      <vt:lpstr>Būtiskākie ieguvumi no VVDV?</vt:lpstr>
      <vt:lpstr>Būtiskākie ieguvumi no VVDV?</vt:lpstr>
      <vt:lpstr>Būtiskākie ieguvumi no VVDV?</vt:lpstr>
      <vt:lpstr>Ko dara uzņēmumi Latvijā? </vt:lpstr>
      <vt:lpstr>PowerPoint Presentation</vt:lpstr>
      <vt:lpstr>Negatīvie piemēri.... citāti no aptaujas</vt:lpstr>
      <vt:lpstr>VVDD riski?</vt:lpstr>
      <vt:lpstr>Kam tad būtu jānodarbojas ar veselības veicināšanu? </vt:lpstr>
      <vt:lpstr>Partneri veselības veicināšanā</vt:lpstr>
      <vt:lpstr>PowerPoint Presentation</vt:lpstr>
    </vt:vector>
  </TitlesOfParts>
  <Company>eforma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RSU PowerPointa prezentācijas standarta sagatave</dc:title>
  <dc:creator>Linda</dc:creator>
  <cp:lastModifiedBy>Līga Ribkinska</cp:lastModifiedBy>
  <cp:revision>369</cp:revision>
  <cp:lastPrinted>2014-01-29T14:06:35Z</cp:lastPrinted>
  <dcterms:created xsi:type="dcterms:W3CDTF">2009-08-25T09:42:51Z</dcterms:created>
  <dcterms:modified xsi:type="dcterms:W3CDTF">2017-11-01T09:31:37Z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Dokuments</vt:lpwstr>
  </property>
</Properties>
</file>