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900" r:id="rId6"/>
  </p:sldMasterIdLst>
  <p:notesMasterIdLst>
    <p:notesMasterId r:id="rId24"/>
  </p:notesMasterIdLst>
  <p:handoutMasterIdLst>
    <p:handoutMasterId r:id="rId25"/>
  </p:handoutMasterIdLst>
  <p:sldIdLst>
    <p:sldId id="314" r:id="rId7"/>
    <p:sldId id="271" r:id="rId8"/>
    <p:sldId id="293" r:id="rId9"/>
    <p:sldId id="295" r:id="rId10"/>
    <p:sldId id="320" r:id="rId11"/>
    <p:sldId id="374" r:id="rId12"/>
    <p:sldId id="341" r:id="rId13"/>
    <p:sldId id="332" r:id="rId14"/>
    <p:sldId id="377" r:id="rId15"/>
    <p:sldId id="379" r:id="rId16"/>
    <p:sldId id="376" r:id="rId17"/>
    <p:sldId id="380" r:id="rId18"/>
    <p:sldId id="384" r:id="rId19"/>
    <p:sldId id="381" r:id="rId20"/>
    <p:sldId id="382" r:id="rId21"/>
    <p:sldId id="383" r:id="rId22"/>
    <p:sldId id="378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2A"/>
    <a:srgbClr val="353535"/>
    <a:srgbClr val="C85A0A"/>
    <a:srgbClr val="FFA3B5"/>
    <a:srgbClr val="3F3F3F"/>
    <a:srgbClr val="2E2E2E"/>
    <a:srgbClr val="D2640A"/>
    <a:srgbClr val="D16309"/>
    <a:srgbClr val="F3740B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87744" autoAdjust="0"/>
  </p:normalViewPr>
  <p:slideViewPr>
    <p:cSldViewPr>
      <p:cViewPr>
        <p:scale>
          <a:sx n="50" d="100"/>
          <a:sy n="50" d="100"/>
        </p:scale>
        <p:origin x="-2946" y="-114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96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955ED25-8C82-4467-B7D2-8461C97DA4D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403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41493E11-BCB1-4820-84D3-3311562E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Ievads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B3A26A-8A67-4133-BB36-5F6FAC6DFFC8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lv-LV" dirty="0" smtClean="0">
                <a:latin typeface="Arial" pitchFamily="34" charset="0"/>
              </a:rPr>
              <a:t>Tehnoloģiskās izmaiņas</a:t>
            </a:r>
            <a:r>
              <a:rPr lang="lv-LV" baseline="0" dirty="0" smtClean="0">
                <a:latin typeface="Arial" pitchFamily="34" charset="0"/>
              </a:rPr>
              <a:t> – elektroniska pieteikšanās!</a:t>
            </a:r>
            <a:endParaRPr lang="lv-LV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100910" cy="221457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71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9863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6" y="635077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2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35925" cy="89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3937000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938588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5FD9-B328-47F3-B7DE-C7DF5914F01E}" type="datetime1">
              <a:rPr lang="en-US"/>
              <a:pPr>
                <a:defRPr/>
              </a:pPr>
              <a:t>11/1/2017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A6DE-9135-4BF8-9245-073734D9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lv-LV" smtClean="0">
              <a:solidFill>
                <a:srgbClr val="000000"/>
              </a:solidFill>
            </a:endParaRPr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100910" cy="2286017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4331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rs.vanadzins\blankas_formas\DVVI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154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86743" cy="4714875"/>
          </a:xfrm>
        </p:spPr>
        <p:txBody>
          <a:bodyPr anchor="t"/>
          <a:lstStyle>
            <a:lvl1pPr>
              <a:buClr>
                <a:srgbClr val="8E001C"/>
              </a:buClr>
              <a:defRPr/>
            </a:lvl1pPr>
            <a:lvl2pPr>
              <a:buClr>
                <a:srgbClr val="8E001C"/>
              </a:buClr>
              <a:defRPr/>
            </a:lvl2pPr>
            <a:lvl3pPr>
              <a:buClr>
                <a:srgbClr val="8E001C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8864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0"/>
          </p:nvPr>
        </p:nvSpPr>
        <p:spPr>
          <a:xfrm>
            <a:off x="3708400" y="6245225"/>
            <a:ext cx="3527425" cy="47625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Darba drošības un vides veselības institūts</a:t>
            </a:r>
          </a:p>
        </p:txBody>
      </p:sp>
    </p:spTree>
    <p:extLst>
      <p:ext uri="{BB962C8B-B14F-4D97-AF65-F5344CB8AC3E}">
        <p14:creationId xmlns:p14="http://schemas.microsoft.com/office/powerpoint/2010/main" val="1642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rs.vanadzins\blankas_formas\DVVI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154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6688" cy="1071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86688" cy="4714875"/>
          </a:xfrm>
        </p:spPr>
        <p:txBody>
          <a:bodyPr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82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E71-4649-4493-94C8-83F4D15EF44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A1C6-304B-4D7F-BA15-3BA6D5525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FBDB5E-4DEE-4FBE-9503-473ADE109D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3648" y="2564904"/>
            <a:ext cx="7100910" cy="2143141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7" name="Picture 9" descr="Picture1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Picture1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372200" y="6221375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3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8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0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2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64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242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17445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223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9"/>
            <a:ext cx="4214842" cy="2857518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0" y="5297563"/>
            <a:chExt cx="9144032" cy="631767"/>
          </a:xfrm>
        </p:grpSpPr>
        <p:pic>
          <p:nvPicPr>
            <p:cNvPr id="1033" name="Picture 5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/>
            <a:stretch>
              <a:fillRect/>
            </a:stretch>
          </p:blipFill>
          <p:spPr bwMode="auto">
            <a:xfrm>
              <a:off x="0" y="5297563"/>
              <a:ext cx="862705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Picture1.jp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35"/>
            <a:stretch>
              <a:fillRect/>
            </a:stretch>
          </p:blipFill>
          <p:spPr bwMode="auto">
            <a:xfrm>
              <a:off x="6303452" y="5297563"/>
              <a:ext cx="284058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68EA783-4E68-41DA-BD26-F3A11AFFF9C3}" type="slidenum">
              <a:rPr lang="en-US" sz="150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sz="1500">
              <a:solidFill>
                <a:srgbClr val="F2F2F2"/>
              </a:solidFill>
              <a:ea typeface="MS PGothic" pitchFamily="34" charset="-128"/>
            </a:endParaRP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1031" name="Picture 9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" descr="Picture1.jp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6372201" y="6209724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7" r:id="rId9"/>
    <p:sldLayoutId id="2147483893" r:id="rId10"/>
    <p:sldLayoutId id="2147483894" r:id="rId11"/>
    <p:sldLayoutId id="21474838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CECDF7D-A891-40CB-A7D2-2AA3F2CCBD01}" type="slidenum">
              <a:rPr lang="en-US" sz="1500" smtClean="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500" smtClean="0">
              <a:solidFill>
                <a:srgbClr val="F2F2F2"/>
              </a:solidFill>
              <a:ea typeface="MS PGothic" pitchFamily="34" charset="-128"/>
            </a:endParaRPr>
          </a:p>
        </p:txBody>
      </p:sp>
      <p:pic>
        <p:nvPicPr>
          <p:cNvPr id="1028" name="Picture 5" descr="180x3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3625"/>
            <a:ext cx="195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49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5" r:id="rId4"/>
    <p:sldLayoutId id="2147483906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8E001C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davesels.lv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28800"/>
            <a:ext cx="7848872" cy="3168352"/>
          </a:xfrm>
        </p:spPr>
        <p:txBody>
          <a:bodyPr/>
          <a:lstStyle/>
          <a:p>
            <a:pPr marL="0" indent="0" algn="ctr">
              <a:buNone/>
            </a:pPr>
            <a:r>
              <a:rPr lang="lv-LV" sz="4800" dirty="0" smtClean="0">
                <a:solidFill>
                  <a:srgbClr val="26822A"/>
                </a:solidFill>
              </a:rPr>
              <a:t>Veselības </a:t>
            </a:r>
            <a:r>
              <a:rPr lang="lv-LV" sz="4800" dirty="0">
                <a:solidFill>
                  <a:srgbClr val="26822A"/>
                </a:solidFill>
              </a:rPr>
              <a:t>veicināšana darba </a:t>
            </a:r>
            <a:r>
              <a:rPr lang="lv-LV" sz="4800" dirty="0" smtClean="0">
                <a:solidFill>
                  <a:srgbClr val="26822A"/>
                </a:solidFill>
              </a:rPr>
              <a:t>vietās - </a:t>
            </a:r>
            <a:r>
              <a:rPr lang="lv-LV" sz="4800" dirty="0" smtClean="0">
                <a:solidFill>
                  <a:srgbClr val="26822A"/>
                </a:solidFill>
              </a:rPr>
              <a:t>iespējas un </a:t>
            </a:r>
            <a:r>
              <a:rPr lang="lv-LV" sz="4800" dirty="0" smtClean="0">
                <a:solidFill>
                  <a:srgbClr val="26822A"/>
                </a:solidFill>
              </a:rPr>
              <a:t>pieredze</a:t>
            </a:r>
            <a:endParaRPr lang="en-GB" sz="4800" dirty="0">
              <a:solidFill>
                <a:srgbClr val="26822A"/>
              </a:solidFill>
            </a:endParaRPr>
          </a:p>
          <a:p>
            <a:pPr marL="0" indent="0" algn="ctr">
              <a:buNone/>
            </a:pPr>
            <a:r>
              <a:rPr lang="lv-LV" sz="4400" b="1" dirty="0" smtClean="0">
                <a:solidFill>
                  <a:srgbClr val="26822A"/>
                </a:solidFill>
              </a:rPr>
              <a:t>IEVADS</a:t>
            </a:r>
            <a:endParaRPr lang="lv-LV" sz="4400" dirty="0">
              <a:solidFill>
                <a:srgbClr val="26822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v-LV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>
                <a:solidFill>
                  <a:srgbClr val="000000"/>
                </a:solidFill>
              </a:rPr>
              <a:t>Darba drošības un vides veselības institūts</a:t>
            </a:r>
            <a:endParaRPr lang="lv-LV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lv-LV" sz="1600" baseline="0" dirty="0" smtClean="0"/>
              <a:t>Darba </a:t>
            </a:r>
            <a:r>
              <a:rPr lang="lv-LV" sz="1600" baseline="0" dirty="0"/>
              <a:t>drošības un vides veselības institūts, 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/>
              <a:t>Rīgas Stradiņa universitāte</a:t>
            </a:r>
          </a:p>
          <a:p>
            <a:pPr algn="r" eaLnBrk="1" hangingPunct="1">
              <a:spcBef>
                <a:spcPts val="0"/>
              </a:spcBef>
            </a:pPr>
            <a:r>
              <a:rPr lang="lv-LV" sz="1600" baseline="0" dirty="0" smtClean="0"/>
              <a:t>Gulbene, </a:t>
            </a:r>
            <a:r>
              <a:rPr lang="lv-LV" sz="1600" baseline="0" dirty="0" smtClean="0"/>
              <a:t>02.11.2017</a:t>
            </a:r>
            <a:r>
              <a:rPr lang="lv-LV" sz="1600" baseline="0" dirty="0" smtClean="0"/>
              <a:t>.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610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1222"/>
            <a:ext cx="8396163" cy="892175"/>
          </a:xfrm>
        </p:spPr>
        <p:txBody>
          <a:bodyPr/>
          <a:lstStyle/>
          <a:p>
            <a:r>
              <a:rPr lang="lv-LV" sz="3200" b="1" dirty="0" smtClean="0"/>
              <a:t>Aicinām izmantot – MATERIĀLU FILTRU!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832252"/>
            <a:ext cx="9897889" cy="60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9354"/>
            <a:ext cx="9313347" cy="56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760640" cy="68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37"/>
            <a:ext cx="8125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2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7992690" cy="46783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300"/>
            <a:ext cx="8208912" cy="64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9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/>
              <a:t>Vēl dažas aktualitātes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196752"/>
            <a:ext cx="8136904" cy="4823048"/>
          </a:xfrm>
        </p:spPr>
        <p:txBody>
          <a:bodyPr anchor="t"/>
          <a:lstStyle/>
          <a:p>
            <a:r>
              <a:rPr lang="lv-LV" sz="3200" dirty="0" smtClean="0"/>
              <a:t>NAPO – šogad jau 20!!!</a:t>
            </a:r>
          </a:p>
          <a:p>
            <a:r>
              <a:rPr lang="lv-LV" sz="3200" dirty="0" smtClean="0"/>
              <a:t>VDI var iznomāt NAPO tērpu dažādiem darba aizsardzības pasākumiem!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37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VDI E-pakalpojumi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" y="1196752"/>
            <a:ext cx="4482887" cy="391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695114" cy="44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176422" cy="720080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Semināra mērķis?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80920" cy="5184575"/>
          </a:xfrm>
        </p:spPr>
        <p:txBody>
          <a:bodyPr anchor="t"/>
          <a:lstStyle/>
          <a:p>
            <a:pPr eaLnBrk="1" hangingPunct="1">
              <a:defRPr/>
            </a:pPr>
            <a:r>
              <a:rPr lang="lv-LV" sz="3200" dirty="0" smtClean="0"/>
              <a:t>Pārrunāt jautājumus par veselības veicināšanu darba vietās – teoriju, praksi un pieredzi</a:t>
            </a:r>
          </a:p>
          <a:p>
            <a:pPr eaLnBrk="1" hangingPunct="1">
              <a:defRPr/>
            </a:pPr>
            <a:r>
              <a:rPr lang="lv-LV" sz="3200" dirty="0" smtClean="0"/>
              <a:t>Pārrunāt klātesošo speciālistu pieredzi - l</a:t>
            </a:r>
            <a:r>
              <a:rPr lang="lv-LV" sz="3200" dirty="0" smtClean="0">
                <a:cs typeface="+mn-cs"/>
              </a:rPr>
              <a:t>ūgums izteikt arī savu viedokli!</a:t>
            </a:r>
          </a:p>
          <a:p>
            <a:r>
              <a:rPr lang="lv-LV" sz="3200" dirty="0" smtClean="0"/>
              <a:t>Iespēja </a:t>
            </a:r>
            <a:r>
              <a:rPr lang="lv-LV" sz="3200" dirty="0"/>
              <a:t>satikties nozarē strādājošiem </a:t>
            </a:r>
            <a:r>
              <a:rPr lang="lv-LV" sz="3200" dirty="0" smtClean="0"/>
              <a:t>speciālistiem!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8889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2240" y="5517232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2930A8-493C-40F3-8C4E-0AEA3504C2D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8108131" cy="575791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Ievads un semināra mērķis</a:t>
            </a:r>
            <a:endParaRPr lang="en-US" sz="3600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92696"/>
            <a:ext cx="8424936" cy="5400600"/>
          </a:xfrm>
        </p:spPr>
        <p:txBody>
          <a:bodyPr anchor="t" anchorCtr="0"/>
          <a:lstStyle/>
          <a:p>
            <a:pPr>
              <a:spcAft>
                <a:spcPts val="0"/>
              </a:spcAft>
              <a:defRPr/>
            </a:pPr>
            <a:r>
              <a:rPr lang="lv-LV" sz="3000" dirty="0" smtClean="0">
                <a:solidFill>
                  <a:schemeClr val="tx1"/>
                </a:solidFill>
              </a:rPr>
              <a:t>Viens no VSAA </a:t>
            </a:r>
            <a:r>
              <a:rPr lang="lv-LV" sz="3000" dirty="0">
                <a:solidFill>
                  <a:schemeClr val="tx1"/>
                </a:solidFill>
              </a:rPr>
              <a:t>“Darba aizsardzības preventīvo pasākumu plāna </a:t>
            </a:r>
            <a:r>
              <a:rPr lang="lv-LV" sz="3000" dirty="0" smtClean="0">
                <a:solidFill>
                  <a:schemeClr val="tx1"/>
                </a:solidFill>
              </a:rPr>
              <a:t>2017.gadam</a:t>
            </a:r>
            <a:r>
              <a:rPr lang="lv-LV" sz="3000" dirty="0">
                <a:solidFill>
                  <a:schemeClr val="tx1"/>
                </a:solidFill>
              </a:rPr>
              <a:t>” </a:t>
            </a:r>
            <a:r>
              <a:rPr lang="lv-LV" sz="3000" dirty="0" smtClean="0">
                <a:solidFill>
                  <a:schemeClr val="tx1"/>
                </a:solidFill>
              </a:rPr>
              <a:t>semināriem </a:t>
            </a:r>
            <a:endParaRPr lang="lv-LV" sz="3000" dirty="0">
              <a:solidFill>
                <a:schemeClr val="tx1"/>
              </a:solidFill>
            </a:endParaRPr>
          </a:p>
          <a:p>
            <a:pPr marL="538162" indent="-4572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2017.gadā –  kopumā turpinās iesāktās aktivitātes:</a:t>
            </a:r>
          </a:p>
          <a:p>
            <a:pPr marL="990600" lvl="1" indent="-4572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Apmācības pamatā vērstas uz reģioniem</a:t>
            </a:r>
            <a:endParaRPr lang="lv-LV" sz="2800" dirty="0">
              <a:solidFill>
                <a:schemeClr val="tx1"/>
              </a:solidFill>
            </a:endParaRPr>
          </a:p>
          <a:p>
            <a:pPr marL="876300" lvl="1" indent="-3429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Darba aizsardzības vecākajiem speciālistiem turpināsies padziļinātas apmācības (ķīmiskās vielas, darbs slēgtas telpas, grūtniecība un darbs </a:t>
            </a:r>
            <a:r>
              <a:rPr lang="lv-LV" sz="2800" dirty="0" err="1" smtClean="0">
                <a:solidFill>
                  <a:schemeClr val="tx1"/>
                </a:solidFill>
              </a:rPr>
              <a:t>utt</a:t>
            </a:r>
            <a:r>
              <a:rPr lang="lv-LV" sz="2800" dirty="0" smtClean="0">
                <a:solidFill>
                  <a:schemeClr val="tx1"/>
                </a:solidFill>
              </a:rPr>
              <a:t>)</a:t>
            </a:r>
          </a:p>
          <a:p>
            <a:pPr marL="876300" lvl="1" indent="-342900">
              <a:spcAft>
                <a:spcPts val="0"/>
              </a:spcAft>
              <a:defRPr/>
            </a:pPr>
            <a:r>
              <a:rPr lang="lv-LV" sz="2800" dirty="0" smtClean="0">
                <a:solidFill>
                  <a:schemeClr val="tx1"/>
                </a:solidFill>
              </a:rPr>
              <a:t>Informatīvās aktivitātes vērstas uz - </a:t>
            </a:r>
            <a:r>
              <a:rPr lang="lv-LV" sz="2800" b="1" dirty="0" smtClean="0">
                <a:solidFill>
                  <a:schemeClr val="tx1"/>
                </a:solidFill>
              </a:rPr>
              <a:t>Darba vides SOS + </a:t>
            </a:r>
            <a:r>
              <a:rPr lang="lv-LV" sz="2800" b="1" dirty="0" err="1" smtClean="0">
                <a:solidFill>
                  <a:schemeClr val="tx1"/>
                </a:solidFill>
              </a:rPr>
              <a:t>OiRA</a:t>
            </a:r>
            <a:r>
              <a:rPr lang="lv-LV" sz="2800" b="1" dirty="0" smtClean="0">
                <a:solidFill>
                  <a:schemeClr val="tx1"/>
                </a:solidFill>
              </a:rPr>
              <a:t> + NAPO</a:t>
            </a:r>
          </a:p>
        </p:txBody>
      </p:sp>
    </p:spTree>
    <p:extLst>
      <p:ext uri="{BB962C8B-B14F-4D97-AF65-F5344CB8AC3E}">
        <p14:creationId xmlns:p14="http://schemas.microsoft.com/office/powerpoint/2010/main" val="2619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36123" cy="575791"/>
          </a:xfrm>
        </p:spPr>
        <p:txBody>
          <a:bodyPr/>
          <a:lstStyle/>
          <a:p>
            <a:r>
              <a:rPr lang="lv-LV" b="1" dirty="0" smtClean="0"/>
              <a:t>Plāns 2017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496944" cy="5400600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Reģionālie un Rīgas semināri (~40)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Ķīmiskie darba vides riska faktori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Ergonomika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Semināri par OiRA (online interactive risk assessment) lietošanu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EML un OS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Veselības veicināšana darba vietās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Arodveselības tēmas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DA apmācību metodes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Grūtniecība/jaunās mammas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Riska novērtējuma «meistardarbnīca» u.c.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dirty="0" smtClean="0">
                <a:solidFill>
                  <a:schemeClr val="tx1"/>
                </a:solidFill>
              </a:rPr>
              <a:t>Būs semināri arī no Valsts darba inspekcijas ESF projekta (tēmas: ~ septembra beigās, semināri no oktobra)</a:t>
            </a:r>
            <a:endParaRPr lang="lv-LV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52147" cy="575791"/>
          </a:xfrm>
        </p:spPr>
        <p:txBody>
          <a:bodyPr/>
          <a:lstStyle/>
          <a:p>
            <a:r>
              <a:rPr lang="lv-LV" b="1" dirty="0" smtClean="0"/>
              <a:t>Plāns 2017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836712"/>
            <a:ext cx="8496944" cy="5112006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«Lielie» semināri – visi rudenī!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Bioloģiskie riski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Putekļi darba vidē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err="1" smtClean="0">
                <a:solidFill>
                  <a:schemeClr val="tx1"/>
                </a:solidFill>
              </a:rPr>
              <a:t>Sprādzienbīstamība</a:t>
            </a:r>
            <a:endParaRPr lang="lv-LV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Citas aktivitātes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Atsevišķu nozaru un tēmu informatīvie materiāli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Darba aizsardzības filmu seansi </a:t>
            </a:r>
            <a:r>
              <a:rPr lang="lv-LV" sz="2800" dirty="0" smtClean="0">
                <a:solidFill>
                  <a:schemeClr val="tx1"/>
                </a:solidFill>
              </a:rPr>
              <a:t>– jau notikuši</a:t>
            </a:r>
          </a:p>
          <a:p>
            <a:pPr marL="711200" lvl="2" indent="-266700">
              <a:spcBef>
                <a:spcPts val="0"/>
              </a:spcBef>
              <a:spcAft>
                <a:spcPts val="0"/>
              </a:spcAft>
              <a:buSzPct val="95000"/>
              <a:buFont typeface="Wingdings" pitchFamily="2" charset="2"/>
              <a:buChar char="n"/>
            </a:pPr>
            <a:r>
              <a:rPr lang="lv-LV" sz="2800" b="1" dirty="0">
                <a:solidFill>
                  <a:schemeClr val="tx1"/>
                </a:solidFill>
              </a:rPr>
              <a:t>Aplikācija</a:t>
            </a:r>
            <a:r>
              <a:rPr lang="lv-LV" sz="2800" dirty="0">
                <a:solidFill>
                  <a:schemeClr val="tx1"/>
                </a:solidFill>
              </a:rPr>
              <a:t> – DARBA VIDES </a:t>
            </a:r>
            <a:r>
              <a:rPr lang="lv-LV" sz="2800" dirty="0" smtClean="0">
                <a:solidFill>
                  <a:schemeClr val="tx1"/>
                </a:solidFill>
              </a:rPr>
              <a:t>SOS (gatava, tiek testēta)</a:t>
            </a:r>
            <a:endParaRPr lang="lv-LV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lv-LV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913"/>
            <a:ext cx="8036123" cy="719807"/>
          </a:xfrm>
        </p:spPr>
        <p:txBody>
          <a:bodyPr/>
          <a:lstStyle/>
          <a:p>
            <a:r>
              <a:rPr lang="lv-LV" b="1" dirty="0" smtClean="0"/>
              <a:t>Plāns 2017</a:t>
            </a:r>
            <a:endParaRPr lang="lv-LV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560" y="764704"/>
            <a:ext cx="8208912" cy="5400600"/>
          </a:xfrm>
        </p:spPr>
        <p:txBody>
          <a:bodyPr anchor="t"/>
          <a:lstStyle/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lv-LV" sz="2800" b="1" dirty="0" smtClean="0">
                <a:solidFill>
                  <a:schemeClr val="tx1"/>
                </a:solidFill>
              </a:rPr>
              <a:t>Video: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Atbalsts DA filmu uzņemšanai – konkurss noslēdzies (Uzvarētāji: Apkopēju darbs un drošs darbs autoservisā)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err="1" smtClean="0">
                <a:solidFill>
                  <a:schemeClr val="tx1"/>
                </a:solidFill>
              </a:rPr>
              <a:t>Videopadomi</a:t>
            </a:r>
            <a:r>
              <a:rPr lang="lv-LV" sz="2600" dirty="0">
                <a:solidFill>
                  <a:schemeClr val="tx1"/>
                </a:solidFill>
              </a:rPr>
              <a:t> </a:t>
            </a:r>
            <a:r>
              <a:rPr lang="lv-LV" sz="2600" dirty="0" smtClean="0">
                <a:solidFill>
                  <a:schemeClr val="tx1"/>
                </a:solidFill>
              </a:rPr>
              <a:t>- plānoti arī 2017.gadā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Darba aizsardzības filmas par aktuāliem jautājumiem – tēmas: </a:t>
            </a:r>
            <a:r>
              <a:rPr lang="lv-LV" sz="2600" i="1" dirty="0" smtClean="0">
                <a:solidFill>
                  <a:schemeClr val="tx1"/>
                </a:solidFill>
              </a:rPr>
              <a:t>Darbs augstumā, Darbs ar cilvēku celšanas pacēlājiem, Bioloģiskie riski (</a:t>
            </a:r>
            <a:r>
              <a:rPr lang="lv-LV" sz="2600" i="1" dirty="0" err="1" smtClean="0">
                <a:solidFill>
                  <a:schemeClr val="tx1"/>
                </a:solidFill>
              </a:rPr>
              <a:t>suņi+ērces</a:t>
            </a:r>
            <a:r>
              <a:rPr lang="lv-LV" sz="2600" i="1" dirty="0" smtClean="0">
                <a:solidFill>
                  <a:schemeClr val="tx1"/>
                </a:solidFill>
              </a:rPr>
              <a:t>) – visas procesā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DA Filmu latviskošana - procesā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Filmas pieejamas gan VDI Youtube kontā, gan «lejupielādei» – </a:t>
            </a:r>
            <a:r>
              <a:rPr lang="lv-LV" sz="2800" b="1" dirty="0" err="1" smtClean="0">
                <a:solidFill>
                  <a:srgbClr val="FF0000"/>
                </a:solidFill>
              </a:rPr>
              <a:t>failiem.lv</a:t>
            </a:r>
            <a:r>
              <a:rPr lang="lv-LV" sz="2800" b="1" dirty="0" smtClean="0">
                <a:solidFill>
                  <a:srgbClr val="FF0000"/>
                </a:solidFill>
              </a:rPr>
              <a:t>/</a:t>
            </a:r>
            <a:r>
              <a:rPr lang="lv-LV" sz="2800" b="1" dirty="0" err="1" smtClean="0">
                <a:solidFill>
                  <a:srgbClr val="FF0000"/>
                </a:solidFill>
              </a:rPr>
              <a:t>rsu</a:t>
            </a:r>
            <a:r>
              <a:rPr lang="lv-LV" sz="2800" b="1" dirty="0" smtClean="0">
                <a:solidFill>
                  <a:srgbClr val="FF0000"/>
                </a:solidFill>
              </a:rPr>
              <a:t> – jau 50!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28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64" y="476672"/>
            <a:ext cx="8035925" cy="892175"/>
          </a:xfrm>
        </p:spPr>
        <p:txBody>
          <a:bodyPr/>
          <a:lstStyle/>
          <a:p>
            <a:pPr algn="ctr"/>
            <a:r>
              <a:rPr lang="lv-LV" sz="4000" b="1" dirty="0" err="1" smtClean="0">
                <a:solidFill>
                  <a:srgbClr val="C00000"/>
                </a:solidFill>
              </a:rPr>
              <a:t>www.failiem.lv</a:t>
            </a:r>
            <a:r>
              <a:rPr lang="lv-LV" sz="4000" b="1" dirty="0" smtClean="0">
                <a:solidFill>
                  <a:srgbClr val="C00000"/>
                </a:solidFill>
              </a:rPr>
              <a:t>/</a:t>
            </a:r>
            <a:r>
              <a:rPr lang="lv-LV" sz="4000" b="1" dirty="0" err="1" smtClean="0">
                <a:solidFill>
                  <a:srgbClr val="C00000"/>
                </a:solidFill>
              </a:rPr>
              <a:t>rsu</a:t>
            </a:r>
            <a:endParaRPr lang="lv-LV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1641401"/>
            <a:ext cx="9170346" cy="521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Filmu pieejamība arī – VDI </a:t>
            </a:r>
            <a:r>
              <a:rPr lang="lv-LV" b="1" dirty="0" err="1" smtClean="0"/>
              <a:t>Youtube</a:t>
            </a:r>
            <a:r>
              <a:rPr lang="lv-LV" b="1" dirty="0" smtClean="0"/>
              <a:t> kontā!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83" y="1060822"/>
            <a:ext cx="916908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180139" cy="791815"/>
          </a:xfrm>
        </p:spPr>
        <p:txBody>
          <a:bodyPr/>
          <a:lstStyle/>
          <a:p>
            <a:r>
              <a:rPr lang="lv-LV" sz="3600" b="1" dirty="0" smtClean="0"/>
              <a:t>Mājas lapa </a:t>
            </a:r>
            <a:r>
              <a:rPr lang="lv-LV" sz="3600" b="1" dirty="0" smtClean="0">
                <a:hlinkClick r:id="rId2"/>
              </a:rPr>
              <a:t>www.stradavesels.lv</a:t>
            </a:r>
            <a:r>
              <a:rPr lang="lv-LV" sz="3600" b="1" dirty="0" smtClean="0"/>
              <a:t>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908720"/>
            <a:ext cx="8604448" cy="5328592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solidFill>
                  <a:schemeClr val="tx1"/>
                </a:solidFill>
              </a:rPr>
              <a:t>Aicinām izmantot un kopīgi uzlabot!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Visi </a:t>
            </a:r>
            <a:r>
              <a:rPr lang="lv-LV" sz="2600" b="1" dirty="0" smtClean="0">
                <a:solidFill>
                  <a:schemeClr val="tx1"/>
                </a:solidFill>
              </a:rPr>
              <a:t>INFORMATĪVIE MATERIĀLI </a:t>
            </a:r>
            <a:r>
              <a:rPr lang="lv-LV" sz="2600" dirty="0" smtClean="0">
                <a:solidFill>
                  <a:schemeClr val="tx1"/>
                </a:solidFill>
              </a:rPr>
              <a:t>(pieejama meklēšana ar filtra palīdzību)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KALENDĀRS!</a:t>
            </a:r>
            <a:endParaRPr lang="lv-LV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PIETEIKŠANĀS</a:t>
            </a:r>
            <a:r>
              <a:rPr lang="lv-LV" sz="2600" dirty="0" smtClean="0">
                <a:solidFill>
                  <a:schemeClr val="tx1"/>
                </a:solidFill>
              </a:rPr>
              <a:t> sistēma!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Kalendārā pieejamas </a:t>
            </a:r>
            <a:r>
              <a:rPr lang="lv-LV" sz="2600" b="1" dirty="0" smtClean="0">
                <a:solidFill>
                  <a:schemeClr val="tx1"/>
                </a:solidFill>
              </a:rPr>
              <a:t>PREZENTĀCIJAS</a:t>
            </a:r>
            <a:r>
              <a:rPr lang="lv-LV" sz="2600" dirty="0" smtClean="0">
                <a:solidFill>
                  <a:schemeClr val="tx1"/>
                </a:solidFill>
              </a:rPr>
              <a:t> un </a:t>
            </a:r>
            <a:r>
              <a:rPr lang="lv-LV" sz="2600" b="1" dirty="0" smtClean="0">
                <a:solidFill>
                  <a:schemeClr val="tx1"/>
                </a:solidFill>
              </a:rPr>
              <a:t>VIDEO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dirty="0" smtClean="0">
                <a:solidFill>
                  <a:schemeClr val="tx1"/>
                </a:solidFill>
              </a:rPr>
              <a:t>Nelaimes gadījumu izmaksu </a:t>
            </a:r>
            <a:r>
              <a:rPr lang="lv-LV" sz="2600" b="1" dirty="0" smtClean="0">
                <a:solidFill>
                  <a:schemeClr val="tx1"/>
                </a:solidFill>
              </a:rPr>
              <a:t>KALKULATORS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chemeClr val="tx1"/>
                </a:solidFill>
              </a:rPr>
              <a:t>ATPAZĪSTI BĪSTAMĪBU </a:t>
            </a:r>
            <a:r>
              <a:rPr lang="lv-LV" sz="2600" dirty="0" smtClean="0">
                <a:solidFill>
                  <a:schemeClr val="tx1"/>
                </a:solidFill>
              </a:rPr>
              <a:t>– darba vide foto, kuros jāatrod riski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lv-LV" sz="2600" b="1" dirty="0" smtClean="0">
                <a:solidFill>
                  <a:srgbClr val="FF0000"/>
                </a:solidFill>
              </a:rPr>
              <a:t>Jaunums – ZINĀŠANU LINEĀLI! (+iespēja pašiem veidot)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schemeClr val="tx1"/>
                </a:solidFill>
              </a:rPr>
              <a:t>Lūgums – iesūtīt priekšlikumus tehniskiem uzlabojumiem </a:t>
            </a:r>
            <a:r>
              <a:rPr lang="lv-LV" sz="2800" dirty="0" err="1">
                <a:solidFill>
                  <a:schemeClr val="tx1"/>
                </a:solidFill>
                <a:hlinkClick r:id="rId2"/>
              </a:rPr>
              <a:t>www.stradavesels.lv</a:t>
            </a:r>
            <a:r>
              <a:rPr lang="lv-LV" sz="2800" dirty="0">
                <a:solidFill>
                  <a:schemeClr val="tx1"/>
                </a:solidFill>
              </a:rPr>
              <a:t> </a:t>
            </a:r>
            <a:endParaRPr lang="lv-LV" sz="2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lv-LV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3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634"/>
            <a:ext cx="9677580" cy="68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2411760" y="6381328"/>
            <a:ext cx="1512168" cy="21602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109860" y="5725279"/>
            <a:ext cx="1296144" cy="2880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17389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31CD2B79AC61F42A124C2CEFAA390A9" ma:contentTypeVersion="0" ma:contentTypeDescription="Izveidot jaunu dokumentu." ma:contentTypeScope="" ma:versionID="25ce8bab2a4c82042c23900185beadbb">
  <xsd:schema xmlns:xsd="http://www.w3.org/2001/XMLSchema" xmlns:p="http://schemas.microsoft.com/office/2006/metadata/properties" targetNamespace="http://schemas.microsoft.com/office/2006/metadata/properties" ma:root="true" ma:fieldsID="03f02128687e48d6f6cc7d7a99a2c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 ma:readOnly="true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887137-3DA8-41E7-8276-8054ACD6D22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7FDEF95-9B99-491A-AD1D-DC1076C96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5DCEF-F8A0-440A-99EE-E8069B03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94B67A99-68FB-4511-8531-73739D38A15C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409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1_Blank Presentation</vt:lpstr>
      <vt:lpstr>PowerPoint Presentation</vt:lpstr>
      <vt:lpstr>Ievads un semināra mērķis</vt:lpstr>
      <vt:lpstr>Plāns 2017</vt:lpstr>
      <vt:lpstr>Plāns 2017</vt:lpstr>
      <vt:lpstr>Plāns 2017</vt:lpstr>
      <vt:lpstr>www.failiem.lv/rsu</vt:lpstr>
      <vt:lpstr>Filmu pieejamība arī – VDI Youtube kontā!</vt:lpstr>
      <vt:lpstr>Mājas lapa www.stradavesels.lv </vt:lpstr>
      <vt:lpstr>PowerPoint Presentation</vt:lpstr>
      <vt:lpstr>Aicinām izmantot – MATERIĀLU FILTRU!</vt:lpstr>
      <vt:lpstr>PowerPoint Presentation</vt:lpstr>
      <vt:lpstr>PowerPoint Presentation</vt:lpstr>
      <vt:lpstr>PowerPoint Presentation</vt:lpstr>
      <vt:lpstr>PowerPoint Presentation</vt:lpstr>
      <vt:lpstr>Vēl dažas aktualitātes</vt:lpstr>
      <vt:lpstr>VDI E-pakalpojumi</vt:lpstr>
      <vt:lpstr>Semināra mērķis?</vt:lpstr>
    </vt:vector>
  </TitlesOfParts>
  <Company>eforma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RSU PowerPointa prezentācijas standarta sagatave</dc:title>
  <dc:creator>Linda</dc:creator>
  <cp:lastModifiedBy>Līga Ribkinska</cp:lastModifiedBy>
  <cp:revision>347</cp:revision>
  <cp:lastPrinted>2017-11-01T09:17:50Z</cp:lastPrinted>
  <dcterms:created xsi:type="dcterms:W3CDTF">2009-08-25T09:42:51Z</dcterms:created>
  <dcterms:modified xsi:type="dcterms:W3CDTF">2017-11-01T09:17:51Z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Dokuments</vt:lpwstr>
  </property>
</Properties>
</file>