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24"/>
  </p:notesMasterIdLst>
  <p:handoutMasterIdLst>
    <p:handoutMasterId r:id="rId25"/>
  </p:handoutMasterIdLst>
  <p:sldIdLst>
    <p:sldId id="314" r:id="rId6"/>
    <p:sldId id="271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22A"/>
    <a:srgbClr val="353535"/>
    <a:srgbClr val="C85A0A"/>
    <a:srgbClr val="FFA3B5"/>
    <a:srgbClr val="3F3F3F"/>
    <a:srgbClr val="2E2E2E"/>
    <a:srgbClr val="D2640A"/>
    <a:srgbClr val="D16309"/>
    <a:srgbClr val="F3740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2" autoAdjust="0"/>
    <p:restoredTop sz="91829" autoAdjust="0"/>
  </p:normalViewPr>
  <p:slideViewPr>
    <p:cSldViewPr>
      <p:cViewPr varScale="1">
        <p:scale>
          <a:sx n="67" d="100"/>
          <a:sy n="67" d="100"/>
        </p:scale>
        <p:origin x="-1638" y="-10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vavan\DVVI_projekti\Darba_apstakli_2012-13\NG\Non_Fatal_accidents_EU_2008-2010_incidence_tabulam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vavan\DVVI_projekti\Darba_apstakli_2012-13\NG\Fatal_accidents_EU_2008-2010_incidence_tabulam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ivavan\DVVI_projekti\Darba_apstakli_2012-13\NG\All_accidents_EU_2008-2010_total_numbers_proporcija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Data!$A$13</c:f>
              <c:strCache>
                <c:ptCount val="1"/>
                <c:pt idx="0">
                  <c:v>EU 27</c:v>
                </c:pt>
              </c:strCache>
            </c:strRef>
          </c:tx>
          <c:spPr>
            <a:ln w="63500"/>
          </c:spPr>
          <c:dLbls>
            <c:dLbl>
              <c:idx val="0"/>
              <c:layout>
                <c:manualLayout>
                  <c:x val="-9.2099185138925413E-2"/>
                  <c:y val="5.0392781531640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55314726745715E-2"/>
                  <c:y val="4.7593182557660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Data!$B$13:$D$13</c:f>
              <c:numCache>
                <c:formatCode>0</c:formatCode>
                <c:ptCount val="3"/>
                <c:pt idx="0">
                  <c:v>2322.92</c:v>
                </c:pt>
                <c:pt idx="1">
                  <c:v>1857.83</c:v>
                </c:pt>
                <c:pt idx="2">
                  <c:v>1742.01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Data!$A$14</c:f>
              <c:strCache>
                <c:ptCount val="1"/>
                <c:pt idx="0">
                  <c:v>EU 15</c:v>
                </c:pt>
              </c:strCache>
            </c:strRef>
          </c:tx>
          <c:spPr>
            <a:ln w="63500"/>
          </c:spPr>
          <c:dLbls>
            <c:dLbl>
              <c:idx val="0"/>
              <c:layout>
                <c:manualLayout>
                  <c:x val="-0.10923391725779524"/>
                  <c:y val="-2.79959897398004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1137575877265402"/>
                  <c:y val="1.3997994869900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Data!$B$14:$D$14</c:f>
              <c:numCache>
                <c:formatCode>0</c:formatCode>
                <c:ptCount val="3"/>
                <c:pt idx="0">
                  <c:v>2617.11</c:v>
                </c:pt>
                <c:pt idx="1">
                  <c:v>2159.86</c:v>
                </c:pt>
                <c:pt idx="2">
                  <c:v>2032.17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Data!$A$15</c:f>
              <c:strCache>
                <c:ptCount val="1"/>
                <c:pt idx="0">
                  <c:v>Belgium</c:v>
                </c:pt>
              </c:strCache>
            </c:strRef>
          </c:tx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Data!$B$15:$D$15</c:f>
              <c:numCache>
                <c:formatCode>0</c:formatCode>
                <c:ptCount val="3"/>
                <c:pt idx="0">
                  <c:v>3025.13</c:v>
                </c:pt>
                <c:pt idx="1">
                  <c:v>2038.61</c:v>
                </c:pt>
                <c:pt idx="2">
                  <c:v>2065.0100000000002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Data!$A$16</c:f>
              <c:strCache>
                <c:ptCount val="1"/>
                <c:pt idx="0">
                  <c:v>Bulgaria</c:v>
                </c:pt>
              </c:strCache>
            </c:strRef>
          </c:tx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Data!$B$16:$D$16</c:f>
              <c:numCache>
                <c:formatCode>0</c:formatCode>
                <c:ptCount val="3"/>
                <c:pt idx="0">
                  <c:v>97.6</c:v>
                </c:pt>
                <c:pt idx="1">
                  <c:v>86.11</c:v>
                </c:pt>
                <c:pt idx="2">
                  <c:v>73.11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Data!$A$17</c:f>
              <c:strCache>
                <c:ptCount val="1"/>
                <c:pt idx="0">
                  <c:v>Czech Republic</c:v>
                </c:pt>
              </c:strCache>
            </c:strRef>
          </c:tx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Data!$B$17:$D$17</c:f>
              <c:numCache>
                <c:formatCode>0</c:formatCode>
                <c:ptCount val="3"/>
                <c:pt idx="0">
                  <c:v>1934.08</c:v>
                </c:pt>
                <c:pt idx="1">
                  <c:v>1467.93</c:v>
                </c:pt>
                <c:pt idx="2">
                  <c:v>1285.75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Data!$A$18</c:f>
              <c:strCache>
                <c:ptCount val="1"/>
                <c:pt idx="0">
                  <c:v>Denmark</c:v>
                </c:pt>
              </c:strCache>
            </c:strRef>
          </c:tx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Data!$B$18:$D$18</c:f>
              <c:numCache>
                <c:formatCode>0</c:formatCode>
                <c:ptCount val="3"/>
                <c:pt idx="0">
                  <c:v>2667.17</c:v>
                </c:pt>
                <c:pt idx="1">
                  <c:v>2134.83</c:v>
                </c:pt>
                <c:pt idx="2">
                  <c:v>2336.87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Data!$A$19</c:f>
              <c:strCache>
                <c:ptCount val="1"/>
                <c:pt idx="0">
                  <c:v>Germany</c:v>
                </c:pt>
              </c:strCache>
            </c:strRef>
          </c:tx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Data!$B$19:$D$19</c:f>
              <c:numCache>
                <c:formatCode>0</c:formatCode>
                <c:ptCount val="3"/>
                <c:pt idx="0">
                  <c:v>3024</c:v>
                </c:pt>
                <c:pt idx="1">
                  <c:v>2087.7800000000002</c:v>
                </c:pt>
                <c:pt idx="2">
                  <c:v>2212.84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Data!$A$20</c:f>
              <c:strCache>
                <c:ptCount val="1"/>
                <c:pt idx="0">
                  <c:v>Estonia</c:v>
                </c:pt>
              </c:strCache>
            </c:strRef>
          </c:tx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Data!$B$20:$D$20</c:f>
              <c:numCache>
                <c:formatCode>0</c:formatCode>
                <c:ptCount val="3"/>
                <c:pt idx="0">
                  <c:v>1333.23</c:v>
                </c:pt>
                <c:pt idx="1">
                  <c:v>1044.1400000000001</c:v>
                </c:pt>
                <c:pt idx="2">
                  <c:v>1218.46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Data!$A$21</c:f>
              <c:strCache>
                <c:ptCount val="1"/>
                <c:pt idx="0">
                  <c:v>Ireland</c:v>
                </c:pt>
              </c:strCache>
            </c:strRef>
          </c:tx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Data!$B$21:$D$21</c:f>
              <c:numCache>
                <c:formatCode>0</c:formatCode>
                <c:ptCount val="3"/>
                <c:pt idx="0">
                  <c:v>819.19</c:v>
                </c:pt>
                <c:pt idx="1">
                  <c:v>582.30999999999995</c:v>
                </c:pt>
                <c:pt idx="2">
                  <c:v>946.2</c:v>
                </c:pt>
              </c:numCache>
            </c:numRef>
          </c:val>
          <c:smooth val="0"/>
        </c:ser>
        <c:ser>
          <c:idx val="10"/>
          <c:order val="9"/>
          <c:tx>
            <c:strRef>
              <c:f>Data!$A$23</c:f>
              <c:strCache>
                <c:ptCount val="1"/>
                <c:pt idx="0">
                  <c:v>Italy</c:v>
                </c:pt>
              </c:strCache>
            </c:strRef>
          </c:tx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Data!$B$23:$D$23</c:f>
              <c:numCache>
                <c:formatCode>0</c:formatCode>
                <c:ptCount val="3"/>
                <c:pt idx="0">
                  <c:v>2362.2199999999998</c:v>
                </c:pt>
                <c:pt idx="1">
                  <c:v>2329.77</c:v>
                </c:pt>
                <c:pt idx="2">
                  <c:v>2199.98</c:v>
                </c:pt>
              </c:numCache>
            </c:numRef>
          </c:val>
          <c:smooth val="0"/>
        </c:ser>
        <c:ser>
          <c:idx val="11"/>
          <c:order val="10"/>
          <c:tx>
            <c:strRef>
              <c:f>Data!$A$24</c:f>
              <c:strCache>
                <c:ptCount val="1"/>
                <c:pt idx="0">
                  <c:v>Latvia</c:v>
                </c:pt>
              </c:strCache>
            </c:strRef>
          </c:tx>
          <c:spPr>
            <a:ln w="63500"/>
          </c:spPr>
          <c:dLbls>
            <c:dLbl>
              <c:idx val="0"/>
              <c:layout>
                <c:manualLayout>
                  <c:x val="-7.4666666666666645E-2"/>
                  <c:y val="-2.5613657749095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666666666666669E-3"/>
                  <c:y val="-5.4073277470311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Data!$B$24:$D$24</c:f>
              <c:numCache>
                <c:formatCode>0</c:formatCode>
                <c:ptCount val="3"/>
                <c:pt idx="0">
                  <c:v>188.49</c:v>
                </c:pt>
                <c:pt idx="1">
                  <c:v>126.96</c:v>
                </c:pt>
                <c:pt idx="2">
                  <c:v>137.51</c:v>
                </c:pt>
              </c:numCache>
            </c:numRef>
          </c:val>
          <c:smooth val="0"/>
        </c:ser>
        <c:ser>
          <c:idx val="12"/>
          <c:order val="11"/>
          <c:tx>
            <c:strRef>
              <c:f>Data!$A$25</c:f>
              <c:strCache>
                <c:ptCount val="1"/>
                <c:pt idx="0">
                  <c:v>Lithuania</c:v>
                </c:pt>
              </c:strCache>
            </c:strRef>
          </c:tx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Data!$B$25:$D$25</c:f>
              <c:numCache>
                <c:formatCode>0</c:formatCode>
                <c:ptCount val="3"/>
                <c:pt idx="0">
                  <c:v>256.14999999999998</c:v>
                </c:pt>
                <c:pt idx="1">
                  <c:v>210.15</c:v>
                </c:pt>
                <c:pt idx="2">
                  <c:v>207.62</c:v>
                </c:pt>
              </c:numCache>
            </c:numRef>
          </c:val>
          <c:smooth val="0"/>
        </c:ser>
        <c:ser>
          <c:idx val="13"/>
          <c:order val="12"/>
          <c:tx>
            <c:strRef>
              <c:f>Data!$A$26</c:f>
              <c:strCache>
                <c:ptCount val="1"/>
                <c:pt idx="0">
                  <c:v>Hungary</c:v>
                </c:pt>
              </c:strCache>
            </c:strRef>
          </c:tx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Data!$B$26:$D$26</c:f>
              <c:numCache>
                <c:formatCode>0</c:formatCode>
                <c:ptCount val="3"/>
                <c:pt idx="0">
                  <c:v>702.27</c:v>
                </c:pt>
                <c:pt idx="1">
                  <c:v>505.65</c:v>
                </c:pt>
                <c:pt idx="2">
                  <c:v>540.16999999999996</c:v>
                </c:pt>
              </c:numCache>
            </c:numRef>
          </c:val>
          <c:smooth val="0"/>
        </c:ser>
        <c:ser>
          <c:idx val="14"/>
          <c:order val="13"/>
          <c:tx>
            <c:strRef>
              <c:f>Data!$A$27</c:f>
              <c:strCache>
                <c:ptCount val="1"/>
                <c:pt idx="0">
                  <c:v>Netherlands</c:v>
                </c:pt>
              </c:strCache>
            </c:strRef>
          </c:tx>
          <c:dLbls>
            <c:dLbl>
              <c:idx val="1"/>
              <c:layout>
                <c:manualLayout>
                  <c:x val="-1.2800000000000001E-2"/>
                  <c:y val="-5.1227315498190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Data!$B$27:$D$27</c:f>
              <c:numCache>
                <c:formatCode>0</c:formatCode>
                <c:ptCount val="3"/>
                <c:pt idx="0">
                  <c:v>3315.95</c:v>
                </c:pt>
                <c:pt idx="1">
                  <c:v>2192.83</c:v>
                </c:pt>
                <c:pt idx="2">
                  <c:v>2356.79</c:v>
                </c:pt>
              </c:numCache>
            </c:numRef>
          </c:val>
          <c:smooth val="0"/>
        </c:ser>
        <c:ser>
          <c:idx val="15"/>
          <c:order val="14"/>
          <c:tx>
            <c:strRef>
              <c:f>Data!$A$28</c:f>
              <c:strCache>
                <c:ptCount val="1"/>
                <c:pt idx="0">
                  <c:v>Poland</c:v>
                </c:pt>
              </c:strCache>
            </c:strRef>
          </c:tx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Data!$B$28:$D$28</c:f>
              <c:numCache>
                <c:formatCode>0</c:formatCode>
                <c:ptCount val="3"/>
                <c:pt idx="0">
                  <c:v>680.69</c:v>
                </c:pt>
                <c:pt idx="1">
                  <c:v>1040.79</c:v>
                </c:pt>
                <c:pt idx="2">
                  <c:v>688.52</c:v>
                </c:pt>
              </c:numCache>
            </c:numRef>
          </c:val>
          <c:smooth val="0"/>
        </c:ser>
        <c:ser>
          <c:idx val="16"/>
          <c:order val="15"/>
          <c:tx>
            <c:strRef>
              <c:f>Data!$A$29</c:f>
              <c:strCache>
                <c:ptCount val="1"/>
                <c:pt idx="0">
                  <c:v>Romania</c:v>
                </c:pt>
              </c:strCache>
            </c:strRef>
          </c:tx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Data!$B$29:$D$29</c:f>
              <c:numCache>
                <c:formatCode>0</c:formatCode>
                <c:ptCount val="3"/>
                <c:pt idx="0">
                  <c:v>74.73</c:v>
                </c:pt>
                <c:pt idx="1">
                  <c:v>47.95</c:v>
                </c:pt>
                <c:pt idx="2">
                  <c:v>67.36</c:v>
                </c:pt>
              </c:numCache>
            </c:numRef>
          </c:val>
          <c:smooth val="0"/>
        </c:ser>
        <c:ser>
          <c:idx val="17"/>
          <c:order val="16"/>
          <c:tx>
            <c:strRef>
              <c:f>Data!$A$30</c:f>
              <c:strCache>
                <c:ptCount val="1"/>
                <c:pt idx="0">
                  <c:v>Slovakia</c:v>
                </c:pt>
              </c:strCache>
            </c:strRef>
          </c:tx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Data!$B$30:$D$30</c:f>
              <c:numCache>
                <c:formatCode>0</c:formatCode>
                <c:ptCount val="3"/>
                <c:pt idx="0">
                  <c:v>581.33000000000004</c:v>
                </c:pt>
                <c:pt idx="1">
                  <c:v>446.59</c:v>
                </c:pt>
                <c:pt idx="2">
                  <c:v>510.53</c:v>
                </c:pt>
              </c:numCache>
            </c:numRef>
          </c:val>
          <c:smooth val="0"/>
        </c:ser>
        <c:ser>
          <c:idx val="18"/>
          <c:order val="17"/>
          <c:tx>
            <c:strRef>
              <c:f>Data!$A$31</c:f>
              <c:strCache>
                <c:ptCount val="1"/>
                <c:pt idx="0">
                  <c:v>Finland</c:v>
                </c:pt>
              </c:strCache>
            </c:strRef>
          </c:tx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Data!$B$31:$D$31</c:f>
              <c:numCache>
                <c:formatCode>0</c:formatCode>
                <c:ptCount val="3"/>
                <c:pt idx="0">
                  <c:v>2672.4</c:v>
                </c:pt>
                <c:pt idx="1">
                  <c:v>2074.7800000000002</c:v>
                </c:pt>
                <c:pt idx="2">
                  <c:v>2138.8200000000002</c:v>
                </c:pt>
              </c:numCache>
            </c:numRef>
          </c:val>
          <c:smooth val="0"/>
        </c:ser>
        <c:ser>
          <c:idx val="19"/>
          <c:order val="18"/>
          <c:tx>
            <c:strRef>
              <c:f>Data!$A$32</c:f>
              <c:strCache>
                <c:ptCount val="1"/>
                <c:pt idx="0">
                  <c:v>Sweden</c:v>
                </c:pt>
              </c:strCache>
            </c:strRef>
          </c:tx>
          <c:cat>
            <c:strRef>
              <c:f>Data!$B$12:$D$12</c:f>
              <c:strCach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strCache>
            </c:strRef>
          </c:cat>
          <c:val>
            <c:numRef>
              <c:f>Data!$B$32:$D$32</c:f>
              <c:numCache>
                <c:formatCode>0</c:formatCode>
                <c:ptCount val="3"/>
                <c:pt idx="0">
                  <c:v>901.16</c:v>
                </c:pt>
                <c:pt idx="1">
                  <c:v>826.71</c:v>
                </c:pt>
                <c:pt idx="2">
                  <c:v>883.63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494528"/>
        <c:axId val="73496064"/>
      </c:lineChart>
      <c:catAx>
        <c:axId val="73494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3496064"/>
        <c:crosses val="autoZero"/>
        <c:auto val="1"/>
        <c:lblAlgn val="ctr"/>
        <c:lblOffset val="100"/>
        <c:noMultiLvlLbl val="0"/>
      </c:catAx>
      <c:valAx>
        <c:axId val="73496064"/>
        <c:scaling>
          <c:orientation val="minMax"/>
          <c:max val="35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734945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5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Data!$A$11</c:f>
              <c:strCache>
                <c:ptCount val="1"/>
                <c:pt idx="0">
                  <c:v>EU 27</c:v>
                </c:pt>
              </c:strCache>
            </c:strRef>
          </c:tx>
          <c:spPr>
            <a:ln w="63500"/>
          </c:spPr>
          <c:dLbls>
            <c:dLbl>
              <c:idx val="0"/>
              <c:layout>
                <c:manualLayout>
                  <c:x val="-7.2538983123738937E-2"/>
                  <c:y val="-2.6217056963640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645663026688791E-2"/>
                  <c:y val="-3.0983794593393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2151607629141036E-17"/>
                  <c:y val="-7.15010644462918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Data!$B$11:$F$11</c:f>
              <c:numCache>
                <c:formatCode>#,##0.00</c:formatCode>
                <c:ptCount val="5"/>
                <c:pt idx="0">
                  <c:v>2.27</c:v>
                </c:pt>
                <c:pt idx="1">
                  <c:v>2.0099999999999998</c:v>
                </c:pt>
                <c:pt idx="2" formatCode="#,##0.0">
                  <c:v>2.1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Data!$A$12</c:f>
              <c:strCache>
                <c:ptCount val="1"/>
                <c:pt idx="0">
                  <c:v>EU 15</c:v>
                </c:pt>
              </c:strCache>
            </c:strRef>
          </c:tx>
          <c:spPr>
            <a:ln w="63500"/>
          </c:spPr>
          <c:dLbls>
            <c:dLbl>
              <c:idx val="0"/>
              <c:layout>
                <c:manualLayout>
                  <c:x val="-8.678394473013315E-2"/>
                  <c:y val="-6.97869492360389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Data!$B$12:$F$12</c:f>
              <c:numCache>
                <c:formatCode>#,##0.00</c:formatCode>
                <c:ptCount val="5"/>
                <c:pt idx="0">
                  <c:v>1.99</c:v>
                </c:pt>
                <c:pt idx="1">
                  <c:v>1.69</c:v>
                </c:pt>
                <c:pt idx="2">
                  <c:v>1.79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Data!$A$13</c:f>
              <c:strCache>
                <c:ptCount val="1"/>
                <c:pt idx="0">
                  <c:v>Belgium</c:v>
                </c:pt>
              </c:strCache>
            </c:strRef>
          </c:tx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Data!$B$13:$F$13</c:f>
              <c:numCache>
                <c:formatCode>#,##0.00</c:formatCode>
                <c:ptCount val="5"/>
                <c:pt idx="0">
                  <c:v>3.64</c:v>
                </c:pt>
                <c:pt idx="1">
                  <c:v>2.12</c:v>
                </c:pt>
                <c:pt idx="2">
                  <c:v>2.25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Data!$A$14</c:f>
              <c:strCache>
                <c:ptCount val="1"/>
                <c:pt idx="0">
                  <c:v>Bulgaria</c:v>
                </c:pt>
              </c:strCache>
            </c:strRef>
          </c:tx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Data!$B$14:$F$14</c:f>
              <c:numCache>
                <c:formatCode>#,##0.00</c:formatCode>
                <c:ptCount val="5"/>
                <c:pt idx="0">
                  <c:v>5.34</c:v>
                </c:pt>
                <c:pt idx="1">
                  <c:v>3.26</c:v>
                </c:pt>
                <c:pt idx="2">
                  <c:v>3.12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Data!$A$15</c:f>
              <c:strCache>
                <c:ptCount val="1"/>
                <c:pt idx="0">
                  <c:v>Czech Republic</c:v>
                </c:pt>
              </c:strCache>
            </c:strRef>
          </c:tx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Data!$B$15:$F$15</c:f>
              <c:numCache>
                <c:formatCode>#,##0.00</c:formatCode>
                <c:ptCount val="5"/>
                <c:pt idx="0">
                  <c:v>3.56</c:v>
                </c:pt>
                <c:pt idx="1">
                  <c:v>2.09</c:v>
                </c:pt>
                <c:pt idx="2">
                  <c:v>2.48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Data!$A$16</c:f>
              <c:strCache>
                <c:ptCount val="1"/>
                <c:pt idx="0">
                  <c:v>Denmark</c:v>
                </c:pt>
              </c:strCache>
            </c:strRef>
          </c:tx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Data!$B$16:$F$16</c:f>
              <c:numCache>
                <c:formatCode>#,##0.00</c:formatCode>
                <c:ptCount val="5"/>
                <c:pt idx="0">
                  <c:v>1.65</c:v>
                </c:pt>
                <c:pt idx="1">
                  <c:v>1.38</c:v>
                </c:pt>
                <c:pt idx="2">
                  <c:v>1.53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Data!$A$17</c:f>
              <c:strCache>
                <c:ptCount val="1"/>
                <c:pt idx="0">
                  <c:v>Germany</c:v>
                </c:pt>
              </c:strCache>
            </c:strRef>
          </c:tx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Data!$B$17:$F$17</c:f>
              <c:numCache>
                <c:formatCode>#,##0.00</c:formatCode>
                <c:ptCount val="5"/>
                <c:pt idx="0">
                  <c:v>1.59</c:v>
                </c:pt>
                <c:pt idx="1">
                  <c:v>1.05</c:v>
                </c:pt>
                <c:pt idx="2" formatCode="#,##0.0">
                  <c:v>1.2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Data!$A$18</c:f>
              <c:strCache>
                <c:ptCount val="1"/>
                <c:pt idx="0">
                  <c:v>Estonia</c:v>
                </c:pt>
              </c:strCache>
            </c:strRef>
          </c:tx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Data!$B$18:$F$18</c:f>
              <c:numCache>
                <c:formatCode>#,##0.00</c:formatCode>
                <c:ptCount val="5"/>
                <c:pt idx="0">
                  <c:v>3.47</c:v>
                </c:pt>
                <c:pt idx="1">
                  <c:v>3.47</c:v>
                </c:pt>
                <c:pt idx="2">
                  <c:v>3.24</c:v>
                </c:pt>
                <c:pt idx="3">
                  <c:v>3.1</c:v>
                </c:pt>
                <c:pt idx="4">
                  <c:v>2.2000000000000002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Data!$A$19</c:f>
              <c:strCache>
                <c:ptCount val="1"/>
                <c:pt idx="0">
                  <c:v>Ireland</c:v>
                </c:pt>
              </c:strCache>
            </c:strRef>
          </c:tx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Data!$B$19:$F$19</c:f>
              <c:numCache>
                <c:formatCode>#,##0.00</c:formatCode>
                <c:ptCount val="5"/>
                <c:pt idx="0">
                  <c:v>2.4300000000000002</c:v>
                </c:pt>
                <c:pt idx="1">
                  <c:v>1.98</c:v>
                </c:pt>
                <c:pt idx="2">
                  <c:v>2.27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Data!$A$20</c:f>
              <c:strCache>
                <c:ptCount val="1"/>
                <c:pt idx="0">
                  <c:v>Spain</c:v>
                </c:pt>
              </c:strCache>
            </c:strRef>
          </c:tx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Data!$B$20:$F$20</c:f>
              <c:numCache>
                <c:formatCode>#,##0.00</c:formatCode>
                <c:ptCount val="5"/>
                <c:pt idx="0">
                  <c:v>3.33</c:v>
                </c:pt>
                <c:pt idx="1">
                  <c:v>2.58</c:v>
                </c:pt>
                <c:pt idx="2">
                  <c:v>2.19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Data!$A$21</c:f>
              <c:strCache>
                <c:ptCount val="1"/>
                <c:pt idx="0">
                  <c:v>Italy</c:v>
                </c:pt>
              </c:strCache>
            </c:strRef>
          </c:tx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Data!$B$21:$F$21</c:f>
              <c:numCache>
                <c:formatCode>#,##0.00</c:formatCode>
                <c:ptCount val="5"/>
                <c:pt idx="0">
                  <c:v>3.44</c:v>
                </c:pt>
                <c:pt idx="1">
                  <c:v>3.01</c:v>
                </c:pt>
                <c:pt idx="2">
                  <c:v>3.09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Data!$A$22</c:f>
              <c:strCache>
                <c:ptCount val="1"/>
                <c:pt idx="0">
                  <c:v>Latvia</c:v>
                </c:pt>
              </c:strCache>
            </c:strRef>
          </c:tx>
          <c:spPr>
            <a:ln w="63500"/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Data!$B$22:$F$22</c:f>
              <c:numCache>
                <c:formatCode>#,##0.0</c:formatCode>
                <c:ptCount val="5"/>
                <c:pt idx="0" formatCode="#,##0.00">
                  <c:v>4.3099999999999996</c:v>
                </c:pt>
                <c:pt idx="1">
                  <c:v>3.3</c:v>
                </c:pt>
                <c:pt idx="2" formatCode="#,##0.00">
                  <c:v>2.74</c:v>
                </c:pt>
                <c:pt idx="3" formatCode="General">
                  <c:v>4.45</c:v>
                </c:pt>
                <c:pt idx="4" formatCode="General">
                  <c:v>4.3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Data!$A$23</c:f>
              <c:strCache>
                <c:ptCount val="1"/>
                <c:pt idx="0">
                  <c:v>Lithuania</c:v>
                </c:pt>
              </c:strCache>
            </c:strRef>
          </c:tx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Data!$B$23:$F$23</c:f>
              <c:numCache>
                <c:formatCode>#,##0.00</c:formatCode>
                <c:ptCount val="5"/>
                <c:pt idx="0">
                  <c:v>6.04</c:v>
                </c:pt>
                <c:pt idx="1">
                  <c:v>4.2699999999999996</c:v>
                </c:pt>
                <c:pt idx="2">
                  <c:v>4.0199999999999996</c:v>
                </c:pt>
                <c:pt idx="3">
                  <c:v>4.05</c:v>
                </c:pt>
                <c:pt idx="4">
                  <c:v>5.2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Data!$A$24</c:f>
              <c:strCache>
                <c:ptCount val="1"/>
                <c:pt idx="0">
                  <c:v>Netherlands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Data!$B$24:$F$24</c:f>
              <c:numCache>
                <c:formatCode>#,##0.00</c:formatCode>
                <c:ptCount val="5"/>
                <c:pt idx="0">
                  <c:v>1.58</c:v>
                </c:pt>
                <c:pt idx="1">
                  <c:v>1.07</c:v>
                </c:pt>
                <c:pt idx="2">
                  <c:v>0.88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Data!$A$25</c:f>
              <c:strCache>
                <c:ptCount val="1"/>
                <c:pt idx="0">
                  <c:v>Poland</c:v>
                </c:pt>
              </c:strCache>
            </c:strRef>
          </c:tx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Data!$B$25:$F$25</c:f>
              <c:numCache>
                <c:formatCode>#,##0.00</c:formatCode>
                <c:ptCount val="5"/>
                <c:pt idx="0">
                  <c:v>3.29</c:v>
                </c:pt>
                <c:pt idx="1">
                  <c:v>4.6399999999999997</c:v>
                </c:pt>
                <c:pt idx="2">
                  <c:v>3.65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Data!$A$26</c:f>
              <c:strCache>
                <c:ptCount val="1"/>
                <c:pt idx="0">
                  <c:v>Romania</c:v>
                </c:pt>
              </c:strCache>
            </c:strRef>
          </c:tx>
          <c:dLbls>
            <c:dLbl>
              <c:idx val="1"/>
              <c:layout>
                <c:manualLayout>
                  <c:x val="-2.5800632217066612E-2"/>
                  <c:y val="-6.9786949236038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Data!$B$26:$F$26</c:f>
              <c:numCache>
                <c:formatCode>#,##0.00</c:formatCode>
                <c:ptCount val="5"/>
                <c:pt idx="0">
                  <c:v>7.96</c:v>
                </c:pt>
                <c:pt idx="1">
                  <c:v>4.45</c:v>
                </c:pt>
                <c:pt idx="2">
                  <c:v>4.12</c:v>
                </c:pt>
              </c:numCache>
            </c:numRef>
          </c:val>
          <c:smooth val="0"/>
        </c:ser>
        <c:ser>
          <c:idx val="16"/>
          <c:order val="16"/>
          <c:tx>
            <c:strRef>
              <c:f>Data!$A$27</c:f>
              <c:strCache>
                <c:ptCount val="1"/>
                <c:pt idx="0">
                  <c:v>Slovakia</c:v>
                </c:pt>
              </c:strCache>
            </c:strRef>
          </c:tx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Data!$B$27:$F$27</c:f>
              <c:numCache>
                <c:formatCode>#,##0.00</c:formatCode>
                <c:ptCount val="5"/>
                <c:pt idx="0">
                  <c:v>3.85</c:v>
                </c:pt>
                <c:pt idx="1">
                  <c:v>1.87</c:v>
                </c:pt>
                <c:pt idx="2">
                  <c:v>2.04</c:v>
                </c:pt>
              </c:numCache>
            </c:numRef>
          </c:val>
          <c:smooth val="0"/>
        </c:ser>
        <c:ser>
          <c:idx val="17"/>
          <c:order val="17"/>
          <c:tx>
            <c:strRef>
              <c:f>Data!$A$28</c:f>
              <c:strCache>
                <c:ptCount val="1"/>
                <c:pt idx="0">
                  <c:v>Finland</c:v>
                </c:pt>
              </c:strCache>
            </c:strRef>
          </c:tx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Data!$B$28:$F$28</c:f>
              <c:numCache>
                <c:formatCode>#,##0.0</c:formatCode>
                <c:ptCount val="5"/>
                <c:pt idx="0" formatCode="#,##0.00">
                  <c:v>1.35</c:v>
                </c:pt>
                <c:pt idx="1">
                  <c:v>1.3</c:v>
                </c:pt>
                <c:pt idx="2" formatCode="#,##0.00">
                  <c:v>1.51</c:v>
                </c:pt>
              </c:numCache>
            </c:numRef>
          </c:val>
          <c:smooth val="0"/>
        </c:ser>
        <c:ser>
          <c:idx val="18"/>
          <c:order val="18"/>
          <c:tx>
            <c:strRef>
              <c:f>Data!$A$29</c:f>
              <c:strCache>
                <c:ptCount val="1"/>
                <c:pt idx="0">
                  <c:v>Sweden</c:v>
                </c:pt>
              </c:strCache>
            </c:strRef>
          </c:tx>
          <c:cat>
            <c:strRef>
              <c:f>Data!$B$10:$F$10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Data!$B$29:$F$29</c:f>
              <c:numCache>
                <c:formatCode>#,##0.00</c:formatCode>
                <c:ptCount val="5"/>
                <c:pt idx="0">
                  <c:v>1.49</c:v>
                </c:pt>
                <c:pt idx="1">
                  <c:v>0.96</c:v>
                </c:pt>
                <c:pt idx="2">
                  <c:v>1.23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630080"/>
        <c:axId val="73631616"/>
      </c:lineChart>
      <c:catAx>
        <c:axId val="7363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3631616"/>
        <c:crosses val="autoZero"/>
        <c:auto val="1"/>
        <c:lblAlgn val="ctr"/>
        <c:lblOffset val="100"/>
        <c:noMultiLvlLbl val="0"/>
      </c:catAx>
      <c:valAx>
        <c:axId val="73631616"/>
        <c:scaling>
          <c:orientation val="minMax"/>
          <c:max val="8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73630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308966118459959"/>
          <c:y val="1.2954266342778733E-2"/>
          <c:w val="0.16837634080084291"/>
          <c:h val="0.9740914673144425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'[All_accidents_EU_2008-2010_total_numbers_proporcija.xls]Data'!$A$36</c:f>
              <c:strCache>
                <c:ptCount val="1"/>
                <c:pt idx="0">
                  <c:v>Romania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'[All_accidents_EU_2008-2010_total_numbers_proporcija.xls]Data'!$B$36</c:f>
              <c:numCache>
                <c:formatCode>0</c:formatCode>
                <c:ptCount val="1"/>
                <c:pt idx="0">
                  <c:v>8.4015748031496056</c:v>
                </c:pt>
              </c:numCache>
            </c:numRef>
          </c:val>
        </c:ser>
        <c:ser>
          <c:idx val="1"/>
          <c:order val="1"/>
          <c:tx>
            <c:strRef>
              <c:f>'[All_accidents_EU_2008-2010_total_numbers_proporcija.xls]Data'!$A$37</c:f>
              <c:strCache>
                <c:ptCount val="1"/>
                <c:pt idx="0">
                  <c:v>Bulgaria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'[All_accidents_EU_2008-2010_total_numbers_proporcija.xls]Data'!$B$37</c:f>
              <c:numCache>
                <c:formatCode>0</c:formatCode>
                <c:ptCount val="1"/>
                <c:pt idx="0">
                  <c:v>19.565217391304348</c:v>
                </c:pt>
              </c:numCache>
            </c:numRef>
          </c:val>
        </c:ser>
        <c:ser>
          <c:idx val="2"/>
          <c:order val="2"/>
          <c:tx>
            <c:strRef>
              <c:f>'[All_accidents_EU_2008-2010_total_numbers_proporcija.xls]Data'!$A$38</c:f>
              <c:strCache>
                <c:ptCount val="1"/>
                <c:pt idx="0">
                  <c:v>Latvia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62004662004662E-3"/>
                  <c:y val="-0.17518245490239587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LV</a:t>
                    </a:r>
                  </a:p>
                  <a:p>
                    <a:r>
                      <a:rPr lang="en-US" sz="1800"/>
                      <a:t>36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'[All_accidents_EU_2008-2010_total_numbers_proporcija.xls]Data'!$B$38</c:f>
              <c:numCache>
                <c:formatCode>0</c:formatCode>
                <c:ptCount val="1"/>
                <c:pt idx="0">
                  <c:v>36.08</c:v>
                </c:pt>
              </c:numCache>
            </c:numRef>
          </c:val>
        </c:ser>
        <c:ser>
          <c:idx val="3"/>
          <c:order val="3"/>
          <c:tx>
            <c:strRef>
              <c:f>'[All_accidents_EU_2008-2010_total_numbers_proporcija.xls]Data'!$A$39</c:f>
              <c:strCache>
                <c:ptCount val="1"/>
                <c:pt idx="0">
                  <c:v>Lithuania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'[All_accidents_EU_2008-2010_total_numbers_proporcija.xls]Data'!$B$39</c:f>
              <c:numCache>
                <c:formatCode>0</c:formatCode>
                <c:ptCount val="1"/>
                <c:pt idx="0">
                  <c:v>36.56</c:v>
                </c:pt>
              </c:numCache>
            </c:numRef>
          </c:val>
        </c:ser>
        <c:ser>
          <c:idx val="4"/>
          <c:order val="4"/>
          <c:tx>
            <c:strRef>
              <c:f>'[All_accidents_EU_2008-2010_total_numbers_proporcija.xls]Data'!$A$40</c:f>
              <c:strCache>
                <c:ptCount val="1"/>
                <c:pt idx="0">
                  <c:v>Estonia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'[All_accidents_EU_2008-2010_total_numbers_proporcija.xls]Data'!$B$40</c:f>
              <c:numCache>
                <c:formatCode>0</c:formatCode>
                <c:ptCount val="1"/>
                <c:pt idx="0">
                  <c:v>279.76470588235293</c:v>
                </c:pt>
              </c:numCache>
            </c:numRef>
          </c:val>
        </c:ser>
        <c:ser>
          <c:idx val="5"/>
          <c:order val="5"/>
          <c:tx>
            <c:strRef>
              <c:f>'[All_accidents_EU_2008-2010_total_numbers_proporcija.xls]Data'!$A$41</c:f>
              <c:strCache>
                <c:ptCount val="1"/>
                <c:pt idx="0">
                  <c:v>Sweden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'[All_accidents_EU_2008-2010_total_numbers_proporcija.xls]Data'!$B$41</c:f>
              <c:numCache>
                <c:formatCode>0</c:formatCode>
                <c:ptCount val="1"/>
                <c:pt idx="0">
                  <c:v>435.98148148148147</c:v>
                </c:pt>
              </c:numCache>
            </c:numRef>
          </c:val>
        </c:ser>
        <c:ser>
          <c:idx val="6"/>
          <c:order val="6"/>
          <c:tx>
            <c:strRef>
              <c:f>'[All_accidents_EU_2008-2010_total_numbers_proporcija.xls]Data'!$A$42</c:f>
              <c:strCache>
                <c:ptCount val="1"/>
                <c:pt idx="0">
                  <c:v>Norway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'[All_accidents_EU_2008-2010_total_numbers_proporcija.xls]Data'!$B$42</c:f>
              <c:numCache>
                <c:formatCode>0</c:formatCode>
                <c:ptCount val="1"/>
                <c:pt idx="0">
                  <c:v>474.78260869565219</c:v>
                </c:pt>
              </c:numCache>
            </c:numRef>
          </c:val>
        </c:ser>
        <c:ser>
          <c:idx val="7"/>
          <c:order val="7"/>
          <c:tx>
            <c:strRef>
              <c:f>'[All_accidents_EU_2008-2010_total_numbers_proporcija.xls]Data'!$A$43</c:f>
              <c:strCache>
                <c:ptCount val="1"/>
                <c:pt idx="0">
                  <c:v>EU 27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7296037296037296E-2"/>
                  <c:y val="-0.17128951146012047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EU 27 </a:t>
                    </a:r>
                  </a:p>
                  <a:p>
                    <a:r>
                      <a:rPr lang="en-US" sz="1800" dirty="0"/>
                      <a:t>598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'[All_accidents_EU_2008-2010_total_numbers_proporcija.xls]Data'!$B$43</c:f>
              <c:numCache>
                <c:formatCode>0</c:formatCode>
                <c:ptCount val="1"/>
                <c:pt idx="0">
                  <c:v>598.47235494880545</c:v>
                </c:pt>
              </c:numCache>
            </c:numRef>
          </c:val>
        </c:ser>
        <c:ser>
          <c:idx val="8"/>
          <c:order val="8"/>
          <c:tx>
            <c:strRef>
              <c:f>'[All_accidents_EU_2008-2010_total_numbers_proporcija.xls]Data'!$A$44</c:f>
              <c:strCache>
                <c:ptCount val="1"/>
                <c:pt idx="0">
                  <c:v>Belgium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'[All_accidents_EU_2008-2010_total_numbers_proporcija.xls]Data'!$B$44</c:f>
              <c:numCache>
                <c:formatCode>0</c:formatCode>
                <c:ptCount val="1"/>
                <c:pt idx="0">
                  <c:v>755.82432432432438</c:v>
                </c:pt>
              </c:numCache>
            </c:numRef>
          </c:val>
        </c:ser>
        <c:ser>
          <c:idx val="9"/>
          <c:order val="9"/>
          <c:tx>
            <c:strRef>
              <c:f>'[All_accidents_EU_2008-2010_total_numbers_proporcija.xls]Data'!$A$45</c:f>
              <c:strCache>
                <c:ptCount val="1"/>
                <c:pt idx="0">
                  <c:v>EU 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634032634032632E-2"/>
                  <c:y val="-0.13625302047964125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EU</a:t>
                    </a:r>
                    <a:r>
                      <a:rPr lang="en-US" sz="1800" baseline="0"/>
                      <a:t> 15</a:t>
                    </a:r>
                  </a:p>
                  <a:p>
                    <a:r>
                      <a:rPr lang="en-US" sz="1800"/>
                      <a:t>798</a:t>
                    </a:r>
                    <a:endParaRPr lang="en-US" sz="12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'[All_accidents_EU_2008-2010_total_numbers_proporcija.xls]Data'!$B$45</c:f>
              <c:numCache>
                <c:formatCode>0</c:formatCode>
                <c:ptCount val="1"/>
                <c:pt idx="0">
                  <c:v>797.66059225512527</c:v>
                </c:pt>
              </c:numCache>
            </c:numRef>
          </c:val>
        </c:ser>
        <c:ser>
          <c:idx val="10"/>
          <c:order val="10"/>
          <c:tx>
            <c:strRef>
              <c:f>'[All_accidents_EU_2008-2010_total_numbers_proporcija.xls]Data'!$A$46</c:f>
              <c:strCache>
                <c:ptCount val="1"/>
                <c:pt idx="0">
                  <c:v>Denmark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'[All_accidents_EU_2008-2010_total_numbers_proporcija.xls]Data'!$B$46</c:f>
              <c:numCache>
                <c:formatCode>0</c:formatCode>
                <c:ptCount val="1"/>
                <c:pt idx="0">
                  <c:v>912.02439024390242</c:v>
                </c:pt>
              </c:numCache>
            </c:numRef>
          </c:val>
        </c:ser>
        <c:ser>
          <c:idx val="11"/>
          <c:order val="11"/>
          <c:tx>
            <c:strRef>
              <c:f>'[All_accidents_EU_2008-2010_total_numbers_proporcija.xls]Data'!$A$47</c:f>
              <c:strCache>
                <c:ptCount val="1"/>
                <c:pt idx="0">
                  <c:v>Great Britain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'[All_accidents_EU_2008-2010_total_numbers_proporcija.xls]Data'!$B$47</c:f>
              <c:numCache>
                <c:formatCode>0</c:formatCode>
                <c:ptCount val="1"/>
                <c:pt idx="0">
                  <c:v>926.76744186046517</c:v>
                </c:pt>
              </c:numCache>
            </c:numRef>
          </c:val>
        </c:ser>
        <c:ser>
          <c:idx val="12"/>
          <c:order val="12"/>
          <c:tx>
            <c:strRef>
              <c:f>'[All_accidents_EU_2008-2010_total_numbers_proporcija.xls]Data'!$A$48</c:f>
              <c:strCache>
                <c:ptCount val="1"/>
                <c:pt idx="0">
                  <c:v>Finland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'[All_accidents_EU_2008-2010_total_numbers_proporcija.xls]Data'!$B$48</c:f>
              <c:numCache>
                <c:formatCode>0</c:formatCode>
                <c:ptCount val="1"/>
                <c:pt idx="0">
                  <c:v>965.97297297297303</c:v>
                </c:pt>
              </c:numCache>
            </c:numRef>
          </c:val>
        </c:ser>
        <c:ser>
          <c:idx val="13"/>
          <c:order val="13"/>
          <c:tx>
            <c:strRef>
              <c:f>'[All_accidents_EU_2008-2010_total_numbers_proporcija.xls]Data'!$A$49</c:f>
              <c:strCache>
                <c:ptCount val="1"/>
                <c:pt idx="0">
                  <c:v>Germany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'[All_accidents_EU_2008-2010_total_numbers_proporcija.xls]Data'!$B$49</c:f>
              <c:numCache>
                <c:formatCode>0</c:formatCode>
                <c:ptCount val="1"/>
                <c:pt idx="0">
                  <c:v>1342.6455026455026</c:v>
                </c:pt>
              </c:numCache>
            </c:numRef>
          </c:val>
        </c:ser>
        <c:ser>
          <c:idx val="14"/>
          <c:order val="14"/>
          <c:tx>
            <c:strRef>
              <c:f>'[All_accidents_EU_2008-2010_total_numbers_proporcija.xls]Data'!$A$50</c:f>
              <c:strCache>
                <c:ptCount val="1"/>
                <c:pt idx="0">
                  <c:v>Netherlands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'[All_accidents_EU_2008-2010_total_numbers_proporcija.xls]Data'!$B$35</c:f>
              <c:strCache>
                <c:ptCount val="1"/>
                <c:pt idx="0">
                  <c:v>Kopējā NG skaita un Letālo NG attiecība</c:v>
                </c:pt>
              </c:strCache>
            </c:strRef>
          </c:cat>
          <c:val>
            <c:numRef>
              <c:f>'[All_accidents_EU_2008-2010_total_numbers_proporcija.xls]Data'!$B$50</c:f>
              <c:numCache>
                <c:formatCode>0</c:formatCode>
                <c:ptCount val="1"/>
                <c:pt idx="0">
                  <c:v>1592.0506329113923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429184"/>
        <c:axId val="74430720"/>
      </c:barChart>
      <c:catAx>
        <c:axId val="74429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4430720"/>
        <c:crosses val="autoZero"/>
        <c:auto val="1"/>
        <c:lblAlgn val="ctr"/>
        <c:lblOffset val="100"/>
        <c:noMultiLvlLbl val="0"/>
      </c:catAx>
      <c:valAx>
        <c:axId val="744307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74429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23603451144613"/>
          <c:y val="2.8049014340872317E-2"/>
          <c:w val="0.14623759242079284"/>
          <c:h val="0.9439019713182553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1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0.5085</cdr:x>
      <cdr:y>0.39726</cdr:y>
    </cdr:from>
    <cdr:to>
      <cdr:x>0.53268</cdr:x>
      <cdr:y>0.52055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4544490" y="2088232"/>
          <a:ext cx="216024" cy="64807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0.40376</cdr:x>
      <cdr:y>0.45205</cdr:y>
    </cdr:from>
    <cdr:to>
      <cdr:x>0.44405</cdr:x>
      <cdr:y>0.61644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3608386" y="2376264"/>
          <a:ext cx="360040" cy="86409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0.19427</cdr:x>
      <cdr:y>0.73973</cdr:y>
    </cdr:from>
    <cdr:to>
      <cdr:x>0.21117</cdr:x>
      <cdr:y>0.90956</cdr:y>
    </cdr:to>
    <cdr:cxnSp macro="">
      <cdr:nvCxnSpPr>
        <cdr:cNvPr id="6" name="Straight Arrow Connector 5"/>
        <cdr:cNvCxnSpPr/>
      </cdr:nvCxnSpPr>
      <cdr:spPr>
        <a:xfrm xmlns:a="http://schemas.openxmlformats.org/drawingml/2006/main">
          <a:off x="1736178" y="3888432"/>
          <a:ext cx="151035" cy="89272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1955ED25-8C82-4467-B7D2-8461C97DA4D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4036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1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90269"/>
            <a:ext cx="4984962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0538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380538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41493E11-BCB1-4820-84D3-3311562E3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88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Ievads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4B3A26A-8A67-4133-BB36-5F6FAC6DFFC8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2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2458F27F-5474-459E-A14B-DCBF982F695D}" type="slidenum">
              <a:rPr lang="en-US" altLang="lv-LV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en-US" altLang="lv-LV" smtClean="0">
              <a:latin typeface="Times New Roman" panose="02020603050405020304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03263"/>
            <a:ext cx="4591050" cy="3443287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4357688"/>
            <a:ext cx="5035550" cy="4075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lv-LV" smtClean="0">
              <a:latin typeface="Arial" panose="020B0604020202020204" pitchFamily="34" charset="0"/>
              <a:ea typeface="ヒラギノ角ゴ Pro W3"/>
            </a:endParaRPr>
          </a:p>
        </p:txBody>
      </p:sp>
      <p:sp>
        <p:nvSpPr>
          <p:cNvPr id="81925" name="Footer Placeholder 7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smtClean="0">
                <a:latin typeface="Times New Roman" pitchFamily="18" charset="0"/>
              </a:rPr>
              <a:t>Nelaimes gadījumu riski</a:t>
            </a:r>
          </a:p>
        </p:txBody>
      </p:sp>
    </p:spTree>
    <p:extLst>
      <p:ext uri="{BB962C8B-B14F-4D97-AF65-F5344CB8AC3E}">
        <p14:creationId xmlns:p14="http://schemas.microsoft.com/office/powerpoint/2010/main" val="2217917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pitchFamily="34" charset="0"/>
              </a:rPr>
              <a:t>Ievads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D2891F5F-7091-4368-9178-4560AE2229D2}" type="slidenum">
              <a:rPr lang="en-US" altLang="lv-LV" smtClean="0"/>
              <a:pPr>
                <a:spcBef>
                  <a:spcPct val="0"/>
                </a:spcBef>
              </a:pPr>
              <a:t>8</a:t>
            </a:fld>
            <a:endParaRPr lang="en-US" altLang="lv-LV" smtClean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altLang="lv-LV" smtClean="0">
              <a:latin typeface="Arial" panose="020B0604020202020204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7526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hangingPunct="0"/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500306"/>
            <a:ext cx="7100910" cy="2214579"/>
          </a:xfrm>
        </p:spPr>
        <p:txBody>
          <a:bodyPr anchor="b">
            <a:norm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857232"/>
            <a:ext cx="7072362" cy="1500198"/>
          </a:xfr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1600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1071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787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 anchor="t"/>
          <a:lstStyle>
            <a:lvl1pPr marL="444500" indent="-444500">
              <a:buSzPct val="100000"/>
              <a:buFont typeface="+mj-lt"/>
              <a:buAutoNum type="arabicPeriod"/>
              <a:defRPr/>
            </a:lvl1pPr>
            <a:lvl2pPr marL="808038" indent="-339725">
              <a:buSzPct val="100000"/>
              <a:buFont typeface="+mj-lt"/>
              <a:buAutoNum type="alphaLcPeriod"/>
              <a:defRPr/>
            </a:lvl2pPr>
            <a:lvl3pPr marL="1252538" indent="-338138">
              <a:buSzPct val="100000"/>
              <a:buFont typeface="+mj-lt"/>
              <a:buAutoNum type="romanLcPeriod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809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035925" cy="8921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341438"/>
            <a:ext cx="3937000" cy="4678362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41438"/>
            <a:ext cx="3938588" cy="4678362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5184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DFE564F-BA31-4B5C-9FD2-968DE1B0B26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0821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6226175"/>
            <a:ext cx="9144000" cy="631825"/>
            <a:chOff x="0" y="5297563"/>
            <a:chExt cx="9144032" cy="631767"/>
          </a:xfrm>
        </p:grpSpPr>
        <p:pic>
          <p:nvPicPr>
            <p:cNvPr id="1033" name="Picture 5" descr="Picture1.jpg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53"/>
            <a:stretch>
              <a:fillRect/>
            </a:stretch>
          </p:blipFill>
          <p:spPr bwMode="auto">
            <a:xfrm>
              <a:off x="0" y="5297563"/>
              <a:ext cx="8627058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6" descr="Picture1.jp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935"/>
            <a:stretch>
              <a:fillRect/>
            </a:stretch>
          </p:blipFill>
          <p:spPr bwMode="auto">
            <a:xfrm>
              <a:off x="6303452" y="5297563"/>
              <a:ext cx="2840580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214313"/>
            <a:ext cx="7816354" cy="69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9592" y="1124744"/>
            <a:ext cx="7744346" cy="501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29" name="Text Box 13"/>
          <p:cNvSpPr txBox="1">
            <a:spLocks noChangeArrowheads="1"/>
          </p:cNvSpPr>
          <p:nvPr userDrawn="1"/>
        </p:nvSpPr>
        <p:spPr bwMode="auto">
          <a:xfrm>
            <a:off x="8148638" y="6397625"/>
            <a:ext cx="709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468EA783-4E68-41DA-BD26-F3A11AFFF9C3}" type="slidenum">
              <a:rPr lang="en-US" sz="1500">
                <a:solidFill>
                  <a:srgbClr val="F2F2F2"/>
                </a:solidFill>
                <a:ea typeface="MS PGothic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500">
              <a:solidFill>
                <a:srgbClr val="F2F2F2"/>
              </a:solidFill>
              <a:ea typeface="MS PGothic" pitchFamily="34" charset="-128"/>
            </a:endParaRPr>
          </a:p>
        </p:txBody>
      </p:sp>
      <p:grpSp>
        <p:nvGrpSpPr>
          <p:cNvPr id="1030" name="Group 11"/>
          <p:cNvGrpSpPr>
            <a:grpSpLocks/>
          </p:cNvGrpSpPr>
          <p:nvPr userDrawn="1"/>
        </p:nvGrpSpPr>
        <p:grpSpPr bwMode="auto">
          <a:xfrm>
            <a:off x="0" y="6226175"/>
            <a:ext cx="9144000" cy="631825"/>
            <a:chOff x="-32" y="5214950"/>
            <a:chExt cx="9144064" cy="631767"/>
          </a:xfrm>
        </p:grpSpPr>
        <p:pic>
          <p:nvPicPr>
            <p:cNvPr id="1031" name="Picture 9" descr="Picture1.jpg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99" r="15440"/>
            <a:stretch>
              <a:fillRect/>
            </a:stretch>
          </p:blipFill>
          <p:spPr bwMode="auto">
            <a:xfrm>
              <a:off x="-32" y="5214950"/>
              <a:ext cx="7000924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0" descr="Picture1.jp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781"/>
            <a:stretch>
              <a:fillRect/>
            </a:stretch>
          </p:blipFill>
          <p:spPr bwMode="auto">
            <a:xfrm>
              <a:off x="6929454" y="5214950"/>
              <a:ext cx="2214578" cy="63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8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268243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5652890" y="6354864"/>
            <a:ext cx="349111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1300" baseline="0" dirty="0" smtClean="0">
                <a:solidFill>
                  <a:schemeClr val="bg1"/>
                </a:solidFill>
              </a:rPr>
              <a:t>Darba drošības un vides veselības institūts</a:t>
            </a:r>
            <a:endParaRPr lang="en-US" sz="1300" baseline="0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87" r:id="rId2"/>
    <p:sldLayoutId id="2147483888" r:id="rId3"/>
    <p:sldLayoutId id="2147483899" r:id="rId4"/>
    <p:sldLayoutId id="2147483900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C85A0A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C85A0A"/>
          </a:solidFill>
          <a:latin typeface="Arial" charset="0"/>
          <a:ea typeface="ヒラギノ角ゴ Pro W3" pitchFamily="-112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9pPr>
    </p:titleStyle>
    <p:bodyStyle>
      <a:lvl1pPr marL="266700" indent="-266700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95000"/>
        <a:buFont typeface="Wingdings" pitchFamily="2" charset="2"/>
        <a:buChar char="n"/>
        <a:defRPr sz="3200">
          <a:solidFill>
            <a:srgbClr val="353535"/>
          </a:solidFill>
          <a:latin typeface="+mn-lt"/>
          <a:ea typeface="+mn-ea"/>
          <a:cs typeface="ヒラギノ角ゴ Pro W3"/>
        </a:defRPr>
      </a:lvl1pPr>
      <a:lvl2pPr marL="719138" indent="-185738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117000"/>
        <a:buFont typeface="Arial" pitchFamily="34" charset="0"/>
        <a:buChar char="»"/>
        <a:defRPr sz="2800">
          <a:solidFill>
            <a:srgbClr val="353535"/>
          </a:solidFill>
          <a:latin typeface="+mn-lt"/>
          <a:ea typeface="+mn-ea"/>
          <a:cs typeface="ヒラギノ角ゴ Pro W3"/>
        </a:defRPr>
      </a:lvl2pPr>
      <a:lvl3pPr marL="1163638" indent="-160338" algn="l" rtl="0" eaLnBrk="0" fontAlgn="base" hangingPunct="0">
        <a:spcBef>
          <a:spcPts val="600"/>
        </a:spcBef>
        <a:spcAft>
          <a:spcPts val="600"/>
        </a:spcAft>
        <a:buClr>
          <a:srgbClr val="C85A0A"/>
        </a:buClr>
        <a:buSzPct val="120000"/>
        <a:buFont typeface="Arial" pitchFamily="34" charset="0"/>
        <a:buChar char="-"/>
        <a:defRPr sz="2400">
          <a:solidFill>
            <a:srgbClr val="353535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8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png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9.png"/><Relationship Id="rId9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8.png"/><Relationship Id="rId18" Type="http://schemas.openxmlformats.org/officeDocument/2006/relationships/oleObject" Target="../embeddings/oleObject19.bin"/><Relationship Id="rId3" Type="http://schemas.openxmlformats.org/officeDocument/2006/relationships/oleObject" Target="../embeddings/oleObject10.bin"/><Relationship Id="rId21" Type="http://schemas.openxmlformats.org/officeDocument/2006/relationships/image" Target="../media/image14.png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7.png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1.png"/><Relationship Id="rId23" Type="http://schemas.openxmlformats.org/officeDocument/2006/relationships/image" Target="../media/image15.png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_1_097FB7E0097FA38000447603C22581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55" y="-20758"/>
            <a:ext cx="7281381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000" y="2420888"/>
            <a:ext cx="8784976" cy="2088232"/>
          </a:xfrm>
        </p:spPr>
        <p:txBody>
          <a:bodyPr/>
          <a:lstStyle/>
          <a:p>
            <a:pPr marL="0" indent="0" algn="ctr">
              <a:buNone/>
            </a:pPr>
            <a:r>
              <a:rPr lang="lv-LV" sz="4400" b="1" dirty="0" smtClean="0">
                <a:solidFill>
                  <a:srgbClr val="26822A"/>
                </a:solidFill>
              </a:rPr>
              <a:t>Darba </a:t>
            </a:r>
            <a:r>
              <a:rPr lang="lv-LV" sz="4400" b="1" dirty="0">
                <a:solidFill>
                  <a:srgbClr val="26822A"/>
                </a:solidFill>
              </a:rPr>
              <a:t>aizsardzības pamatprincipi un aktualitātes. </a:t>
            </a:r>
            <a:endParaRPr lang="lv-LV" sz="4400" b="1" dirty="0" smtClean="0">
              <a:solidFill>
                <a:srgbClr val="26822A"/>
              </a:solidFill>
            </a:endParaRPr>
          </a:p>
          <a:p>
            <a:pPr marL="0" indent="0" algn="ctr">
              <a:buNone/>
            </a:pPr>
            <a:r>
              <a:rPr lang="lv-LV" sz="4400" b="1" dirty="0" smtClean="0">
                <a:solidFill>
                  <a:srgbClr val="26822A"/>
                </a:solidFill>
              </a:rPr>
              <a:t>Droša </a:t>
            </a:r>
            <a:r>
              <a:rPr lang="lv-LV" sz="4400" b="1" dirty="0">
                <a:solidFill>
                  <a:srgbClr val="26822A"/>
                </a:solidFill>
              </a:rPr>
              <a:t>un veselīga </a:t>
            </a:r>
            <a:r>
              <a:rPr lang="lv-LV" sz="4400" b="1" dirty="0" smtClean="0">
                <a:solidFill>
                  <a:srgbClr val="26822A"/>
                </a:solidFill>
              </a:rPr>
              <a:t>uzvedība</a:t>
            </a:r>
            <a:endParaRPr lang="en-GB" sz="4400" dirty="0">
              <a:solidFill>
                <a:srgbClr val="26822A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1" y="1268760"/>
            <a:ext cx="7776864" cy="720080"/>
          </a:xfrm>
        </p:spPr>
        <p:txBody>
          <a:bodyPr/>
          <a:lstStyle/>
          <a:p>
            <a:pPr algn="ctr"/>
            <a:r>
              <a:rPr lang="lv-LV" sz="1800" i="1" dirty="0" smtClean="0"/>
              <a:t>ESF projekts </a:t>
            </a:r>
            <a:r>
              <a:rPr lang="lv-LV" sz="1800" i="1" dirty="0"/>
              <a:t>"Darba drošības normatīvo aktu praktiskās ieviešanas un uzraudzības pilnveidošana " (Nr.7.3.1.0/16/I/001</a:t>
            </a:r>
            <a:r>
              <a:rPr lang="lv-LV" sz="1800" i="1" dirty="0" smtClean="0"/>
              <a:t>)</a:t>
            </a:r>
            <a:endParaRPr lang="lv-LV" sz="1800" i="1" dirty="0"/>
          </a:p>
        </p:txBody>
      </p:sp>
      <p:sp>
        <p:nvSpPr>
          <p:cNvPr id="5" name="Rectangle 4"/>
          <p:cNvSpPr/>
          <p:nvPr/>
        </p:nvSpPr>
        <p:spPr>
          <a:xfrm>
            <a:off x="4355976" y="494116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Dace </a:t>
            </a:r>
            <a:r>
              <a:rPr lang="lv-LV" sz="1600" baseline="0" dirty="0" err="1" smtClean="0"/>
              <a:t>Jakimova</a:t>
            </a:r>
            <a:endParaRPr lang="lv-LV" sz="1600" baseline="0" dirty="0" smtClean="0"/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Darba </a:t>
            </a:r>
            <a:r>
              <a:rPr lang="lv-LV" sz="1600" baseline="0" dirty="0"/>
              <a:t>drošības un vides veselības institūts, </a:t>
            </a:r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/>
              <a:t>Rīgas Stradiņa universitāte</a:t>
            </a:r>
          </a:p>
          <a:p>
            <a:pPr algn="r" eaLnBrk="1" hangingPunct="1">
              <a:spcBef>
                <a:spcPts val="0"/>
              </a:spcBef>
            </a:pPr>
            <a:r>
              <a:rPr lang="lv-LV" sz="1600" baseline="0" dirty="0" smtClean="0"/>
              <a:t>Rīga, 24.10.2017.</a:t>
            </a:r>
            <a:endParaRPr lang="en-US" sz="1600" baseline="0" dirty="0"/>
          </a:p>
        </p:txBody>
      </p:sp>
    </p:spTree>
    <p:extLst>
      <p:ext uri="{BB962C8B-B14F-4D97-AF65-F5344CB8AC3E}">
        <p14:creationId xmlns:p14="http://schemas.microsoft.com/office/powerpoint/2010/main" val="36103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mtClean="0"/>
              <a:t>Nelaimes gadījumu un GNNG izmeklēšanas metodes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125538"/>
            <a:ext cx="7993063" cy="4676775"/>
          </a:xfrm>
        </p:spPr>
        <p:txBody>
          <a:bodyPr anchor="t"/>
          <a:lstStyle/>
          <a:p>
            <a:r>
              <a:rPr lang="lv-LV" altLang="lv-LV" sz="2600" dirty="0" smtClean="0"/>
              <a:t>NG izmeklēšanas metodes ir ļoti dažādas – no ļoti vienkāršām līdz ārkārtīgi sarežģītām, piemēram: 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Viena no vienkāršākajām - </a:t>
            </a:r>
            <a:r>
              <a:rPr lang="lv-LV" altLang="lv-LV" sz="2600" i="1" dirty="0" smtClean="0"/>
              <a:t>Heinriha domino teorija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i="1" dirty="0" smtClean="0"/>
              <a:t>Virkne citu: Cilvēka kļūdu teorija, Notikumu ķēžu teorija u.c.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Viena no pašām sarežģītākajām – «</a:t>
            </a:r>
            <a:r>
              <a:rPr lang="en-US" altLang="lv-LV" sz="2600" dirty="0" smtClean="0"/>
              <a:t>Management Oversight Risk Tree</a:t>
            </a:r>
            <a:r>
              <a:rPr lang="lv-LV" altLang="lv-LV" sz="2600" dirty="0" smtClean="0"/>
              <a:t>»</a:t>
            </a:r>
            <a:r>
              <a:rPr lang="en-US" altLang="lv-LV" sz="2600" dirty="0" smtClean="0"/>
              <a:t> (MORT)</a:t>
            </a:r>
            <a:r>
              <a:rPr lang="lv-LV" altLang="lv-LV" sz="2600" dirty="0" smtClean="0"/>
              <a:t> (apmēram 1500 dažādu analizējamo parametru)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600" dirty="0" smtClean="0"/>
              <a:t>Daudzas citas teorijas...</a:t>
            </a:r>
          </a:p>
        </p:txBody>
      </p:sp>
    </p:spTree>
    <p:extLst>
      <p:ext uri="{BB962C8B-B14F-4D97-AF65-F5344CB8AC3E}">
        <p14:creationId xmlns:p14="http://schemas.microsoft.com/office/powerpoint/2010/main" val="2760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3332163" cy="892175"/>
          </a:xfrm>
        </p:spPr>
        <p:txBody>
          <a:bodyPr/>
          <a:lstStyle/>
          <a:p>
            <a:r>
              <a:rPr lang="lv-LV" altLang="lv-LV" smtClean="0"/>
              <a:t>Domino teorija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341438"/>
            <a:ext cx="7993063" cy="4895850"/>
          </a:xfrm>
        </p:spPr>
        <p:txBody>
          <a:bodyPr/>
          <a:lstStyle/>
          <a:p>
            <a:endParaRPr lang="lv-LV" altLang="lv-LV" smtClean="0"/>
          </a:p>
        </p:txBody>
      </p:sp>
      <p:pic>
        <p:nvPicPr>
          <p:cNvPr id="6" name="Picture 2" descr="C:\Users\ivavan\DVVI_projekti\Preventivie_pasakumi_2013\seminari\GNNG_seminari\9heinrichsmo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196975"/>
            <a:ext cx="8437562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825" y="5226050"/>
            <a:ext cx="1584325" cy="163195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Apkārtējā vide un iedzimtas uzvedības problēmas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79613" y="5240338"/>
            <a:ext cx="1728787" cy="163195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Cilvēka kļūda un neuzmanība, slikts garastāvoklis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71913" y="5235575"/>
            <a:ext cx="1563687" cy="163036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Nedroša rīcība vai apstākļi,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IAL nelietošana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29263" y="5300663"/>
            <a:ext cx="1584325" cy="13239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Nelaimes gadījums</a:t>
            </a:r>
          </a:p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267575" y="5318125"/>
            <a:ext cx="1584325" cy="13239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3000">
                <a:solidFill>
                  <a:schemeClr val="tx1"/>
                </a:solidFill>
              </a:rPr>
              <a:t>Sekas veselībai</a:t>
            </a:r>
          </a:p>
          <a:p>
            <a:pPr eaLnBrk="1" hangingPunct="1">
              <a:buClrTx/>
              <a:buSzTx/>
              <a:buFontTx/>
              <a:buNone/>
            </a:pPr>
            <a:endParaRPr lang="lv-LV" altLang="lv-LV" sz="300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529263" y="333375"/>
            <a:ext cx="33226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lv-LV" b="1">
                <a:solidFill>
                  <a:schemeClr val="tx1"/>
                </a:solidFill>
              </a:rPr>
              <a:t>88% </a:t>
            </a:r>
            <a:r>
              <a:rPr lang="lv-LV" altLang="lv-LV" b="1">
                <a:solidFill>
                  <a:schemeClr val="tx1"/>
                </a:solidFill>
              </a:rPr>
              <a:t>Izraisa nedroša rīcība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lv-LV" b="1">
                <a:solidFill>
                  <a:schemeClr val="tx1"/>
                </a:solidFill>
              </a:rPr>
              <a:t>10% </a:t>
            </a:r>
            <a:r>
              <a:rPr lang="lv-LV" altLang="lv-LV" b="1">
                <a:solidFill>
                  <a:schemeClr val="tx1"/>
                </a:solidFill>
              </a:rPr>
              <a:t>Darba vides problēmas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lv-LV" b="1">
                <a:solidFill>
                  <a:schemeClr val="tx1"/>
                </a:solidFill>
              </a:rPr>
              <a:t>2% </a:t>
            </a:r>
            <a:r>
              <a:rPr lang="lv-LV" altLang="lv-LV" b="1">
                <a:solidFill>
                  <a:schemeClr val="tx1"/>
                </a:solidFill>
              </a:rPr>
              <a:t>Grūti novēršami NG</a:t>
            </a:r>
          </a:p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7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141413" y="4127500"/>
            <a:ext cx="2487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938213" y="1560513"/>
            <a:ext cx="2289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 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4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0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1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2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3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4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5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539750" y="188913"/>
            <a:ext cx="6376988" cy="8921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+mj-lt"/>
                <a:ea typeface="+mj-ea"/>
                <a:cs typeface="ヒラギノ角ゴ Pro W3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8E001C"/>
                </a:solidFill>
                <a:latin typeface="Arial" charset="0"/>
                <a:ea typeface="ヒラギノ角ゴ Pro W3" pitchFamily="-112" charset="-128"/>
                <a:cs typeface="ヒラギノ角ゴ Pro W3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>
              <a:defRPr/>
            </a:pPr>
            <a:r>
              <a:rPr lang="lv-LV" kern="0" baseline="0" dirty="0" smtClean="0"/>
              <a:t>Notikumu ķēžu teorija</a:t>
            </a:r>
            <a:endParaRPr lang="lv-LV" kern="0" baseline="0" dirty="0"/>
          </a:p>
        </p:txBody>
      </p:sp>
    </p:spTree>
    <p:extLst>
      <p:ext uri="{BB962C8B-B14F-4D97-AF65-F5344CB8AC3E}">
        <p14:creationId xmlns:p14="http://schemas.microsoft.com/office/powerpoint/2010/main" val="334662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1141413" y="4127500"/>
            <a:ext cx="2487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6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7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8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79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0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1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2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3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4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5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6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7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8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3589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3590" name="Object 39"/>
          <p:cNvGraphicFramePr>
            <a:graphicFrameLocks noChangeAspect="1"/>
          </p:cNvGraphicFramePr>
          <p:nvPr/>
        </p:nvGraphicFramePr>
        <p:xfrm>
          <a:off x="5219700" y="2492375"/>
          <a:ext cx="1984375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2354784" imgH="1958510" progId="MSPhotoEd.3">
                  <p:embed/>
                </p:oleObj>
              </mc:Choice>
              <mc:Fallback>
                <p:oleObj r:id="rId3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492375"/>
                        <a:ext cx="1984375" cy="178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1" name="Object 40"/>
          <p:cNvGraphicFramePr>
            <a:graphicFrameLocks noChangeAspect="1"/>
          </p:cNvGraphicFramePr>
          <p:nvPr/>
        </p:nvGraphicFramePr>
        <p:xfrm>
          <a:off x="7164388" y="2505075"/>
          <a:ext cx="1979612" cy="17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5" imgW="2331922" imgH="1950889" progId="MSPhotoEd.3">
                  <p:embed/>
                </p:oleObj>
              </mc:Choice>
              <mc:Fallback>
                <p:oleObj r:id="rId5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2505075"/>
                        <a:ext cx="1979612" cy="17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447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5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23850" y="4365625"/>
            <a:ext cx="2487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4601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8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09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0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1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2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3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4615" name="Object 39"/>
          <p:cNvGraphicFramePr>
            <a:graphicFrameLocks noChangeAspect="1"/>
          </p:cNvGraphicFramePr>
          <p:nvPr/>
        </p:nvGraphicFramePr>
        <p:xfrm>
          <a:off x="1258888" y="1690688"/>
          <a:ext cx="1446212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3" imgW="2362405" imgH="1980952" progId="MSPhotoEd.3">
                  <p:embed/>
                </p:oleObj>
              </mc:Choice>
              <mc:Fallback>
                <p:oleObj r:id="rId3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90688"/>
                        <a:ext cx="1446212" cy="1312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6" name="Object 40"/>
          <p:cNvGraphicFramePr>
            <a:graphicFrameLocks noChangeAspect="1"/>
          </p:cNvGraphicFramePr>
          <p:nvPr/>
        </p:nvGraphicFramePr>
        <p:xfrm>
          <a:off x="2843213" y="1739900"/>
          <a:ext cx="1423987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r:id="rId5" imgW="2362405" imgH="1980952" progId="MSPhotoEd.3">
                  <p:embed/>
                </p:oleObj>
              </mc:Choice>
              <mc:Fallback>
                <p:oleObj r:id="rId5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739900"/>
                        <a:ext cx="1423987" cy="1293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7" name="Object 41"/>
          <p:cNvGraphicFramePr>
            <a:graphicFrameLocks noChangeAspect="1"/>
          </p:cNvGraphicFramePr>
          <p:nvPr/>
        </p:nvGraphicFramePr>
        <p:xfrm>
          <a:off x="4356100" y="1754188"/>
          <a:ext cx="1373188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6" imgW="2362405" imgH="1980952" progId="MSPhotoEd.3">
                  <p:embed/>
                </p:oleObj>
              </mc:Choice>
              <mc:Fallback>
                <p:oleObj r:id="rId6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754188"/>
                        <a:ext cx="1373188" cy="1247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8" name="Object 42"/>
          <p:cNvGraphicFramePr>
            <a:graphicFrameLocks noChangeAspect="1"/>
          </p:cNvGraphicFramePr>
          <p:nvPr/>
        </p:nvGraphicFramePr>
        <p:xfrm>
          <a:off x="3097213" y="3779838"/>
          <a:ext cx="1300162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7" imgW="1874682" imgH="2309060" progId="MSPhotoEd.3">
                  <p:embed/>
                </p:oleObj>
              </mc:Choice>
              <mc:Fallback>
                <p:oleObj r:id="rId7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3779838"/>
                        <a:ext cx="1300162" cy="17367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9" name="Object 43"/>
          <p:cNvGraphicFramePr>
            <a:graphicFrameLocks noChangeAspect="1"/>
          </p:cNvGraphicFramePr>
          <p:nvPr/>
        </p:nvGraphicFramePr>
        <p:xfrm>
          <a:off x="4643438" y="3789363"/>
          <a:ext cx="1293812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9" imgW="1874682" imgH="2309060" progId="MSPhotoEd.3">
                  <p:embed/>
                </p:oleObj>
              </mc:Choice>
              <mc:Fallback>
                <p:oleObj r:id="rId9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789363"/>
                        <a:ext cx="1293812" cy="172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0" name="Object 44"/>
          <p:cNvGraphicFramePr>
            <a:graphicFrameLocks noChangeAspect="1"/>
          </p:cNvGraphicFramePr>
          <p:nvPr/>
        </p:nvGraphicFramePr>
        <p:xfrm>
          <a:off x="5940425" y="2781300"/>
          <a:ext cx="14795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10" imgW="2354784" imgH="1958510" progId="MSPhotoEd.3">
                  <p:embed/>
                </p:oleObj>
              </mc:Choice>
              <mc:Fallback>
                <p:oleObj r:id="rId10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781300"/>
                        <a:ext cx="147955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1" name="Object 45"/>
          <p:cNvGraphicFramePr>
            <a:graphicFrameLocks noChangeAspect="1"/>
          </p:cNvGraphicFramePr>
          <p:nvPr/>
        </p:nvGraphicFramePr>
        <p:xfrm>
          <a:off x="7596188" y="2781300"/>
          <a:ext cx="1547812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12" imgW="2331922" imgH="1950889" progId="MSPhotoEd.3">
                  <p:embed/>
                </p:oleObj>
              </mc:Choice>
              <mc:Fallback>
                <p:oleObj r:id="rId12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781300"/>
                        <a:ext cx="1547812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6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56038" y="2778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851275" y="277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8560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95738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856038" y="2500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>
            <a:off x="1574800" y="2622550"/>
            <a:ext cx="6599238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rgbClr val="FFCC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 flipV="1">
            <a:off x="1631950" y="3368675"/>
            <a:ext cx="6697663" cy="722313"/>
          </a:xfrm>
          <a:custGeom>
            <a:avLst/>
            <a:gdLst>
              <a:gd name="T0" fmla="*/ 2147483646 w 4570"/>
              <a:gd name="T1" fmla="*/ 2147483646 h 455"/>
              <a:gd name="T2" fmla="*/ 2147483646 w 4570"/>
              <a:gd name="T3" fmla="*/ 2147483646 h 455"/>
              <a:gd name="T4" fmla="*/ 2147483646 w 4570"/>
              <a:gd name="T5" fmla="*/ 2147483646 h 455"/>
              <a:gd name="T6" fmla="*/ 0 w 4570"/>
              <a:gd name="T7" fmla="*/ 2147483646 h 455"/>
              <a:gd name="T8" fmla="*/ 0 60000 65536"/>
              <a:gd name="T9" fmla="*/ 0 60000 65536"/>
              <a:gd name="T10" fmla="*/ 0 60000 65536"/>
              <a:gd name="T11" fmla="*/ 0 60000 65536"/>
              <a:gd name="T12" fmla="*/ 0 w 4570"/>
              <a:gd name="T13" fmla="*/ 0 h 455"/>
              <a:gd name="T14" fmla="*/ 4570 w 4570"/>
              <a:gd name="T15" fmla="*/ 455 h 4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0" h="455">
                <a:moveTo>
                  <a:pt x="4570" y="383"/>
                </a:moveTo>
                <a:cubicBezTo>
                  <a:pt x="4197" y="419"/>
                  <a:pt x="3824" y="455"/>
                  <a:pt x="3504" y="402"/>
                </a:cubicBezTo>
                <a:cubicBezTo>
                  <a:pt x="3184" y="349"/>
                  <a:pt x="3234" y="132"/>
                  <a:pt x="2650" y="66"/>
                </a:cubicBezTo>
                <a:cubicBezTo>
                  <a:pt x="2066" y="0"/>
                  <a:pt x="442" y="17"/>
                  <a:pt x="0" y="9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 flipV="1">
            <a:off x="5037138" y="1235075"/>
            <a:ext cx="195262" cy="1477963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 flipV="1">
            <a:off x="3602038" y="1203325"/>
            <a:ext cx="350837" cy="1447800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 flipV="1">
            <a:off x="2082800" y="1189038"/>
            <a:ext cx="350838" cy="1431925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5106988" y="3992563"/>
            <a:ext cx="238125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854450" y="4084638"/>
            <a:ext cx="295275" cy="15382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711450" y="2997200"/>
            <a:ext cx="2351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Cilvēka rīcība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23850" y="4365625"/>
            <a:ext cx="2487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Vides apstākļi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019800" y="4149725"/>
            <a:ext cx="1793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Nelaimes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gadījums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8101013" y="3500438"/>
            <a:ext cx="112712" cy="9302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 flipV="1">
            <a:off x="6851650" y="183038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 flipV="1">
            <a:off x="7864475" y="1722438"/>
            <a:ext cx="196850" cy="1477962"/>
          </a:xfrm>
          <a:prstGeom prst="line">
            <a:avLst/>
          </a:prstGeom>
          <a:noFill/>
          <a:ln w="7620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0" y="2924175"/>
            <a:ext cx="2600325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Parastā  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notikumu gaita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155825" y="260350"/>
            <a:ext cx="309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Veicinošie faktori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6892925" y="3200400"/>
            <a:ext cx="2968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6781800" y="5157788"/>
            <a:ext cx="2362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Atjaunošanās</a:t>
            </a:r>
            <a:endParaRPr lang="fi-FI" altLang="lv-LV" sz="280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1927225" y="10810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2278063" y="2497138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7764463" y="1676400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6667500" y="1736725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4852988" y="1127125"/>
            <a:ext cx="296862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3475038" y="11572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5064125" y="2543175"/>
            <a:ext cx="296863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3798888" y="2452688"/>
            <a:ext cx="295275" cy="288925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3714750" y="5472113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7956550" y="44370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4965700" y="5441950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5191125" y="3916363"/>
            <a:ext cx="296863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3981450" y="3932238"/>
            <a:ext cx="295275" cy="28892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flipH="1">
            <a:off x="6962775" y="3487738"/>
            <a:ext cx="85725" cy="51911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lv-LV"/>
          </a:p>
        </p:txBody>
      </p:sp>
      <p:graphicFrame>
        <p:nvGraphicFramePr>
          <p:cNvPr id="25639" name="Object 39"/>
          <p:cNvGraphicFramePr>
            <a:graphicFrameLocks noChangeAspect="1"/>
          </p:cNvGraphicFramePr>
          <p:nvPr/>
        </p:nvGraphicFramePr>
        <p:xfrm>
          <a:off x="1258888" y="1690688"/>
          <a:ext cx="1446212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r:id="rId3" imgW="2362405" imgH="1980952" progId="MSPhotoEd.3">
                  <p:embed/>
                </p:oleObj>
              </mc:Choice>
              <mc:Fallback>
                <p:oleObj r:id="rId3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90688"/>
                        <a:ext cx="1446212" cy="1312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0" name="Object 40"/>
          <p:cNvGraphicFramePr>
            <a:graphicFrameLocks noChangeAspect="1"/>
          </p:cNvGraphicFramePr>
          <p:nvPr/>
        </p:nvGraphicFramePr>
        <p:xfrm>
          <a:off x="2843213" y="1739900"/>
          <a:ext cx="1423987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r:id="rId5" imgW="2362405" imgH="1980952" progId="MSPhotoEd.3">
                  <p:embed/>
                </p:oleObj>
              </mc:Choice>
              <mc:Fallback>
                <p:oleObj r:id="rId5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739900"/>
                        <a:ext cx="1423987" cy="1293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1" name="Object 41"/>
          <p:cNvGraphicFramePr>
            <a:graphicFrameLocks noChangeAspect="1"/>
          </p:cNvGraphicFramePr>
          <p:nvPr/>
        </p:nvGraphicFramePr>
        <p:xfrm>
          <a:off x="4427538" y="1773238"/>
          <a:ext cx="1439862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r:id="rId6" imgW="2362405" imgH="1980952" progId="MSPhotoEd.3">
                  <p:embed/>
                </p:oleObj>
              </mc:Choice>
              <mc:Fallback>
                <p:oleObj r:id="rId6" imgW="2362405" imgH="1980952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773238"/>
                        <a:ext cx="1439862" cy="1308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2" name="Object 42"/>
          <p:cNvGraphicFramePr>
            <a:graphicFrameLocks noChangeAspect="1"/>
          </p:cNvGraphicFramePr>
          <p:nvPr/>
        </p:nvGraphicFramePr>
        <p:xfrm>
          <a:off x="3132138" y="3500438"/>
          <a:ext cx="1185862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r:id="rId7" imgW="1874682" imgH="2309060" progId="MSPhotoEd.3">
                  <p:embed/>
                </p:oleObj>
              </mc:Choice>
              <mc:Fallback>
                <p:oleObj r:id="rId7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500438"/>
                        <a:ext cx="1185862" cy="1584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3" name="Object 43"/>
          <p:cNvGraphicFramePr>
            <a:graphicFrameLocks noChangeAspect="1"/>
          </p:cNvGraphicFramePr>
          <p:nvPr/>
        </p:nvGraphicFramePr>
        <p:xfrm>
          <a:off x="4572000" y="3500438"/>
          <a:ext cx="1185863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r:id="rId9" imgW="1874682" imgH="2309060" progId="MSPhotoEd.3">
                  <p:embed/>
                </p:oleObj>
              </mc:Choice>
              <mc:Fallback>
                <p:oleObj r:id="rId9" imgW="1874682" imgH="230906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00438"/>
                        <a:ext cx="1185863" cy="1584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4" name="Object 44"/>
          <p:cNvGraphicFramePr>
            <a:graphicFrameLocks noChangeAspect="1"/>
          </p:cNvGraphicFramePr>
          <p:nvPr/>
        </p:nvGraphicFramePr>
        <p:xfrm>
          <a:off x="5940425" y="2781300"/>
          <a:ext cx="14795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10" imgW="2354784" imgH="1958510" progId="MSPhotoEd.3">
                  <p:embed/>
                </p:oleObj>
              </mc:Choice>
              <mc:Fallback>
                <p:oleObj r:id="rId10" imgW="2354784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781300"/>
                        <a:ext cx="147955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5" name="Object 45"/>
          <p:cNvGraphicFramePr>
            <a:graphicFrameLocks noChangeAspect="1"/>
          </p:cNvGraphicFramePr>
          <p:nvPr/>
        </p:nvGraphicFramePr>
        <p:xfrm>
          <a:off x="7596188" y="2781300"/>
          <a:ext cx="1547812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12" imgW="2331922" imgH="1950889" progId="MSPhotoEd.3">
                  <p:embed/>
                </p:oleObj>
              </mc:Choice>
              <mc:Fallback>
                <p:oleObj r:id="rId12" imgW="2331922" imgH="195088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781300"/>
                        <a:ext cx="1547812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6" name="Object 46"/>
          <p:cNvGraphicFramePr>
            <a:graphicFrameLocks noChangeAspect="1"/>
          </p:cNvGraphicFramePr>
          <p:nvPr/>
        </p:nvGraphicFramePr>
        <p:xfrm>
          <a:off x="1258888" y="287338"/>
          <a:ext cx="14319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r:id="rId14" imgW="2354784" imgH="1966130" progId="MSPhotoEd.3">
                  <p:embed/>
                </p:oleObj>
              </mc:Choice>
              <mc:Fallback>
                <p:oleObj r:id="rId14" imgW="2354784" imgH="196613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87338"/>
                        <a:ext cx="1431925" cy="1295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7" name="Object 47"/>
          <p:cNvGraphicFramePr>
            <a:graphicFrameLocks noChangeAspect="1"/>
          </p:cNvGraphicFramePr>
          <p:nvPr/>
        </p:nvGraphicFramePr>
        <p:xfrm>
          <a:off x="2843213" y="333375"/>
          <a:ext cx="1382712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16" imgW="2384762" imgH="1973333" progId="MSPhotoEd.3">
                  <p:embed/>
                </p:oleObj>
              </mc:Choice>
              <mc:Fallback>
                <p:oleObj r:id="rId16" imgW="2384762" imgH="197333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33375"/>
                        <a:ext cx="1382712" cy="12398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8" name="Object 48"/>
          <p:cNvGraphicFramePr>
            <a:graphicFrameLocks noChangeAspect="1"/>
          </p:cNvGraphicFramePr>
          <p:nvPr/>
        </p:nvGraphicFramePr>
        <p:xfrm>
          <a:off x="4427538" y="333375"/>
          <a:ext cx="1363662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18" imgW="1881905" imgH="1958510" progId="MSPhotoEd.3">
                  <p:embed/>
                </p:oleObj>
              </mc:Choice>
              <mc:Fallback>
                <p:oleObj r:id="rId18" imgW="1881905" imgH="195851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33375"/>
                        <a:ext cx="1363662" cy="13700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CC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9" name="Object 49"/>
          <p:cNvGraphicFramePr>
            <a:graphicFrameLocks noChangeAspect="1"/>
          </p:cNvGraphicFramePr>
          <p:nvPr/>
        </p:nvGraphicFramePr>
        <p:xfrm>
          <a:off x="2706688" y="5157788"/>
          <a:ext cx="1538287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r:id="rId20" imgW="1889524" imgH="1935238" progId="MSPhotoEd.3">
                  <p:embed/>
                </p:oleObj>
              </mc:Choice>
              <mc:Fallback>
                <p:oleObj r:id="rId20" imgW="1889524" imgH="193523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5157788"/>
                        <a:ext cx="1538287" cy="1700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0" name="Object 51"/>
          <p:cNvGraphicFramePr>
            <a:graphicFrameLocks noChangeAspect="1"/>
          </p:cNvGraphicFramePr>
          <p:nvPr/>
        </p:nvGraphicFramePr>
        <p:xfrm>
          <a:off x="4500563" y="5080000"/>
          <a:ext cx="14795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22" imgW="1881905" imgH="2255238" progId="MSPhotoEd.3">
                  <p:embed/>
                </p:oleObj>
              </mc:Choice>
              <mc:Fallback>
                <p:oleObj r:id="rId22" imgW="1881905" imgH="225523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080000"/>
                        <a:ext cx="147955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7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86687" cy="1071562"/>
          </a:xfrm>
          <a:ln/>
        </p:spPr>
        <p:txBody>
          <a:bodyPr/>
          <a:lstStyle/>
          <a:p>
            <a:pPr eaLnBrk="1" hangingPunct="1"/>
            <a:r>
              <a:rPr lang="lv-LV" altLang="lv-LV" sz="3400" smtClean="0"/>
              <a:t>GNNG šajā situācijā?</a:t>
            </a:r>
            <a:endParaRPr lang="en-GB" altLang="lv-LV" sz="34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7993062" cy="5111750"/>
          </a:xfrm>
        </p:spPr>
        <p:txBody>
          <a:bodyPr/>
          <a:lstStyle/>
          <a:p>
            <a:pPr marL="342900" indent="-342900" eaLnBrk="1" hangingPunct="1"/>
            <a:r>
              <a:rPr lang="lv-LV" altLang="lv-LV" sz="3200" smtClean="0"/>
              <a:t>Vairāki GNNG, kuri noveda pie NG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sz="2800" smtClean="0"/>
              <a:t>Ķiveres nelietošana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sz="2800" smtClean="0"/>
              <a:t>Nepareiza izmēra dēļi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sz="2800" smtClean="0"/>
              <a:t>Bīstami darba paņēmieni (dēļu mešana)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sz="2800" smtClean="0"/>
              <a:t>Neuzmanība un brīdinājuma «zīmju nepamanīšana»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sz="2800" smtClean="0"/>
              <a:t>Gājēju celiņu aizsprostošana</a:t>
            </a:r>
          </a:p>
          <a:p>
            <a:pPr marL="795338" lvl="1" indent="-342900" eaLnBrk="1" hangingPunct="1">
              <a:spcBef>
                <a:spcPct val="0"/>
              </a:spcBef>
              <a:spcAft>
                <a:spcPct val="0"/>
              </a:spcAft>
            </a:pPr>
            <a:r>
              <a:rPr lang="lv-LV" altLang="lv-LV" sz="2800" smtClean="0"/>
              <a:t>Pārvietošanās pa neatļautu vietu u.c. </a:t>
            </a:r>
          </a:p>
          <a:p>
            <a:pPr marL="342900" indent="-342900" eaLnBrk="1" hangingPunct="1"/>
            <a:r>
              <a:rPr lang="lv-LV" altLang="lv-LV" sz="3200" b="1" smtClean="0">
                <a:solidFill>
                  <a:srgbClr val="FF0000"/>
                </a:solidFill>
              </a:rPr>
              <a:t>Jebkuru no šiem GNNG pamanot un attiecīgi rīkojoties – nebūtu «īsts» nelaimes gadījums</a:t>
            </a:r>
          </a:p>
          <a:p>
            <a:pPr marL="342900" indent="-342900" eaLnBrk="1" hangingPunct="1"/>
            <a:endParaRPr lang="en-GB" altLang="lv-LV" smtClean="0"/>
          </a:p>
        </p:txBody>
      </p:sp>
    </p:spTree>
    <p:extLst>
      <p:ext uri="{BB962C8B-B14F-4D97-AF65-F5344CB8AC3E}">
        <p14:creationId xmlns:p14="http://schemas.microsoft.com/office/powerpoint/2010/main" val="196057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395536" y="802828"/>
            <a:ext cx="8002339" cy="5434484"/>
          </a:xfrm>
        </p:spPr>
        <p:txBody>
          <a:bodyPr/>
          <a:lstStyle/>
          <a:p>
            <a:r>
              <a:rPr lang="lv-LV" altLang="lv-LV" sz="3200" dirty="0" smtClean="0"/>
              <a:t>Pamanīt iespējami daudz GNNG un</a:t>
            </a:r>
          </a:p>
          <a:p>
            <a:r>
              <a:rPr lang="lv-LV" altLang="lv-LV" sz="3200" b="1" dirty="0" smtClean="0"/>
              <a:t>RĪKOTIES!!!</a:t>
            </a:r>
          </a:p>
          <a:p>
            <a:r>
              <a:rPr lang="lv-LV" altLang="lv-LV" sz="3200" b="1" dirty="0" smtClean="0"/>
              <a:t>Praksē ļoti dažādi risinājumi par to, kā tiek veicināta GNNG pamanīšana un rīcība</a:t>
            </a:r>
          </a:p>
          <a:p>
            <a:r>
              <a:rPr lang="lv-LV" altLang="lv-LV" sz="3200" dirty="0" smtClean="0"/>
              <a:t>Par reāliem darbiem - pamata doma līdzīga: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Inženiertehniski uzlabojumi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Apmācības visos līmeņos</a:t>
            </a:r>
          </a:p>
          <a:p>
            <a:pPr marL="444500" lvl="2">
              <a:spcBef>
                <a:spcPct val="0"/>
              </a:spcBef>
              <a:spcAft>
                <a:spcPct val="0"/>
              </a:spcAft>
            </a:pPr>
            <a:r>
              <a:rPr lang="lv-LV" altLang="lv-LV" sz="2800" dirty="0" smtClean="0"/>
              <a:t>Stingra ieviešana un sekošana prasībām</a:t>
            </a:r>
          </a:p>
        </p:txBody>
      </p:sp>
      <p:sp>
        <p:nvSpPr>
          <p:cNvPr id="27651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575791"/>
          </a:xfrm>
          <a:ln/>
        </p:spPr>
        <p:txBody>
          <a:bodyPr/>
          <a:lstStyle/>
          <a:p>
            <a:r>
              <a:rPr lang="lv-LV" altLang="lv-LV" sz="3600" smtClean="0"/>
              <a:t>Praksē svarīgākais? </a:t>
            </a:r>
          </a:p>
        </p:txBody>
      </p:sp>
    </p:spTree>
    <p:extLst>
      <p:ext uri="{BB962C8B-B14F-4D97-AF65-F5344CB8AC3E}">
        <p14:creationId xmlns:p14="http://schemas.microsoft.com/office/powerpoint/2010/main" val="131396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1"/>
          <p:cNvSpPr>
            <a:spLocks noGrp="1"/>
          </p:cNvSpPr>
          <p:nvPr>
            <p:ph idx="1"/>
          </p:nvPr>
        </p:nvSpPr>
        <p:spPr>
          <a:xfrm>
            <a:off x="539750" y="836613"/>
            <a:ext cx="8496300" cy="5362575"/>
          </a:xfrm>
        </p:spPr>
        <p:txBody>
          <a:bodyPr/>
          <a:lstStyle/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Ir daudz labu piemēru, no kuriem vērts mācīties!</a:t>
            </a:r>
          </a:p>
          <a:p>
            <a:pPr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Kopumā – pamata pieeja GNNG izmeklēšanā vairumā gadījumu līdzīga, nav arī nepieciešamības izdomāt kaut ko ļoti sarežģītu!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lv-LV" altLang="lv-LV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dirty="0" smtClean="0">
                <a:solidFill>
                  <a:schemeClr val="tx1"/>
                </a:solidFill>
              </a:rPr>
              <a:t>Visbiežāk – jāmāca pamanīt un to, kāpēc tas ir nepieciešams!</a:t>
            </a:r>
          </a:p>
          <a:p>
            <a:pPr>
              <a:defRPr/>
            </a:pPr>
            <a:endParaRPr lang="lv-LV" altLang="lv-LV" sz="2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lv-LV" altLang="lv-LV" sz="2800" smtClean="0">
                <a:solidFill>
                  <a:schemeClr val="tx1"/>
                </a:solidFill>
              </a:rPr>
              <a:t>Jāmaina attieksme!</a:t>
            </a:r>
            <a:endParaRPr lang="lv-LV" altLang="lv-LV" sz="2800" dirty="0" smtClean="0">
              <a:solidFill>
                <a:schemeClr val="tx1"/>
              </a:solidFill>
            </a:endParaRPr>
          </a:p>
        </p:txBody>
      </p:sp>
      <p:sp>
        <p:nvSpPr>
          <p:cNvPr id="28675" name="Title 2"/>
          <p:cNvSpPr>
            <a:spLocks noGrp="1"/>
          </p:cNvSpPr>
          <p:nvPr>
            <p:ph type="title"/>
          </p:nvPr>
        </p:nvSpPr>
        <p:spPr>
          <a:xfrm>
            <a:off x="539750" y="188913"/>
            <a:ext cx="7858125" cy="647700"/>
          </a:xfrm>
          <a:ln/>
        </p:spPr>
        <p:txBody>
          <a:bodyPr/>
          <a:lstStyle/>
          <a:p>
            <a:r>
              <a:rPr lang="lv-LV" altLang="lv-LV" smtClean="0"/>
              <a:t>Situācija un piemēri Latvijā</a:t>
            </a:r>
          </a:p>
        </p:txBody>
      </p:sp>
    </p:spTree>
    <p:extLst>
      <p:ext uri="{BB962C8B-B14F-4D97-AF65-F5344CB8AC3E}">
        <p14:creationId xmlns:p14="http://schemas.microsoft.com/office/powerpoint/2010/main" val="41220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32240" y="5517232"/>
            <a:ext cx="19812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02930A8-493C-40F3-8C4E-0AEA3504C2D5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468171" cy="648072"/>
          </a:xfrm>
        </p:spPr>
        <p:txBody>
          <a:bodyPr/>
          <a:lstStyle/>
          <a:p>
            <a:pPr eaLnBrk="1" hangingPunct="1"/>
            <a:r>
              <a:rPr lang="lv-LV" dirty="0">
                <a:solidFill>
                  <a:schemeClr val="bg1"/>
                </a:solidFill>
              </a:rPr>
              <a:t>Gandrīz noticis nelaimes gadījumus – no teorijas uz PRAKSI</a:t>
            </a:r>
            <a:br>
              <a:rPr lang="lv-LV" dirty="0">
                <a:solidFill>
                  <a:schemeClr val="bg1"/>
                </a:solidFill>
              </a:rPr>
            </a:br>
            <a:endParaRPr lang="en-US" sz="3200" b="1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836712"/>
            <a:ext cx="8280920" cy="1656184"/>
          </a:xfrm>
        </p:spPr>
        <p:txBody>
          <a:bodyPr anchor="t" anchorCtr="0"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b="1" dirty="0" smtClean="0">
                <a:solidFill>
                  <a:srgbClr val="C00000"/>
                </a:solidFill>
              </a:rPr>
              <a:t>Gandrīz </a:t>
            </a:r>
            <a:r>
              <a:rPr lang="pt-BR" b="1" dirty="0">
                <a:solidFill>
                  <a:srgbClr val="C00000"/>
                </a:solidFill>
              </a:rPr>
              <a:t>noticis nelaimes </a:t>
            </a:r>
            <a:r>
              <a:rPr lang="pt-BR" b="1" dirty="0" smtClean="0">
                <a:solidFill>
                  <a:srgbClr val="C00000"/>
                </a:solidFill>
              </a:rPr>
              <a:t>gadījums </a:t>
            </a:r>
            <a:endParaRPr lang="lv-LV" b="1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b="1" dirty="0" smtClean="0">
                <a:solidFill>
                  <a:srgbClr val="C00000"/>
                </a:solidFill>
              </a:rPr>
              <a:t>– </a:t>
            </a:r>
            <a:r>
              <a:rPr lang="pt-BR" b="1" dirty="0">
                <a:solidFill>
                  <a:srgbClr val="C00000"/>
                </a:solidFill>
              </a:rPr>
              <a:t>no teorijas uz </a:t>
            </a:r>
            <a:r>
              <a:rPr lang="pt-BR" b="1" dirty="0" smtClean="0">
                <a:solidFill>
                  <a:srgbClr val="C00000"/>
                </a:solidFill>
              </a:rPr>
              <a:t>PRAKSI</a:t>
            </a: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251520" y="1124745"/>
            <a:ext cx="8146355" cy="5074444"/>
          </a:xfrm>
        </p:spPr>
        <p:txBody>
          <a:bodyPr/>
          <a:lstStyle/>
          <a:p>
            <a:r>
              <a:rPr lang="lv-LV" altLang="lv-LV" sz="2800" dirty="0" smtClean="0"/>
              <a:t>Gandrīz notikuši nelaimes gadījumi - tās ir situācijās vai prakse, kuras apstākļu sakritības dēļ neradīja cietušos, bet tie varēja būt/būs (</a:t>
            </a:r>
            <a:r>
              <a:rPr lang="lv-LV" altLang="lv-LV" sz="2800" i="1" dirty="0" smtClean="0"/>
              <a:t>“paveicās...”)</a:t>
            </a:r>
          </a:p>
          <a:p>
            <a:pPr lvl="1"/>
            <a:r>
              <a:rPr lang="lv-LV" altLang="lv-LV" sz="2400" i="1" dirty="0" smtClean="0"/>
              <a:t>Svarīgi – GNNG var būt gan </a:t>
            </a:r>
            <a:r>
              <a:rPr lang="lv-LV" altLang="lv-LV" sz="2400" b="1" i="1" dirty="0" smtClean="0"/>
              <a:t>notikuši notikumi </a:t>
            </a:r>
            <a:r>
              <a:rPr lang="lv-LV" altLang="lv-LV" sz="2400" i="1" dirty="0" smtClean="0"/>
              <a:t>(piemēram, nokritis ķieģelis), gan </a:t>
            </a:r>
            <a:r>
              <a:rPr lang="lv-LV" altLang="lv-LV" sz="2400" b="1" i="1" dirty="0" smtClean="0"/>
              <a:t>bīstama «darba prakse»</a:t>
            </a:r>
            <a:r>
              <a:rPr lang="lv-LV" altLang="lv-LV" sz="2400" i="1" dirty="0" smtClean="0"/>
              <a:t> (piemēram, drošības slēdža nenobloķēšana, neapstāšanas pie STOP zīmes, IAL nelietošana, ķīmisko vielu nepareiza glabāšana u.c.)</a:t>
            </a:r>
          </a:p>
          <a:p>
            <a:r>
              <a:rPr lang="lv-LV" altLang="lv-LV" sz="2800" b="1" dirty="0" smtClean="0">
                <a:solidFill>
                  <a:srgbClr val="FF0000"/>
                </a:solidFill>
              </a:rPr>
              <a:t>Atkārtoti GNNG vienmēr noved pie «īsta nelaimes gadījuma» (aisberga princips) </a:t>
            </a:r>
          </a:p>
          <a:p>
            <a:endParaRPr lang="lv-LV" altLang="lv-LV" dirty="0" smtClean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719807"/>
          </a:xfrm>
          <a:ln/>
        </p:spPr>
        <p:txBody>
          <a:bodyPr/>
          <a:lstStyle/>
          <a:p>
            <a:pPr algn="ctr"/>
            <a:r>
              <a:rPr lang="lv-LV" altLang="lv-LV" dirty="0" smtClean="0"/>
              <a:t>GNNG izmeklēšanas teorētiskais pamats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7286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381000"/>
            <a:ext cx="4641850" cy="609600"/>
          </a:xfrm>
          <a:ln/>
        </p:spPr>
        <p:txBody>
          <a:bodyPr/>
          <a:lstStyle/>
          <a:p>
            <a:pPr eaLnBrk="1" hangingPunct="1"/>
            <a:r>
              <a:rPr lang="lv-LV" altLang="lv-LV" dirty="0" smtClean="0"/>
              <a:t>Aisberga teorija</a:t>
            </a:r>
            <a:endParaRPr lang="en-US" altLang="lv-LV" dirty="0" smtClean="0"/>
          </a:p>
        </p:txBody>
      </p:sp>
      <p:sp>
        <p:nvSpPr>
          <p:cNvPr id="12291" name="AutoShape 4"/>
          <p:cNvSpPr>
            <a:spLocks noChangeArrowheads="1"/>
          </p:cNvSpPr>
          <p:nvPr/>
        </p:nvSpPr>
        <p:spPr bwMode="auto">
          <a:xfrm>
            <a:off x="2601913" y="609600"/>
            <a:ext cx="6119812" cy="57150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>
            <a:off x="2601913" y="609600"/>
            <a:ext cx="6076950" cy="5715000"/>
          </a:xfrm>
          <a:prstGeom prst="triangle">
            <a:avLst>
              <a:gd name="adj" fmla="val 50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  <p:sp>
        <p:nvSpPr>
          <p:cNvPr id="12293" name="AutoShape 6"/>
          <p:cNvSpPr>
            <a:spLocks noChangeArrowheads="1"/>
          </p:cNvSpPr>
          <p:nvPr/>
        </p:nvSpPr>
        <p:spPr bwMode="auto">
          <a:xfrm>
            <a:off x="3635375" y="609600"/>
            <a:ext cx="4043363" cy="3876675"/>
          </a:xfrm>
          <a:prstGeom prst="triangle">
            <a:avLst>
              <a:gd name="adj" fmla="val 500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endParaRPr lang="fi-FI" altLang="lv-LV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4" name="AutoShape 7"/>
          <p:cNvSpPr>
            <a:spLocks noChangeArrowheads="1"/>
          </p:cNvSpPr>
          <p:nvPr/>
        </p:nvSpPr>
        <p:spPr bwMode="auto">
          <a:xfrm>
            <a:off x="4691063" y="609600"/>
            <a:ext cx="1898650" cy="1676400"/>
          </a:xfrm>
          <a:prstGeom prst="triangle">
            <a:avLst>
              <a:gd name="adj" fmla="val 50000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fi-FI" altLang="lv-LV" sz="2800" b="1">
                <a:solidFill>
                  <a:srgbClr val="0033CC"/>
                </a:solidFill>
                <a:latin typeface="Myriad Headline" pitchFamily="34" charset="0"/>
              </a:rPr>
              <a:t>1 </a:t>
            </a:r>
            <a:endParaRPr lang="lv-LV" altLang="lv-LV" sz="2800" b="1">
              <a:solidFill>
                <a:srgbClr val="0033CC"/>
              </a:solidFill>
              <a:latin typeface="Myriad Headline" pitchFamily="34" charset="0"/>
            </a:endParaRPr>
          </a:p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 b="1">
                <a:solidFill>
                  <a:srgbClr val="0033CC"/>
                </a:solidFill>
                <a:latin typeface="Myriad Headline" pitchFamily="34" charset="0"/>
              </a:rPr>
              <a:t>Letāls NG</a:t>
            </a:r>
            <a:endParaRPr lang="fi-FI" altLang="lv-LV" sz="2800" b="1">
              <a:solidFill>
                <a:srgbClr val="0033CC"/>
              </a:solidFill>
              <a:latin typeface="Myriad Headline" pitchFamily="34" charset="0"/>
            </a:endParaRP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4386263" y="3479800"/>
            <a:ext cx="254317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 b="1">
                <a:solidFill>
                  <a:schemeClr val="tx1"/>
                </a:solidFill>
                <a:latin typeface="Myriad Headline" pitchFamily="34" charset="0"/>
              </a:rPr>
              <a:t>~ 600-800 parasti NG</a:t>
            </a:r>
            <a:endParaRPr lang="fi-FI" altLang="lv-LV" sz="2800" b="1">
              <a:solidFill>
                <a:schemeClr val="tx1"/>
              </a:solidFill>
              <a:latin typeface="Myriad Headline" pitchFamily="34" charset="0"/>
            </a:endParaRPr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3722688" y="5410200"/>
            <a:ext cx="3913187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lv-LV" altLang="lv-LV" sz="2800" b="1">
                <a:solidFill>
                  <a:schemeClr val="tx1"/>
                </a:solidFill>
                <a:latin typeface="Myriad Headline" pitchFamily="34" charset="0"/>
              </a:rPr>
              <a:t>???? Gandrīz notikušie NG ????</a:t>
            </a:r>
            <a:endParaRPr lang="fi-FI" altLang="lv-LV" sz="2800" b="1">
              <a:solidFill>
                <a:schemeClr val="tx1"/>
              </a:solidFill>
              <a:latin typeface="Myriad Headline" pitchFamily="34" charset="0"/>
            </a:endParaRPr>
          </a:p>
        </p:txBody>
      </p:sp>
      <p:sp>
        <p:nvSpPr>
          <p:cNvPr id="12297" name="AutoShape 11"/>
          <p:cNvSpPr>
            <a:spLocks noChangeArrowheads="1"/>
          </p:cNvSpPr>
          <p:nvPr/>
        </p:nvSpPr>
        <p:spPr bwMode="auto">
          <a:xfrm>
            <a:off x="2601913" y="609600"/>
            <a:ext cx="6119812" cy="5715000"/>
          </a:xfrm>
          <a:prstGeom prst="triangle">
            <a:avLst>
              <a:gd name="adj" fmla="val 5000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lv-LV" altLang="lv-LV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3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15250" cy="647700"/>
          </a:xfrm>
          <a:ln/>
        </p:spPr>
        <p:txBody>
          <a:bodyPr/>
          <a:lstStyle/>
          <a:p>
            <a:r>
              <a:rPr lang="lv-LV" altLang="lv-LV" sz="2800" smtClean="0"/>
              <a:t>Kopējais reģistrēto nelaimes gadījumu biežums dažādās ES valstīs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7504" y="908720"/>
          <a:ext cx="892899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7380288" y="5876925"/>
            <a:ext cx="12223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lv-LV" altLang="lv-LV" sz="2000" i="1">
                <a:solidFill>
                  <a:schemeClr val="tx1"/>
                </a:solidFill>
              </a:rPr>
              <a:t>Dati: Eurostat</a:t>
            </a:r>
          </a:p>
        </p:txBody>
      </p:sp>
    </p:spTree>
    <p:extLst>
      <p:ext uri="{BB962C8B-B14F-4D97-AF65-F5344CB8AC3E}">
        <p14:creationId xmlns:p14="http://schemas.microsoft.com/office/powerpoint/2010/main" val="83519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>
          <a:xfrm>
            <a:off x="539750" y="188913"/>
            <a:ext cx="7786688" cy="647700"/>
          </a:xfrm>
          <a:ln/>
        </p:spPr>
        <p:txBody>
          <a:bodyPr/>
          <a:lstStyle/>
          <a:p>
            <a:r>
              <a:rPr lang="lv-LV" altLang="lv-LV" sz="2800" smtClean="0"/>
              <a:t>Kopējais reģistrēto nelaimes gadījumu biežums dažādās ES valstīs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05177" y="923811"/>
          <a:ext cx="8928992" cy="5117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7812088" y="5892800"/>
            <a:ext cx="12223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lv-LV" altLang="lv-LV" sz="2000" i="1">
                <a:solidFill>
                  <a:schemeClr val="tx1"/>
                </a:solidFill>
              </a:rPr>
              <a:t>Dati: Eurostat</a:t>
            </a:r>
          </a:p>
        </p:txBody>
      </p:sp>
    </p:spTree>
    <p:extLst>
      <p:ext uri="{BB962C8B-B14F-4D97-AF65-F5344CB8AC3E}">
        <p14:creationId xmlns:p14="http://schemas.microsoft.com/office/powerpoint/2010/main" val="22586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7858125" cy="792162"/>
          </a:xfrm>
          <a:ln/>
        </p:spPr>
        <p:txBody>
          <a:bodyPr/>
          <a:lstStyle/>
          <a:p>
            <a:r>
              <a:rPr lang="lv-LV" altLang="lv-LV" sz="2800" smtClean="0"/>
              <a:t>Kopējā reģistrēto nelaimes gadījumu un letālo nelaimes gadījumu proporcija ES </a:t>
            </a:r>
            <a:br>
              <a:rPr lang="lv-LV" altLang="lv-LV" sz="2800" smtClean="0"/>
            </a:br>
            <a:r>
              <a:rPr lang="lv-LV" altLang="lv-LV" sz="2800" i="1" smtClean="0"/>
              <a:t>(cik «parasto NG ir uz vienu letālo NG?»)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1052736"/>
          <a:ext cx="8936977" cy="512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7812088" y="5892800"/>
            <a:ext cx="12223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lv-LV" altLang="lv-LV" sz="2000" i="1">
                <a:solidFill>
                  <a:schemeClr val="tx1"/>
                </a:solidFill>
              </a:rPr>
              <a:t>Dati: Eurostat</a:t>
            </a:r>
          </a:p>
        </p:txBody>
      </p:sp>
    </p:spTree>
    <p:extLst>
      <p:ext uri="{BB962C8B-B14F-4D97-AF65-F5344CB8AC3E}">
        <p14:creationId xmlns:p14="http://schemas.microsoft.com/office/powerpoint/2010/main" val="17474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589"/>
            <a:ext cx="8035925" cy="475084"/>
          </a:xfrm>
        </p:spPr>
        <p:txBody>
          <a:bodyPr/>
          <a:lstStyle/>
          <a:p>
            <a:pPr eaLnBrk="1" hangingPunct="1"/>
            <a:r>
              <a:rPr lang="lv-LV" altLang="lv-LV" dirty="0" smtClean="0"/>
              <a:t>Kāpēc jāizmeklē Nelaimes gadījumi?  </a:t>
            </a:r>
            <a:endParaRPr lang="en-US" altLang="lv-LV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548681"/>
            <a:ext cx="8641655" cy="5401270"/>
          </a:xfrm>
        </p:spPr>
        <p:txBody>
          <a:bodyPr anchor="t"/>
          <a:lstStyle/>
          <a:p>
            <a:r>
              <a:rPr lang="lv-LV" altLang="lv-LV" sz="2600" dirty="0" smtClean="0"/>
              <a:t>Nelaimes gadījumiem (</a:t>
            </a:r>
            <a:r>
              <a:rPr lang="lv-LV" altLang="lv-LV" sz="2600" i="1" dirty="0" smtClean="0"/>
              <a:t>accidents</a:t>
            </a:r>
            <a:r>
              <a:rPr lang="lv-LV" altLang="lv-LV" sz="2600" dirty="0" smtClean="0"/>
              <a:t>) un gandrīz notikušiem nelaimes gadījumiem (</a:t>
            </a:r>
            <a:r>
              <a:rPr lang="lv-LV" altLang="lv-LV" sz="2600" i="1" dirty="0" smtClean="0"/>
              <a:t>incidents, near-miss, dangerous occurance</a:t>
            </a:r>
            <a:r>
              <a:rPr lang="lv-LV" altLang="lv-LV" sz="2600" dirty="0" smtClean="0"/>
              <a:t>) </a:t>
            </a:r>
            <a:r>
              <a:rPr lang="lv-LV" altLang="lv-LV" sz="2600" b="1" dirty="0" smtClean="0"/>
              <a:t>VIENMĒR IR CĒLONIS </a:t>
            </a:r>
          </a:p>
          <a:p>
            <a:r>
              <a:rPr lang="lv-LV" altLang="lv-LV" sz="2600" dirty="0" smtClean="0"/>
              <a:t>NG Izmeklēšanā svarīgi ir nevis «kurš», bet «kāpēc»?</a:t>
            </a:r>
          </a:p>
          <a:p>
            <a:r>
              <a:rPr lang="lv-LV" altLang="lv-LV" sz="2600" dirty="0" smtClean="0"/>
              <a:t>Atsevišķās valstīs uzskata, ka termina «nelaimes gadījums» lietošana nav pareiza, jo tas pieļauj nejaušības (likteņa) elementu notikušajā – parasti tomēr var atrast NG cēloni, tātad – to novērst!</a:t>
            </a:r>
          </a:p>
          <a:p>
            <a:r>
              <a:rPr lang="lv-LV" altLang="lv-LV" sz="2600" dirty="0" smtClean="0"/>
              <a:t>Nelaimes gadījumi ir arī </a:t>
            </a:r>
            <a:r>
              <a:rPr lang="lv-LV" altLang="lv-LV" sz="2600" b="1" dirty="0" smtClean="0"/>
              <a:t>akūtas arodslimības </a:t>
            </a:r>
            <a:r>
              <a:rPr lang="lv-LV" altLang="lv-LV" sz="2600" dirty="0" smtClean="0"/>
              <a:t>(piemēram, saindēšanās, muguras traumas u.c.) – bieži netiek attiecīgi izmeklētas un reģistrētas</a:t>
            </a:r>
          </a:p>
          <a:p>
            <a:endParaRPr lang="lv-LV" altLang="lv-LV" sz="2800" dirty="0" smtClean="0"/>
          </a:p>
        </p:txBody>
      </p:sp>
    </p:spTree>
    <p:extLst>
      <p:ext uri="{BB962C8B-B14F-4D97-AF65-F5344CB8AC3E}">
        <p14:creationId xmlns:p14="http://schemas.microsoft.com/office/powerpoint/2010/main" val="339112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611188" y="1484313"/>
            <a:ext cx="7786687" cy="4714875"/>
          </a:xfrm>
        </p:spPr>
        <p:txBody>
          <a:bodyPr/>
          <a:lstStyle/>
          <a:p>
            <a:r>
              <a:rPr lang="lv-LV" altLang="lv-LV" sz="3200" smtClean="0"/>
              <a:t>NG iemesli – 3 svarīgākie fakti: </a:t>
            </a:r>
          </a:p>
          <a:p>
            <a:pPr lvl="1"/>
            <a:r>
              <a:rPr lang="lv-LV" altLang="lv-LV" sz="2800" smtClean="0"/>
              <a:t>Nelaimes gadījumi / GNNG tiek IZRAISĪTI</a:t>
            </a:r>
          </a:p>
          <a:p>
            <a:pPr lvl="1"/>
            <a:r>
              <a:rPr lang="lv-LV" altLang="lv-LV" sz="2800" smtClean="0"/>
              <a:t>Nelaimes gadījumi / GNNG var tikt NOVĒRSTI, ja tiek novērsti cēloņi</a:t>
            </a:r>
          </a:p>
          <a:p>
            <a:pPr lvl="1"/>
            <a:r>
              <a:rPr lang="lv-LV" altLang="lv-LV" sz="2800" smtClean="0"/>
              <a:t>Ja cēloņi netiks novērsti, Nelaimes gadījumi / GNNG ATKĀRTOSIES </a:t>
            </a:r>
          </a:p>
          <a:p>
            <a:r>
              <a:rPr lang="lv-LV" altLang="lv-LV" sz="3200" smtClean="0"/>
              <a:t>Parasti jebkuram NG / GNNG ir vismaz 4-5 cēloņi (priekšnosacījumi)</a:t>
            </a:r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786687" cy="1071562"/>
          </a:xfrm>
          <a:ln/>
        </p:spPr>
        <p:txBody>
          <a:bodyPr/>
          <a:lstStyle/>
          <a:p>
            <a:r>
              <a:rPr lang="lv-LV" altLang="lv-LV" smtClean="0"/>
              <a:t>Nelaimes gadījumu izmeklēšanas teorētiskais pamats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3708400" y="6245225"/>
            <a:ext cx="35274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8E001C"/>
              </a:buClr>
              <a:buSzPct val="95000"/>
              <a:buFont typeface="Wingdings" panose="05000000000000000000" pitchFamily="2" charset="2"/>
              <a:buChar char="n"/>
              <a:defRPr sz="24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17000"/>
              <a:buFont typeface="Arial" panose="020B0604020202020204" pitchFamily="34" charset="0"/>
              <a:buChar char="»"/>
              <a:defRPr sz="2000"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8E001C"/>
              </a:buClr>
              <a:buSzPct val="120000"/>
              <a:buFont typeface="Arial" panose="020B0604020202020204" pitchFamily="34" charset="0"/>
              <a:buChar char="-"/>
              <a:defRPr>
                <a:solidFill>
                  <a:srgbClr val="353535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4747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lv-LV" altLang="lv-LV" sz="1400" smtClean="0">
                <a:solidFill>
                  <a:schemeClr val="tx1"/>
                </a:solidFill>
              </a:rPr>
              <a:t>Darba drošības un vides veselības institūts</a:t>
            </a:r>
          </a:p>
        </p:txBody>
      </p:sp>
    </p:spTree>
    <p:extLst>
      <p:ext uri="{BB962C8B-B14F-4D97-AF65-F5344CB8AC3E}">
        <p14:creationId xmlns:p14="http://schemas.microsoft.com/office/powerpoint/2010/main" val="6636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431CD2B79AC61F42A124C2CEFAA390A9" ma:contentTypeVersion="0" ma:contentTypeDescription="Izveidot jaunu dokumentu." ma:contentTypeScope="" ma:versionID="25ce8bab2a4c82042c23900185beadbb">
  <xsd:schema xmlns:xsd="http://www.w3.org/2001/XMLSchema" xmlns:p="http://schemas.microsoft.com/office/2006/metadata/properties" targetNamespace="http://schemas.microsoft.com/office/2006/metadata/properties" ma:root="true" ma:fieldsID="03f02128687e48d6f6cc7d7a99a2c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 ma:readOnly="true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94B67A99-68FB-4511-8531-73739D38A15C}">
  <ds:schemaRefs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9D5DCEF-F8A0-440A-99EE-E8069B03FB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7FDEF95-9B99-491A-AD1D-DC1076C96C2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7887137-3DA8-41E7-8276-8054ACD6D22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5106</TotalTime>
  <Words>683</Words>
  <Application>Microsoft Office PowerPoint</Application>
  <PresentationFormat>On-screen Show (4:3)</PresentationFormat>
  <Paragraphs>138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Blank Presentation</vt:lpstr>
      <vt:lpstr>MSPhotoEd.3</vt:lpstr>
      <vt:lpstr>ESF projekts "Darba drošības normatīvo aktu praktiskās ieviešanas un uzraudzības pilnveidošana " (Nr.7.3.1.0/16/I/001)</vt:lpstr>
      <vt:lpstr>Gandrīz noticis nelaimes gadījumus – no teorijas uz PRAKSI </vt:lpstr>
      <vt:lpstr>GNNG izmeklēšanas teorētiskais pamats</vt:lpstr>
      <vt:lpstr>Aisberga teorija</vt:lpstr>
      <vt:lpstr>Kopējais reģistrēto nelaimes gadījumu biežums dažādās ES valstīs</vt:lpstr>
      <vt:lpstr>Kopējais reģistrēto nelaimes gadījumu biežums dažādās ES valstīs</vt:lpstr>
      <vt:lpstr>Kopējā reģistrēto nelaimes gadījumu un letālo nelaimes gadījumu proporcija ES  (cik «parasto NG ir uz vienu letālo NG?»)</vt:lpstr>
      <vt:lpstr>Kāpēc jāizmeklē Nelaimes gadījumi?  </vt:lpstr>
      <vt:lpstr>Nelaimes gadījumu izmeklēšanas teorētiskais pamats</vt:lpstr>
      <vt:lpstr>Nelaimes gadījumu un GNNG izmeklēšanas metodes</vt:lpstr>
      <vt:lpstr>Domino teorija</vt:lpstr>
      <vt:lpstr>PowerPoint Presentation</vt:lpstr>
      <vt:lpstr>PowerPoint Presentation</vt:lpstr>
      <vt:lpstr>PowerPoint Presentation</vt:lpstr>
      <vt:lpstr>PowerPoint Presentation</vt:lpstr>
      <vt:lpstr>GNNG šajā situācijā?</vt:lpstr>
      <vt:lpstr>Praksē svarīgākais? </vt:lpstr>
      <vt:lpstr>Situācija un piemēri Latvijā</vt:lpstr>
    </vt:vector>
  </TitlesOfParts>
  <Company>eforma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RSU PowerPointa prezentācijas standarta sagatave</dc:title>
  <dc:creator>Linda</dc:creator>
  <cp:lastModifiedBy>Ivars Vanadziņš</cp:lastModifiedBy>
  <cp:revision>346</cp:revision>
  <cp:lastPrinted>2015-10-21T12:48:24Z</cp:lastPrinted>
  <dcterms:created xsi:type="dcterms:W3CDTF">2009-08-25T09:42:51Z</dcterms:created>
  <dcterms:modified xsi:type="dcterms:W3CDTF">2017-10-24T05:33:01Z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Dokuments</vt:lpwstr>
  </property>
</Properties>
</file>