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141"/>
  </p:notesMasterIdLst>
  <p:handoutMasterIdLst>
    <p:handoutMasterId r:id="rId142"/>
  </p:handoutMasterIdLst>
  <p:sldIdLst>
    <p:sldId id="314" r:id="rId6"/>
    <p:sldId id="316" r:id="rId7"/>
    <p:sldId id="317" r:id="rId8"/>
    <p:sldId id="452" r:id="rId9"/>
    <p:sldId id="318" r:id="rId10"/>
    <p:sldId id="454" r:id="rId11"/>
    <p:sldId id="319" r:id="rId12"/>
    <p:sldId id="320" r:id="rId13"/>
    <p:sldId id="321" r:id="rId14"/>
    <p:sldId id="455" r:id="rId15"/>
    <p:sldId id="322" r:id="rId16"/>
    <p:sldId id="323" r:id="rId17"/>
    <p:sldId id="324" r:id="rId18"/>
    <p:sldId id="325" r:id="rId19"/>
    <p:sldId id="326" r:id="rId20"/>
    <p:sldId id="327" r:id="rId21"/>
    <p:sldId id="328" r:id="rId22"/>
    <p:sldId id="329" r:id="rId23"/>
    <p:sldId id="331" r:id="rId24"/>
    <p:sldId id="333" r:id="rId25"/>
    <p:sldId id="334" r:id="rId26"/>
    <p:sldId id="335" r:id="rId27"/>
    <p:sldId id="336" r:id="rId28"/>
    <p:sldId id="337" r:id="rId29"/>
    <p:sldId id="338" r:id="rId30"/>
    <p:sldId id="339" r:id="rId31"/>
    <p:sldId id="340" r:id="rId32"/>
    <p:sldId id="341" r:id="rId33"/>
    <p:sldId id="342" r:id="rId34"/>
    <p:sldId id="343" r:id="rId35"/>
    <p:sldId id="344" r:id="rId36"/>
    <p:sldId id="345" r:id="rId37"/>
    <p:sldId id="347" r:id="rId38"/>
    <p:sldId id="348" r:id="rId39"/>
    <p:sldId id="349" r:id="rId40"/>
    <p:sldId id="350" r:id="rId41"/>
    <p:sldId id="351" r:id="rId42"/>
    <p:sldId id="352" r:id="rId43"/>
    <p:sldId id="353" r:id="rId44"/>
    <p:sldId id="354" r:id="rId45"/>
    <p:sldId id="355" r:id="rId46"/>
    <p:sldId id="356" r:id="rId47"/>
    <p:sldId id="357" r:id="rId48"/>
    <p:sldId id="358" r:id="rId49"/>
    <p:sldId id="359" r:id="rId50"/>
    <p:sldId id="456" r:id="rId51"/>
    <p:sldId id="360" r:id="rId52"/>
    <p:sldId id="362" r:id="rId53"/>
    <p:sldId id="363" r:id="rId54"/>
    <p:sldId id="364" r:id="rId55"/>
    <p:sldId id="365" r:id="rId56"/>
    <p:sldId id="366" r:id="rId57"/>
    <p:sldId id="367" r:id="rId58"/>
    <p:sldId id="368" r:id="rId59"/>
    <p:sldId id="369" r:id="rId60"/>
    <p:sldId id="370" r:id="rId61"/>
    <p:sldId id="371" r:id="rId62"/>
    <p:sldId id="372" r:id="rId63"/>
    <p:sldId id="373" r:id="rId64"/>
    <p:sldId id="374" r:id="rId65"/>
    <p:sldId id="375" r:id="rId66"/>
    <p:sldId id="376" r:id="rId67"/>
    <p:sldId id="377" r:id="rId68"/>
    <p:sldId id="378" r:id="rId69"/>
    <p:sldId id="379" r:id="rId70"/>
    <p:sldId id="380" r:id="rId71"/>
    <p:sldId id="381" r:id="rId72"/>
    <p:sldId id="382" r:id="rId73"/>
    <p:sldId id="383" r:id="rId74"/>
    <p:sldId id="384" r:id="rId75"/>
    <p:sldId id="385" r:id="rId76"/>
    <p:sldId id="386" r:id="rId77"/>
    <p:sldId id="387" r:id="rId78"/>
    <p:sldId id="388" r:id="rId79"/>
    <p:sldId id="389" r:id="rId80"/>
    <p:sldId id="390" r:id="rId81"/>
    <p:sldId id="391" r:id="rId82"/>
    <p:sldId id="392" r:id="rId83"/>
    <p:sldId id="393" r:id="rId84"/>
    <p:sldId id="394" r:id="rId85"/>
    <p:sldId id="395" r:id="rId86"/>
    <p:sldId id="396" r:id="rId87"/>
    <p:sldId id="397" r:id="rId88"/>
    <p:sldId id="398" r:id="rId89"/>
    <p:sldId id="399" r:id="rId90"/>
    <p:sldId id="400" r:id="rId91"/>
    <p:sldId id="402" r:id="rId92"/>
    <p:sldId id="403" r:id="rId93"/>
    <p:sldId id="404" r:id="rId94"/>
    <p:sldId id="405" r:id="rId95"/>
    <p:sldId id="406" r:id="rId96"/>
    <p:sldId id="407" r:id="rId97"/>
    <p:sldId id="408" r:id="rId98"/>
    <p:sldId id="409" r:id="rId99"/>
    <p:sldId id="410" r:id="rId100"/>
    <p:sldId id="411" r:id="rId101"/>
    <p:sldId id="412" r:id="rId102"/>
    <p:sldId id="413" r:id="rId103"/>
    <p:sldId id="414" r:id="rId104"/>
    <p:sldId id="415" r:id="rId105"/>
    <p:sldId id="416" r:id="rId106"/>
    <p:sldId id="417" r:id="rId107"/>
    <p:sldId id="418" r:id="rId108"/>
    <p:sldId id="419" r:id="rId109"/>
    <p:sldId id="420" r:id="rId110"/>
    <p:sldId id="421" r:id="rId111"/>
    <p:sldId id="422" r:id="rId112"/>
    <p:sldId id="423" r:id="rId113"/>
    <p:sldId id="424" r:id="rId114"/>
    <p:sldId id="425" r:id="rId115"/>
    <p:sldId id="426" r:id="rId116"/>
    <p:sldId id="427" r:id="rId117"/>
    <p:sldId id="428" r:id="rId118"/>
    <p:sldId id="430" r:id="rId119"/>
    <p:sldId id="431" r:id="rId120"/>
    <p:sldId id="432" r:id="rId121"/>
    <p:sldId id="433" r:id="rId122"/>
    <p:sldId id="434" r:id="rId123"/>
    <p:sldId id="435" r:id="rId124"/>
    <p:sldId id="436" r:id="rId125"/>
    <p:sldId id="437" r:id="rId126"/>
    <p:sldId id="438" r:id="rId127"/>
    <p:sldId id="439" r:id="rId128"/>
    <p:sldId id="440" r:id="rId129"/>
    <p:sldId id="441" r:id="rId130"/>
    <p:sldId id="442" r:id="rId131"/>
    <p:sldId id="443" r:id="rId132"/>
    <p:sldId id="444" r:id="rId133"/>
    <p:sldId id="445" r:id="rId134"/>
    <p:sldId id="446" r:id="rId135"/>
    <p:sldId id="447" r:id="rId136"/>
    <p:sldId id="448" r:id="rId137"/>
    <p:sldId id="449" r:id="rId138"/>
    <p:sldId id="450" r:id="rId139"/>
    <p:sldId id="451" r:id="rId140"/>
  </p:sldIdLst>
  <p:sldSz cx="9144000" cy="6858000" type="screen4x3"/>
  <p:notesSz cx="6797675" cy="9874250"/>
  <p:defaultTextStyle>
    <a:defPPr>
      <a:defRPr lang="en-US"/>
    </a:defPPr>
    <a:lvl1pPr algn="l" rtl="0" fontAlgn="base">
      <a:spcBef>
        <a:spcPct val="0"/>
      </a:spcBef>
      <a:spcAft>
        <a:spcPct val="0"/>
      </a:spcAft>
      <a:defRPr sz="2400" kern="1200" baseline="-25000">
        <a:solidFill>
          <a:schemeClr val="tx1"/>
        </a:solidFill>
        <a:latin typeface="Arial" pitchFamily="34" charset="0"/>
        <a:ea typeface="ヒラギノ角ゴ Pro W3"/>
        <a:cs typeface="ヒラギノ角ゴ Pro W3"/>
      </a:defRPr>
    </a:lvl1pPr>
    <a:lvl2pPr marL="457200" algn="l" rtl="0" fontAlgn="base">
      <a:spcBef>
        <a:spcPct val="0"/>
      </a:spcBef>
      <a:spcAft>
        <a:spcPct val="0"/>
      </a:spcAft>
      <a:defRPr sz="2400" kern="1200" baseline="-25000">
        <a:solidFill>
          <a:schemeClr val="tx1"/>
        </a:solidFill>
        <a:latin typeface="Arial" pitchFamily="34" charset="0"/>
        <a:ea typeface="ヒラギノ角ゴ Pro W3"/>
        <a:cs typeface="ヒラギノ角ゴ Pro W3"/>
      </a:defRPr>
    </a:lvl2pPr>
    <a:lvl3pPr marL="914400" algn="l" rtl="0" fontAlgn="base">
      <a:spcBef>
        <a:spcPct val="0"/>
      </a:spcBef>
      <a:spcAft>
        <a:spcPct val="0"/>
      </a:spcAft>
      <a:defRPr sz="2400" kern="1200" baseline="-25000">
        <a:solidFill>
          <a:schemeClr val="tx1"/>
        </a:solidFill>
        <a:latin typeface="Arial" pitchFamily="34" charset="0"/>
        <a:ea typeface="ヒラギノ角ゴ Pro W3"/>
        <a:cs typeface="ヒラギノ角ゴ Pro W3"/>
      </a:defRPr>
    </a:lvl3pPr>
    <a:lvl4pPr marL="1371600" algn="l" rtl="0" fontAlgn="base">
      <a:spcBef>
        <a:spcPct val="0"/>
      </a:spcBef>
      <a:spcAft>
        <a:spcPct val="0"/>
      </a:spcAft>
      <a:defRPr sz="2400" kern="1200" baseline="-25000">
        <a:solidFill>
          <a:schemeClr val="tx1"/>
        </a:solidFill>
        <a:latin typeface="Arial" pitchFamily="34" charset="0"/>
        <a:ea typeface="ヒラギノ角ゴ Pro W3"/>
        <a:cs typeface="ヒラギノ角ゴ Pro W3"/>
      </a:defRPr>
    </a:lvl4pPr>
    <a:lvl5pPr marL="1828800" algn="l" rtl="0" fontAlgn="base">
      <a:spcBef>
        <a:spcPct val="0"/>
      </a:spcBef>
      <a:spcAft>
        <a:spcPct val="0"/>
      </a:spcAft>
      <a:defRPr sz="2400" kern="1200" baseline="-25000">
        <a:solidFill>
          <a:schemeClr val="tx1"/>
        </a:solidFill>
        <a:latin typeface="Arial" pitchFamily="34" charset="0"/>
        <a:ea typeface="ヒラギノ角ゴ Pro W3"/>
        <a:cs typeface="ヒラギノ角ゴ Pro W3"/>
      </a:defRPr>
    </a:lvl5pPr>
    <a:lvl6pPr marL="2286000" algn="l" defTabSz="914400" rtl="0" eaLnBrk="1" latinLnBrk="0" hangingPunct="1">
      <a:defRPr sz="2400" kern="1200" baseline="-25000">
        <a:solidFill>
          <a:schemeClr val="tx1"/>
        </a:solidFill>
        <a:latin typeface="Arial" pitchFamily="34" charset="0"/>
        <a:ea typeface="ヒラギノ角ゴ Pro W3"/>
        <a:cs typeface="ヒラギノ角ゴ Pro W3"/>
      </a:defRPr>
    </a:lvl6pPr>
    <a:lvl7pPr marL="2743200" algn="l" defTabSz="914400" rtl="0" eaLnBrk="1" latinLnBrk="0" hangingPunct="1">
      <a:defRPr sz="2400" kern="1200" baseline="-25000">
        <a:solidFill>
          <a:schemeClr val="tx1"/>
        </a:solidFill>
        <a:latin typeface="Arial" pitchFamily="34" charset="0"/>
        <a:ea typeface="ヒラギノ角ゴ Pro W3"/>
        <a:cs typeface="ヒラギノ角ゴ Pro W3"/>
      </a:defRPr>
    </a:lvl7pPr>
    <a:lvl8pPr marL="3200400" algn="l" defTabSz="914400" rtl="0" eaLnBrk="1" latinLnBrk="0" hangingPunct="1">
      <a:defRPr sz="2400" kern="1200" baseline="-25000">
        <a:solidFill>
          <a:schemeClr val="tx1"/>
        </a:solidFill>
        <a:latin typeface="Arial" pitchFamily="34" charset="0"/>
        <a:ea typeface="ヒラギノ角ゴ Pro W3"/>
        <a:cs typeface="ヒラギノ角ゴ Pro W3"/>
      </a:defRPr>
    </a:lvl8pPr>
    <a:lvl9pPr marL="3657600" algn="l" defTabSz="914400" rtl="0" eaLnBrk="1" latinLnBrk="0" hangingPunct="1">
      <a:defRPr sz="2400" kern="1200" baseline="-250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40B"/>
    <a:srgbClr val="26822A"/>
    <a:srgbClr val="353535"/>
    <a:srgbClr val="C85A0A"/>
    <a:srgbClr val="FFA3B5"/>
    <a:srgbClr val="3F3F3F"/>
    <a:srgbClr val="2E2E2E"/>
    <a:srgbClr val="D2640A"/>
    <a:srgbClr val="D16309"/>
    <a:srgbClr val="8E00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32" autoAdjust="0"/>
    <p:restoredTop sz="91829" autoAdjust="0"/>
  </p:normalViewPr>
  <p:slideViewPr>
    <p:cSldViewPr>
      <p:cViewPr varScale="1">
        <p:scale>
          <a:sx n="64" d="100"/>
          <a:sy n="64" d="100"/>
        </p:scale>
        <p:origin x="1484" y="40"/>
      </p:cViewPr>
      <p:guideLst>
        <p:guide orient="horz" pos="2160"/>
        <p:guide pos="2880"/>
      </p:guideLst>
    </p:cSldViewPr>
  </p:slideViewPr>
  <p:outlineViewPr>
    <p:cViewPr>
      <p:scale>
        <a:sx n="100" d="100"/>
        <a:sy n="100"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9" d="100"/>
          <a:sy n="59" d="100"/>
        </p:scale>
        <p:origin x="-2556" y="-90"/>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viewProps" Target="viewProps.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50444" y="9378825"/>
            <a:ext cx="2945659" cy="493712"/>
          </a:xfrm>
          <a:prstGeom prst="rect">
            <a:avLst/>
          </a:prstGeom>
        </p:spPr>
        <p:txBody>
          <a:bodyPr vert="horz" lIns="91440" tIns="45720" rIns="91440" bIns="45720" rtlCol="0" anchor="b"/>
          <a:lstStyle>
            <a:lvl1pPr algn="r" eaLnBrk="0" hangingPunct="0">
              <a:defRPr sz="1200">
                <a:latin typeface="Arial" charset="0"/>
                <a:ea typeface="ヒラギノ角ゴ Pro W3" pitchFamily="-112" charset="-128"/>
                <a:cs typeface="+mn-cs"/>
              </a:defRPr>
            </a:lvl1pPr>
          </a:lstStyle>
          <a:p>
            <a:pPr>
              <a:defRPr/>
            </a:pPr>
            <a:fld id="{1955ED25-8C82-4467-B7D2-8461C97DA4D9}" type="slidenum">
              <a:rPr lang="lv-LV"/>
              <a:pPr>
                <a:defRPr/>
              </a:pPr>
              <a:t>‹#›</a:t>
            </a:fld>
            <a:endParaRPr lang="lv-LV"/>
          </a:p>
        </p:txBody>
      </p:sp>
    </p:spTree>
    <p:extLst>
      <p:ext uri="{BB962C8B-B14F-4D97-AF65-F5344CB8AC3E}">
        <p14:creationId xmlns:p14="http://schemas.microsoft.com/office/powerpoint/2010/main" val="3214036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1"/>
            <a:ext cx="2945659" cy="493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baseline="0">
                <a:latin typeface="Arial" charset="0"/>
                <a:ea typeface="ヒラギノ角ゴ Pro W3" pitchFamily="-112" charset="-128"/>
                <a:cs typeface="+mn-cs"/>
              </a:defRPr>
            </a:lvl1pPr>
          </a:lstStyle>
          <a:p>
            <a:pPr>
              <a:defRPr/>
            </a:pPr>
            <a:endParaRPr lang="en-US"/>
          </a:p>
        </p:txBody>
      </p:sp>
      <p:sp>
        <p:nvSpPr>
          <p:cNvPr id="3075" name="Rectangle 3"/>
          <p:cNvSpPr>
            <a:spLocks noGrp="1" noChangeArrowheads="1"/>
          </p:cNvSpPr>
          <p:nvPr>
            <p:ph type="dt" idx="1"/>
          </p:nvPr>
        </p:nvSpPr>
        <p:spPr bwMode="auto">
          <a:xfrm>
            <a:off x="3852017" y="1"/>
            <a:ext cx="2945659" cy="493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baseline="0">
                <a:latin typeface="Arial" charset="0"/>
                <a:ea typeface="ヒラギノ角ゴ Pro W3" pitchFamily="-112" charset="-128"/>
                <a:cs typeface="+mn-cs"/>
              </a:defRPr>
            </a:lvl1pPr>
          </a:lstStyle>
          <a:p>
            <a:pPr>
              <a:defRPr/>
            </a:pPr>
            <a:endParaRPr lang="en-US"/>
          </a:p>
        </p:txBody>
      </p:sp>
      <p:sp>
        <p:nvSpPr>
          <p:cNvPr id="11268" name="Rectangle 4"/>
          <p:cNvSpPr>
            <a:spLocks noGrp="1" noRot="1" noChangeAspect="1" noChangeArrowheads="1" noTextEdit="1"/>
          </p:cNvSpPr>
          <p:nvPr>
            <p:ph type="sldImg" idx="2"/>
          </p:nvPr>
        </p:nvSpPr>
        <p:spPr bwMode="auto">
          <a:xfrm>
            <a:off x="930275" y="739775"/>
            <a:ext cx="4937125" cy="3703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06357" y="4690269"/>
            <a:ext cx="4984962" cy="4443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1" y="9380538"/>
            <a:ext cx="2945659" cy="49371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baseline="0">
                <a:latin typeface="Arial" charset="0"/>
                <a:ea typeface="ヒラギノ角ゴ Pro W3" pitchFamily="-112"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3852017" y="9380538"/>
            <a:ext cx="2945659" cy="49371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baseline="0">
                <a:latin typeface="Arial" charset="0"/>
                <a:ea typeface="ヒラギノ角ゴ Pro W3" pitchFamily="-112" charset="-128"/>
                <a:cs typeface="+mn-cs"/>
              </a:defRPr>
            </a:lvl1pPr>
          </a:lstStyle>
          <a:p>
            <a:pPr>
              <a:defRPr/>
            </a:pPr>
            <a:fld id="{41493E11-BCB1-4820-84D3-3311562E3E6A}" type="slidenum">
              <a:rPr lang="en-US"/>
              <a:pPr>
                <a:defRPr/>
              </a:pPr>
              <a:t>‹#›</a:t>
            </a:fld>
            <a:endParaRPr lang="en-US"/>
          </a:p>
        </p:txBody>
      </p:sp>
    </p:spTree>
    <p:extLst>
      <p:ext uri="{BB962C8B-B14F-4D97-AF65-F5344CB8AC3E}">
        <p14:creationId xmlns:p14="http://schemas.microsoft.com/office/powerpoint/2010/main" val="6302880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112" charset="-128"/>
        <a:cs typeface="ヒラギノ角ゴ Pro W3"/>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112" charset="-128"/>
        <a:cs typeface="ヒラギノ角ゴ Pro W3"/>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112" charset="-128"/>
        <a:cs typeface="ヒラギノ角ゴ Pro W3"/>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112" charset="-128"/>
        <a:cs typeface="ヒラギノ角ゴ Pro W3"/>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112" charset="-128"/>
        <a:cs typeface="ヒラギノ角ゴ Pro W3"/>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E9F8530-6D0A-4608-BEC9-64AB333EEBEE}" type="slidenum">
              <a:rPr lang="lv-LV" altLang="lv-LV" smtClean="0"/>
              <a:pPr>
                <a:spcBef>
                  <a:spcPct val="0"/>
                </a:spcBef>
              </a:pPr>
              <a:t>3</a:t>
            </a:fld>
            <a:endParaRPr lang="lv-LV" altLang="lv-LV" smtClean="0"/>
          </a:p>
        </p:txBody>
      </p:sp>
    </p:spTree>
    <p:extLst>
      <p:ext uri="{BB962C8B-B14F-4D97-AF65-F5344CB8AC3E}">
        <p14:creationId xmlns:p14="http://schemas.microsoft.com/office/powerpoint/2010/main" val="286317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A497DBC-E5AD-45F1-9B8C-C2E8E44D1936}" type="slidenum">
              <a:rPr lang="en-US" altLang="lv-LV" smtClean="0"/>
              <a:pPr>
                <a:spcBef>
                  <a:spcPct val="0"/>
                </a:spcBef>
              </a:pPr>
              <a:t>32</a:t>
            </a:fld>
            <a:endParaRPr lang="en-US" altLang="lv-LV" smtClean="0"/>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lv-LV" smtClean="0"/>
          </a:p>
        </p:txBody>
      </p:sp>
    </p:spTree>
    <p:extLst>
      <p:ext uri="{BB962C8B-B14F-4D97-AF65-F5344CB8AC3E}">
        <p14:creationId xmlns:p14="http://schemas.microsoft.com/office/powerpoint/2010/main" val="440328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140DE7A2-D715-4AA7-8329-06342F64E151}" type="slidenum">
              <a:rPr lang="en-US" altLang="lv-LV" smtClean="0">
                <a:latin typeface="Times New Roman" pitchFamily="18" charset="0"/>
              </a:rPr>
              <a:pPr>
                <a:spcBef>
                  <a:spcPct val="0"/>
                </a:spcBef>
              </a:pPr>
              <a:t>33</a:t>
            </a:fld>
            <a:endParaRPr lang="en-US" altLang="lv-LV" smtClean="0">
              <a:latin typeface="Times New Roman" pitchFamily="18" charset="0"/>
            </a:endParaRP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lv-LV" smtClean="0"/>
          </a:p>
        </p:txBody>
      </p:sp>
    </p:spTree>
    <p:extLst>
      <p:ext uri="{BB962C8B-B14F-4D97-AF65-F5344CB8AC3E}">
        <p14:creationId xmlns:p14="http://schemas.microsoft.com/office/powerpoint/2010/main" val="1040905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AA1567B-15BC-4C53-B9F9-EE941A819460}" type="slidenum">
              <a:rPr lang="en-US" altLang="lv-LV" smtClean="0">
                <a:latin typeface="Times New Roman" pitchFamily="18" charset="0"/>
              </a:rPr>
              <a:pPr>
                <a:spcBef>
                  <a:spcPct val="0"/>
                </a:spcBef>
              </a:pPr>
              <a:t>34</a:t>
            </a:fld>
            <a:endParaRPr lang="en-US" altLang="lv-LV" smtClean="0">
              <a:latin typeface="Times New Roman" pitchFamily="18" charset="0"/>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lv-LV" smtClean="0"/>
          </a:p>
        </p:txBody>
      </p:sp>
    </p:spTree>
    <p:extLst>
      <p:ext uri="{BB962C8B-B14F-4D97-AF65-F5344CB8AC3E}">
        <p14:creationId xmlns:p14="http://schemas.microsoft.com/office/powerpoint/2010/main" val="3458337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17194BC-D4AB-470E-882A-405BD2210D9B}" type="slidenum">
              <a:rPr lang="en-US" altLang="lv-LV" smtClean="0">
                <a:latin typeface="Times New Roman" pitchFamily="18" charset="0"/>
              </a:rPr>
              <a:pPr>
                <a:spcBef>
                  <a:spcPct val="0"/>
                </a:spcBef>
              </a:pPr>
              <a:t>36</a:t>
            </a:fld>
            <a:endParaRPr lang="en-US" altLang="lv-LV" smtClean="0">
              <a:latin typeface="Times New Roman" pitchFamily="18" charset="0"/>
            </a:endParaRPr>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lv-LV" smtClean="0"/>
          </a:p>
        </p:txBody>
      </p:sp>
    </p:spTree>
    <p:extLst>
      <p:ext uri="{BB962C8B-B14F-4D97-AF65-F5344CB8AC3E}">
        <p14:creationId xmlns:p14="http://schemas.microsoft.com/office/powerpoint/2010/main" val="720354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723900" algn="l"/>
                <a:tab pos="1447800" algn="l"/>
                <a:tab pos="2171700" algn="l"/>
                <a:tab pos="2895600" algn="l"/>
              </a:tabLst>
              <a:defRPr sz="1200">
                <a:solidFill>
                  <a:schemeClr val="tx1"/>
                </a:solidFill>
                <a:latin typeface="Calibri" pitchFamily="34" charset="0"/>
              </a:defRPr>
            </a:lvl1pPr>
            <a:lvl2pPr marL="742950" indent="-285750">
              <a:spcBef>
                <a:spcPct val="30000"/>
              </a:spcBef>
              <a:tabLst>
                <a:tab pos="723900" algn="l"/>
                <a:tab pos="1447800" algn="l"/>
                <a:tab pos="2171700" algn="l"/>
                <a:tab pos="2895600" algn="l"/>
              </a:tabLst>
              <a:defRPr sz="1200">
                <a:solidFill>
                  <a:schemeClr val="tx1"/>
                </a:solidFill>
                <a:latin typeface="Calibri" pitchFamily="34" charset="0"/>
              </a:defRPr>
            </a:lvl2pPr>
            <a:lvl3pPr marL="1143000" indent="-228600">
              <a:spcBef>
                <a:spcPct val="30000"/>
              </a:spcBef>
              <a:tabLst>
                <a:tab pos="723900" algn="l"/>
                <a:tab pos="1447800" algn="l"/>
                <a:tab pos="2171700" algn="l"/>
                <a:tab pos="2895600" algn="l"/>
              </a:tabLst>
              <a:defRPr sz="1200">
                <a:solidFill>
                  <a:schemeClr val="tx1"/>
                </a:solidFill>
                <a:latin typeface="Calibri" pitchFamily="34" charset="0"/>
              </a:defRPr>
            </a:lvl3pPr>
            <a:lvl4pPr marL="1600200" indent="-228600">
              <a:spcBef>
                <a:spcPct val="30000"/>
              </a:spcBef>
              <a:tabLst>
                <a:tab pos="723900" algn="l"/>
                <a:tab pos="1447800" algn="l"/>
                <a:tab pos="2171700" algn="l"/>
                <a:tab pos="2895600" algn="l"/>
              </a:tabLst>
              <a:defRPr sz="1200">
                <a:solidFill>
                  <a:schemeClr val="tx1"/>
                </a:solidFill>
                <a:latin typeface="Calibri" pitchFamily="34" charset="0"/>
              </a:defRPr>
            </a:lvl4pPr>
            <a:lvl5pPr marL="2057400" indent="-228600">
              <a:spcBef>
                <a:spcPct val="30000"/>
              </a:spcBef>
              <a:tabLst>
                <a:tab pos="723900" algn="l"/>
                <a:tab pos="1447800" algn="l"/>
                <a:tab pos="2171700" algn="l"/>
                <a:tab pos="2895600"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itchFamily="34" charset="0"/>
              </a:defRPr>
            </a:lvl9pPr>
          </a:lstStyle>
          <a:p>
            <a:pPr>
              <a:spcBef>
                <a:spcPct val="0"/>
              </a:spcBef>
            </a:pPr>
            <a:fld id="{EDD72663-2E94-4784-82DC-F8829214717E}" type="slidenum">
              <a:rPr lang="lv-LV" altLang="lv-LV" smtClean="0">
                <a:solidFill>
                  <a:srgbClr val="FFFFFF"/>
                </a:solidFill>
                <a:latin typeface="Times New Roman" pitchFamily="18" charset="0"/>
              </a:rPr>
              <a:pPr>
                <a:spcBef>
                  <a:spcPct val="0"/>
                </a:spcBef>
              </a:pPr>
              <a:t>87</a:t>
            </a:fld>
            <a:endParaRPr lang="lv-LV" altLang="lv-LV" smtClean="0">
              <a:solidFill>
                <a:srgbClr val="FFFFFF"/>
              </a:solidFill>
              <a:latin typeface="Times New Roman" pitchFamily="18" charset="0"/>
            </a:endParaRPr>
          </a:p>
        </p:txBody>
      </p:sp>
      <p:sp>
        <p:nvSpPr>
          <p:cNvPr id="115715" name="Rectangle 1"/>
          <p:cNvSpPr>
            <a:spLocks noGrp="1" noRot="1" noChangeAspect="1" noChangeArrowheads="1" noTextEdit="1"/>
          </p:cNvSpPr>
          <p:nvPr>
            <p:ph type="sldImg"/>
          </p:nvPr>
        </p:nvSpPr>
        <p:spPr bwMode="auto">
          <a:xfrm>
            <a:off x="928688" y="750888"/>
            <a:ext cx="4937125" cy="3703637"/>
          </a:xfrm>
          <a:solidFill>
            <a:srgbClr val="FFFFFF"/>
          </a:solidFill>
          <a:ln>
            <a:solidFill>
              <a:srgbClr val="000000"/>
            </a:solidFill>
            <a:miter lim="800000"/>
            <a:headEnd/>
            <a:tailEnd/>
          </a:ln>
        </p:spPr>
      </p:sp>
      <p:sp>
        <p:nvSpPr>
          <p:cNvPr id="115716"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pPr eaLnBrk="1" hangingPunct="1"/>
            <a:endParaRPr lang="lv-LV" altLang="lv-LV" smtClean="0"/>
          </a:p>
        </p:txBody>
      </p:sp>
    </p:spTree>
    <p:extLst>
      <p:ext uri="{BB962C8B-B14F-4D97-AF65-F5344CB8AC3E}">
        <p14:creationId xmlns:p14="http://schemas.microsoft.com/office/powerpoint/2010/main" val="3256408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723900" algn="l"/>
                <a:tab pos="1447800" algn="l"/>
                <a:tab pos="2171700" algn="l"/>
                <a:tab pos="2895600" algn="l"/>
              </a:tabLst>
              <a:defRPr sz="1200">
                <a:solidFill>
                  <a:schemeClr val="tx1"/>
                </a:solidFill>
                <a:latin typeface="Calibri" pitchFamily="34" charset="0"/>
              </a:defRPr>
            </a:lvl1pPr>
            <a:lvl2pPr marL="742950" indent="-285750">
              <a:spcBef>
                <a:spcPct val="30000"/>
              </a:spcBef>
              <a:tabLst>
                <a:tab pos="723900" algn="l"/>
                <a:tab pos="1447800" algn="l"/>
                <a:tab pos="2171700" algn="l"/>
                <a:tab pos="2895600" algn="l"/>
              </a:tabLst>
              <a:defRPr sz="1200">
                <a:solidFill>
                  <a:schemeClr val="tx1"/>
                </a:solidFill>
                <a:latin typeface="Calibri" pitchFamily="34" charset="0"/>
              </a:defRPr>
            </a:lvl2pPr>
            <a:lvl3pPr marL="1143000" indent="-228600">
              <a:spcBef>
                <a:spcPct val="30000"/>
              </a:spcBef>
              <a:tabLst>
                <a:tab pos="723900" algn="l"/>
                <a:tab pos="1447800" algn="l"/>
                <a:tab pos="2171700" algn="l"/>
                <a:tab pos="2895600" algn="l"/>
              </a:tabLst>
              <a:defRPr sz="1200">
                <a:solidFill>
                  <a:schemeClr val="tx1"/>
                </a:solidFill>
                <a:latin typeface="Calibri" pitchFamily="34" charset="0"/>
              </a:defRPr>
            </a:lvl3pPr>
            <a:lvl4pPr marL="1600200" indent="-228600">
              <a:spcBef>
                <a:spcPct val="30000"/>
              </a:spcBef>
              <a:tabLst>
                <a:tab pos="723900" algn="l"/>
                <a:tab pos="1447800" algn="l"/>
                <a:tab pos="2171700" algn="l"/>
                <a:tab pos="2895600" algn="l"/>
              </a:tabLst>
              <a:defRPr sz="1200">
                <a:solidFill>
                  <a:schemeClr val="tx1"/>
                </a:solidFill>
                <a:latin typeface="Calibri" pitchFamily="34" charset="0"/>
              </a:defRPr>
            </a:lvl4pPr>
            <a:lvl5pPr marL="2057400" indent="-228600">
              <a:spcBef>
                <a:spcPct val="30000"/>
              </a:spcBef>
              <a:tabLst>
                <a:tab pos="723900" algn="l"/>
                <a:tab pos="1447800" algn="l"/>
                <a:tab pos="2171700" algn="l"/>
                <a:tab pos="2895600" algn="l"/>
              </a:tabLst>
              <a:defRPr sz="1200">
                <a:solidFill>
                  <a:schemeClr val="tx1"/>
                </a:solidFill>
                <a:latin typeface="Calibri" pitchFamily="34" charset="0"/>
              </a:defRPr>
            </a:lvl5pPr>
            <a:lvl6pPr marL="25146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itchFamily="34" charset="0"/>
              </a:defRPr>
            </a:lvl6pPr>
            <a:lvl7pPr marL="29718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itchFamily="34" charset="0"/>
              </a:defRPr>
            </a:lvl7pPr>
            <a:lvl8pPr marL="34290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itchFamily="34" charset="0"/>
              </a:defRPr>
            </a:lvl8pPr>
            <a:lvl9pPr marL="38862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itchFamily="34" charset="0"/>
              </a:defRPr>
            </a:lvl9pPr>
          </a:lstStyle>
          <a:p>
            <a:pPr>
              <a:spcBef>
                <a:spcPct val="0"/>
              </a:spcBef>
            </a:pPr>
            <a:fld id="{F00D93FE-0B9B-4DA0-AFE9-4E128ABFF157}" type="slidenum">
              <a:rPr lang="lv-LV" altLang="lv-LV" smtClean="0">
                <a:solidFill>
                  <a:srgbClr val="FFFFFF"/>
                </a:solidFill>
                <a:latin typeface="Times New Roman" pitchFamily="18" charset="0"/>
              </a:rPr>
              <a:pPr>
                <a:spcBef>
                  <a:spcPct val="0"/>
                </a:spcBef>
              </a:pPr>
              <a:t>88</a:t>
            </a:fld>
            <a:endParaRPr lang="lv-LV" altLang="lv-LV" smtClean="0">
              <a:solidFill>
                <a:srgbClr val="FFFFFF"/>
              </a:solidFill>
              <a:latin typeface="Times New Roman" pitchFamily="18" charset="0"/>
            </a:endParaRPr>
          </a:p>
        </p:txBody>
      </p:sp>
      <p:sp>
        <p:nvSpPr>
          <p:cNvPr id="116739" name="Rectangle 1"/>
          <p:cNvSpPr>
            <a:spLocks noGrp="1" noRot="1" noChangeAspect="1" noChangeArrowheads="1" noTextEdit="1"/>
          </p:cNvSpPr>
          <p:nvPr>
            <p:ph type="sldImg"/>
          </p:nvPr>
        </p:nvSpPr>
        <p:spPr bwMode="auto">
          <a:xfrm>
            <a:off x="930275" y="750888"/>
            <a:ext cx="4937125" cy="3703637"/>
          </a:xfrm>
          <a:solidFill>
            <a:srgbClr val="FFFFFF"/>
          </a:solidFill>
          <a:ln>
            <a:solidFill>
              <a:srgbClr val="000000"/>
            </a:solidFill>
            <a:miter lim="800000"/>
            <a:headEnd/>
            <a:tailEnd/>
          </a:ln>
        </p:spPr>
      </p:sp>
      <p:sp>
        <p:nvSpPr>
          <p:cNvPr id="11674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pPr eaLnBrk="1" hangingPunct="1"/>
            <a:endParaRPr lang="lv-LV" altLang="lv-LV" smtClean="0"/>
          </a:p>
        </p:txBody>
      </p:sp>
    </p:spTree>
    <p:extLst>
      <p:ext uri="{BB962C8B-B14F-4D97-AF65-F5344CB8AC3E}">
        <p14:creationId xmlns:p14="http://schemas.microsoft.com/office/powerpoint/2010/main" val="558405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en-US" smtClean="0"/>
              <a:t>Biogāzes iekārtas ir daudzfunkcionālas. Tajās notiek gan enerģijas (biogāzes) ieguve, gan kūtsmēslu pārstrāde tādā veidā, ka tie vairs neizdala gāzes, kas piesārņo apkārtējo vidi. Savukārt kompostēšana uzlabo kūtsmēslu kvalitāti. Biogāze veidojas ar baktēriju palīdzību. Tā rodas dzīvnieku ekskrementos un gandrīz visos organiskas izcelsmes atkritumos, to anaerobās fermentācijas procesā. Biogāze, kas rodas dabā, it īpaši no celulozes, ir tā saucamā purva gāze. Tā veidojas arī atkritumu kaudzēs. </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84BF7E9B-5393-4A2F-B78B-CACF97F22C6F}" type="slidenum">
              <a:rPr lang="lv-LV" altLang="lv-LV" smtClean="0"/>
              <a:pPr/>
              <a:t>116</a:t>
            </a:fld>
            <a:endParaRPr lang="lv-LV" altLang="lv-LV" smtClean="0"/>
          </a:p>
        </p:txBody>
      </p:sp>
    </p:spTree>
    <p:extLst>
      <p:ext uri="{BB962C8B-B14F-4D97-AF65-F5344CB8AC3E}">
        <p14:creationId xmlns:p14="http://schemas.microsoft.com/office/powerpoint/2010/main" val="192639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9582844F-D7BE-4369-BDF4-693D6F9D9DBA}" type="slidenum">
              <a:rPr lang="lv-LV" altLang="lv-LV" smtClean="0"/>
              <a:pPr/>
              <a:t>123</a:t>
            </a:fld>
            <a:endParaRPr lang="lv-LV" altLang="lv-LV" smtClean="0"/>
          </a:p>
        </p:txBody>
      </p:sp>
    </p:spTree>
    <p:extLst>
      <p:ext uri="{BB962C8B-B14F-4D97-AF65-F5344CB8AC3E}">
        <p14:creationId xmlns:p14="http://schemas.microsoft.com/office/powerpoint/2010/main" val="1367252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0808608-44A7-4E6C-8891-3D3BA4FB7FA1}" type="slidenum">
              <a:rPr lang="en-US" altLang="lv-LV" smtClean="0"/>
              <a:pPr>
                <a:spcBef>
                  <a:spcPct val="0"/>
                </a:spcBef>
              </a:pPr>
              <a:t>11</a:t>
            </a:fld>
            <a:endParaRPr lang="en-US" altLang="lv-LV" smtClean="0"/>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lv-LV" altLang="lv-LV" smtClean="0"/>
              <a:t>Te pavisam vienkārši!</a:t>
            </a:r>
            <a:endParaRPr lang="ru-RU" altLang="lv-LV" smtClean="0"/>
          </a:p>
        </p:txBody>
      </p:sp>
    </p:spTree>
    <p:extLst>
      <p:ext uri="{BB962C8B-B14F-4D97-AF65-F5344CB8AC3E}">
        <p14:creationId xmlns:p14="http://schemas.microsoft.com/office/powerpoint/2010/main" val="115176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8A2B648-259A-4A20-A9B3-2A5980555DFB}" type="slidenum">
              <a:rPr lang="en-US" altLang="lv-LV" smtClean="0">
                <a:latin typeface="Times New Roman" pitchFamily="18" charset="0"/>
              </a:rPr>
              <a:pPr>
                <a:spcBef>
                  <a:spcPct val="0"/>
                </a:spcBef>
              </a:pPr>
              <a:t>12</a:t>
            </a:fld>
            <a:endParaRPr lang="en-US" altLang="lv-LV" smtClean="0">
              <a:latin typeface="Times New Roman" pitchFamily="18" charset="0"/>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lv-LV" altLang="lv-LV" dirty="0" smtClean="0"/>
              <a:t>Te ir mēģināts attēlot dažādus iekārtu radītos trokšņa līmeņus!</a:t>
            </a:r>
            <a:endParaRPr lang="ru-RU" altLang="lv-LV" dirty="0" smtClean="0"/>
          </a:p>
        </p:txBody>
      </p:sp>
    </p:spTree>
    <p:extLst>
      <p:ext uri="{BB962C8B-B14F-4D97-AF65-F5344CB8AC3E}">
        <p14:creationId xmlns:p14="http://schemas.microsoft.com/office/powerpoint/2010/main" val="1885964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B22B0626-E187-4898-AF35-ED5B5711D0CB}" type="slidenum">
              <a:rPr lang="en-US" altLang="lv-LV" smtClean="0"/>
              <a:pPr>
                <a:spcBef>
                  <a:spcPct val="0"/>
                </a:spcBef>
              </a:pPr>
              <a:t>18</a:t>
            </a:fld>
            <a:endParaRPr lang="en-US" altLang="lv-LV" smtClean="0"/>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lv-LV" altLang="lv-LV" smtClean="0"/>
              <a:t>Akustiskās traumas – iespējamas būvniecībā (karjerās pie spridzināšanas) un arī mūzikantiem.</a:t>
            </a:r>
            <a:endParaRPr lang="ru-RU" altLang="lv-LV" smtClean="0"/>
          </a:p>
        </p:txBody>
      </p:sp>
    </p:spTree>
    <p:extLst>
      <p:ext uri="{BB962C8B-B14F-4D97-AF65-F5344CB8AC3E}">
        <p14:creationId xmlns:p14="http://schemas.microsoft.com/office/powerpoint/2010/main" val="413105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A9933E4-5AE9-429D-A25D-32AFF823950E}" type="slidenum">
              <a:rPr lang="en-US" altLang="lv-LV" smtClean="0"/>
              <a:pPr>
                <a:spcBef>
                  <a:spcPct val="0"/>
                </a:spcBef>
              </a:pPr>
              <a:t>20</a:t>
            </a:fld>
            <a:endParaRPr lang="en-US" altLang="lv-LV" smtClean="0"/>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v-LV" altLang="lv-LV" smtClean="0"/>
          </a:p>
        </p:txBody>
      </p:sp>
    </p:spTree>
    <p:extLst>
      <p:ext uri="{BB962C8B-B14F-4D97-AF65-F5344CB8AC3E}">
        <p14:creationId xmlns:p14="http://schemas.microsoft.com/office/powerpoint/2010/main" val="4089641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130125D3-3D44-48CA-9696-1167E59731A7}" type="slidenum">
              <a:rPr lang="en-US" altLang="lv-LV" smtClean="0"/>
              <a:pPr>
                <a:spcBef>
                  <a:spcPct val="0"/>
                </a:spcBef>
              </a:pPr>
              <a:t>21</a:t>
            </a:fld>
            <a:endParaRPr lang="en-US" altLang="lv-LV" smtClean="0"/>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v-LV" altLang="lv-LV" smtClean="0"/>
          </a:p>
        </p:txBody>
      </p:sp>
    </p:spTree>
    <p:extLst>
      <p:ext uri="{BB962C8B-B14F-4D97-AF65-F5344CB8AC3E}">
        <p14:creationId xmlns:p14="http://schemas.microsoft.com/office/powerpoint/2010/main" val="4073864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593056D4-1D97-4F6F-9E53-7C4B55900C88}" type="slidenum">
              <a:rPr lang="en-US" altLang="lv-LV" smtClean="0">
                <a:latin typeface="Times New Roman" pitchFamily="18" charset="0"/>
              </a:rPr>
              <a:pPr>
                <a:spcBef>
                  <a:spcPct val="0"/>
                </a:spcBef>
              </a:pPr>
              <a:t>22</a:t>
            </a:fld>
            <a:endParaRPr lang="en-US" altLang="lv-LV" smtClean="0">
              <a:latin typeface="Times New Roman" pitchFamily="18"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smtClean="0"/>
          </a:p>
        </p:txBody>
      </p:sp>
    </p:spTree>
    <p:extLst>
      <p:ext uri="{BB962C8B-B14F-4D97-AF65-F5344CB8AC3E}">
        <p14:creationId xmlns:p14="http://schemas.microsoft.com/office/powerpoint/2010/main" val="311093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CBE4958-71C3-43C1-9EDE-2959A258B074}" type="slidenum">
              <a:rPr lang="en-US" altLang="lv-LV" smtClean="0"/>
              <a:pPr>
                <a:spcBef>
                  <a:spcPct val="0"/>
                </a:spcBef>
              </a:pPr>
              <a:t>23</a:t>
            </a:fld>
            <a:endParaRPr lang="en-US" altLang="lv-LV" smtClean="0"/>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6707" name="Rectangle 3"/>
          <p:cNvSpPr>
            <a:spLocks noGrp="1" noChangeArrowheads="1"/>
          </p:cNvSpPr>
          <p:nvPr>
            <p:ph type="body" idx="1"/>
          </p:nvPr>
        </p:nvSpPr>
        <p:spPr/>
        <p:txBody>
          <a:bodyPr/>
          <a:lstStyle/>
          <a:p>
            <a:pPr eaLnBrk="1" fontAlgn="auto" hangingPunct="1">
              <a:spcBef>
                <a:spcPts val="0"/>
              </a:spcBef>
              <a:spcAft>
                <a:spcPts val="0"/>
              </a:spcAft>
              <a:defRPr/>
            </a:pPr>
            <a:r>
              <a:rPr lang="lv-LV">
                <a:effectLst>
                  <a:outerShdw blurRad="38100" dist="38100" dir="2700000" algn="tl">
                    <a:srgbClr val="C0C0C0"/>
                  </a:outerShdw>
                </a:effectLst>
              </a:rPr>
              <a:t>Boldā</a:t>
            </a:r>
            <a:r>
              <a:rPr lang="lv-LV"/>
              <a:t> ir izcelti normatīvie akti, kas tiek izmantoti trokšņa līmeņa novērtēšanai, t.sk. Standarti – metode, kā veikt mērījumus.</a:t>
            </a:r>
          </a:p>
          <a:p>
            <a:pPr eaLnBrk="1" fontAlgn="auto" hangingPunct="1">
              <a:spcBef>
                <a:spcPts val="0"/>
              </a:spcBef>
              <a:spcAft>
                <a:spcPts val="0"/>
              </a:spcAft>
              <a:defRPr/>
            </a:pPr>
            <a:r>
              <a:rPr lang="lv-LV"/>
              <a:t>MK not. 598 un 597 doti, lai zinātu, ka tādi ir! </a:t>
            </a:r>
            <a:endParaRPr lang="ru-RU"/>
          </a:p>
        </p:txBody>
      </p:sp>
    </p:spTree>
    <p:extLst>
      <p:ext uri="{BB962C8B-B14F-4D97-AF65-F5344CB8AC3E}">
        <p14:creationId xmlns:p14="http://schemas.microsoft.com/office/powerpoint/2010/main" val="2447097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lv-LV" altLang="lv-LV" smtClean="0">
                <a:latin typeface="Arial" pitchFamily="34" charset="0"/>
                <a:ea typeface="ヒラギノ角ゴ Pro W3"/>
                <a:cs typeface="ヒラギノ角ゴ Pro W3"/>
              </a:rPr>
              <a:t>Motorzā’hi un krūmgrieži atrodas tuvu darbinieka ausij!</a:t>
            </a:r>
          </a:p>
        </p:txBody>
      </p:sp>
      <p:sp>
        <p:nvSpPr>
          <p:cNvPr id="67588" name="Footer Placeholder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t>19.03.2010</a:t>
            </a:r>
          </a:p>
        </p:txBody>
      </p:sp>
      <p:sp>
        <p:nvSpPr>
          <p:cNvPr id="10957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C2560CE-52F5-4C6D-86C1-4F349D119CA5}" type="slidenum">
              <a:rPr lang="en-US" altLang="lv-LV" smtClean="0"/>
              <a:pPr>
                <a:spcBef>
                  <a:spcPct val="0"/>
                </a:spcBef>
              </a:pPr>
              <a:t>25</a:t>
            </a:fld>
            <a:endParaRPr lang="en-US" altLang="lv-LV" smtClean="0"/>
          </a:p>
        </p:txBody>
      </p:sp>
    </p:spTree>
    <p:extLst>
      <p:ext uri="{BB962C8B-B14F-4D97-AF65-F5344CB8AC3E}">
        <p14:creationId xmlns:p14="http://schemas.microsoft.com/office/powerpoint/2010/main" val="722287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auto">
          <a:xfrm>
            <a:off x="0" y="0"/>
            <a:ext cx="9144000" cy="5143500"/>
          </a:xfrm>
          <a:prstGeom prst="rect">
            <a:avLst/>
          </a:prstGeom>
          <a:noFill/>
          <a:ln>
            <a:noFill/>
          </a:ln>
          <a:extLst/>
        </p:spPr>
        <p:txBody>
          <a:bodyPr/>
          <a:lstStyle/>
          <a:p>
            <a:pPr eaLnBrk="0" hangingPunct="0"/>
            <a:endParaRPr lang="lv-LV"/>
          </a:p>
        </p:txBody>
      </p:sp>
      <p:sp>
        <p:nvSpPr>
          <p:cNvPr id="2" name="Title 1"/>
          <p:cNvSpPr>
            <a:spLocks noGrp="1"/>
          </p:cNvSpPr>
          <p:nvPr>
            <p:ph type="ctrTitle"/>
          </p:nvPr>
        </p:nvSpPr>
        <p:spPr>
          <a:xfrm>
            <a:off x="1428728" y="2500306"/>
            <a:ext cx="7100910" cy="2214579"/>
          </a:xfrm>
        </p:spPr>
        <p:txBody>
          <a:bodyPr anchor="b">
            <a:normAutofit/>
          </a:bodyPr>
          <a:lstStyle>
            <a:lvl1pPr algn="l">
              <a:lnSpc>
                <a:spcPct val="110000"/>
              </a:lnSpc>
              <a:spcBef>
                <a:spcPts val="600"/>
              </a:spcBef>
              <a:spcAft>
                <a:spcPts val="600"/>
              </a:spcAft>
              <a:defRPr sz="3400">
                <a:solidFill>
                  <a:schemeClr val="bg1"/>
                </a:solidFill>
              </a:defRPr>
            </a:lvl1pPr>
          </a:lstStyle>
          <a:p>
            <a:r>
              <a:rPr lang="en-US" dirty="0" smtClean="0"/>
              <a:t>Click to edit Master title style</a:t>
            </a:r>
            <a:endParaRPr lang="lv-LV" dirty="0"/>
          </a:p>
        </p:txBody>
      </p:sp>
      <p:sp>
        <p:nvSpPr>
          <p:cNvPr id="3" name="Subtitle 2"/>
          <p:cNvSpPr>
            <a:spLocks noGrp="1"/>
          </p:cNvSpPr>
          <p:nvPr>
            <p:ph type="subTitle" idx="1"/>
          </p:nvPr>
        </p:nvSpPr>
        <p:spPr>
          <a:xfrm>
            <a:off x="1428728" y="857232"/>
            <a:ext cx="7072362" cy="1500198"/>
          </a:xfrm>
        </p:spPr>
        <p:txBody>
          <a:bodyPr anchor="t">
            <a:noAutofit/>
          </a:bodyPr>
          <a:lstStyle>
            <a:lvl1pPr marL="0" indent="0" algn="l">
              <a:spcBef>
                <a:spcPts val="600"/>
              </a:spcBef>
              <a:buNone/>
              <a:defRPr sz="1600">
                <a:solidFill>
                  <a:schemeClr val="bg1"/>
                </a:solidFill>
                <a:latin typeface="+mj-lt"/>
                <a:cs typeface="Times New Roman" pitchFamily="18"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lv-LV" dirty="0"/>
          </a:p>
        </p:txBody>
      </p:sp>
    </p:spTree>
    <p:extLst>
      <p:ext uri="{BB962C8B-B14F-4D97-AF65-F5344CB8AC3E}">
        <p14:creationId xmlns:p14="http://schemas.microsoft.com/office/powerpoint/2010/main" val="1010718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24" y="1428750"/>
            <a:ext cx="7786743" cy="4714875"/>
          </a:xfrm>
        </p:spPr>
        <p:txBody>
          <a:bodyPr anchor="t"/>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Rectangle 2"/>
          <p:cNvSpPr>
            <a:spLocks noGrp="1" noChangeArrowheads="1"/>
          </p:cNvSpPr>
          <p:nvPr>
            <p:ph type="title"/>
          </p:nvPr>
        </p:nvSpPr>
        <p:spPr bwMode="auto">
          <a:xfrm>
            <a:off x="857223" y="214290"/>
            <a:ext cx="7786743" cy="1071562"/>
          </a:xfrm>
          <a:prstGeom prst="rect">
            <a:avLst/>
          </a:prstGeom>
          <a:noFill/>
          <a:ln w="9525">
            <a:noFill/>
            <a:miter lim="800000"/>
            <a:headEnd/>
            <a:tailEnd/>
          </a:ln>
        </p:spPr>
        <p:txBody>
          <a:bodyPr/>
          <a:lstStyle/>
          <a:p>
            <a:pPr lvl="0"/>
            <a:r>
              <a:rPr lang="en-US" dirty="0" smtClean="0"/>
              <a:t>Click to edit Master title style</a:t>
            </a:r>
          </a:p>
        </p:txBody>
      </p:sp>
    </p:spTree>
    <p:extLst>
      <p:ext uri="{BB962C8B-B14F-4D97-AF65-F5344CB8AC3E}">
        <p14:creationId xmlns:p14="http://schemas.microsoft.com/office/powerpoint/2010/main" val="3607873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24" y="1428750"/>
            <a:ext cx="7786743" cy="4714875"/>
          </a:xfrm>
        </p:spPr>
        <p:txBody>
          <a:bodyPr anchor="t"/>
          <a:lstStyle>
            <a:lvl1pPr marL="444500" indent="-444500">
              <a:buSzPct val="100000"/>
              <a:buFont typeface="+mj-lt"/>
              <a:buAutoNum type="arabicPeriod"/>
              <a:defRPr/>
            </a:lvl1pPr>
            <a:lvl2pPr marL="808038" indent="-339725">
              <a:buSzPct val="100000"/>
              <a:buFont typeface="+mj-lt"/>
              <a:buAutoNum type="alphaLcPeriod"/>
              <a:defRPr/>
            </a:lvl2pPr>
            <a:lvl3pPr marL="1252538" indent="-338138">
              <a:buSzPct val="100000"/>
              <a:buFont typeface="+mj-lt"/>
              <a:buAutoNum type="romanLcPeriod"/>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Rectangle 2"/>
          <p:cNvSpPr>
            <a:spLocks noGrp="1" noChangeArrowheads="1"/>
          </p:cNvSpPr>
          <p:nvPr>
            <p:ph type="title"/>
          </p:nvPr>
        </p:nvSpPr>
        <p:spPr bwMode="auto">
          <a:xfrm>
            <a:off x="857223" y="214290"/>
            <a:ext cx="7786743" cy="1071562"/>
          </a:xfrm>
          <a:prstGeom prst="rect">
            <a:avLst/>
          </a:prstGeom>
          <a:noFill/>
          <a:ln w="9525">
            <a:noFill/>
            <a:miter lim="800000"/>
            <a:headEnd/>
            <a:tailEnd/>
          </a:ln>
        </p:spPr>
        <p:txBody>
          <a:bodyPr/>
          <a:lstStyle/>
          <a:p>
            <a:pPr lvl="0"/>
            <a:r>
              <a:rPr lang="en-US" dirty="0" smtClean="0"/>
              <a:t>Click to edit Master title style</a:t>
            </a:r>
          </a:p>
        </p:txBody>
      </p:sp>
    </p:spTree>
    <p:extLst>
      <p:ext uri="{BB962C8B-B14F-4D97-AF65-F5344CB8AC3E}">
        <p14:creationId xmlns:p14="http://schemas.microsoft.com/office/powerpoint/2010/main" val="3048094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188913"/>
            <a:ext cx="8035925" cy="892175"/>
          </a:xfrm>
        </p:spPr>
        <p:txBody>
          <a:bodyPr/>
          <a:lstStyle/>
          <a:p>
            <a:r>
              <a:rPr lang="en-US" dirty="0" smtClean="0"/>
              <a:t>Click to edit Master title style</a:t>
            </a:r>
            <a:endParaRPr lang="lv-LV" dirty="0"/>
          </a:p>
        </p:txBody>
      </p:sp>
      <p:sp>
        <p:nvSpPr>
          <p:cNvPr id="3" name="Text Placeholder 2"/>
          <p:cNvSpPr>
            <a:spLocks noGrp="1"/>
          </p:cNvSpPr>
          <p:nvPr>
            <p:ph type="body" sz="half" idx="1"/>
          </p:nvPr>
        </p:nvSpPr>
        <p:spPr>
          <a:xfrm>
            <a:off x="539750" y="1341438"/>
            <a:ext cx="3937000" cy="4678362"/>
          </a:xfrm>
        </p:spPr>
        <p:txBody>
          <a:bodyPr ancho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lv-LV" dirty="0"/>
          </a:p>
        </p:txBody>
      </p:sp>
      <p:sp>
        <p:nvSpPr>
          <p:cNvPr id="4" name="Content Placeholder 3"/>
          <p:cNvSpPr>
            <a:spLocks noGrp="1"/>
          </p:cNvSpPr>
          <p:nvPr>
            <p:ph sz="half" idx="2"/>
          </p:nvPr>
        </p:nvSpPr>
        <p:spPr>
          <a:xfrm>
            <a:off x="4629150" y="1341438"/>
            <a:ext cx="3938588" cy="4678362"/>
          </a:xfrm>
        </p:spPr>
        <p:txBody>
          <a:bodyPr ancho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lv-LV" dirty="0"/>
          </a:p>
        </p:txBody>
      </p:sp>
    </p:spTree>
    <p:extLst>
      <p:ext uri="{BB962C8B-B14F-4D97-AF65-F5344CB8AC3E}">
        <p14:creationId xmlns:p14="http://schemas.microsoft.com/office/powerpoint/2010/main" val="451841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53337" tIns="26668" rIns="53337" bIns="26668"/>
          <a:lstStyle>
            <a:lvl1pPr eaLnBrk="1" hangingPunct="1">
              <a:defRPr/>
            </a:lvl1pPr>
          </a:lstStyle>
          <a:p>
            <a:pPr>
              <a:defRPr/>
            </a:pPr>
            <a:endParaRPr lang="lv-LV"/>
          </a:p>
        </p:txBody>
      </p:sp>
      <p:sp>
        <p:nvSpPr>
          <p:cNvPr id="3" name="Rectangle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lv-LV"/>
          </a:p>
        </p:txBody>
      </p:sp>
      <p:sp>
        <p:nvSpPr>
          <p:cNvPr id="4" name="Rectangle 6"/>
          <p:cNvSpPr>
            <a:spLocks noGrp="1" noChangeArrowheads="1"/>
          </p:cNvSpPr>
          <p:nvPr>
            <p:ph type="sldNum" sz="quarter" idx="12"/>
          </p:nvPr>
        </p:nvSpPr>
        <p:spPr>
          <a:xfrm>
            <a:off x="6553200" y="6356350"/>
            <a:ext cx="2133600" cy="365125"/>
          </a:xfrm>
          <a:prstGeom prst="rect">
            <a:avLst/>
          </a:prstGeom>
        </p:spPr>
        <p:txBody>
          <a:bodyPr/>
          <a:lstStyle>
            <a:lvl1pPr>
              <a:defRPr/>
            </a:lvl1pPr>
          </a:lstStyle>
          <a:p>
            <a:pPr>
              <a:defRPr/>
            </a:pPr>
            <a:fld id="{D6172B28-F21F-4413-97E1-809190B681CC}" type="slidenum">
              <a:rPr lang="en-US" altLang="lv-LV"/>
              <a:pPr>
                <a:defRPr/>
              </a:pPr>
              <a:t>‹#›</a:t>
            </a:fld>
            <a:endParaRPr lang="en-US" altLang="lv-LV"/>
          </a:p>
        </p:txBody>
      </p:sp>
    </p:spTree>
    <p:extLst>
      <p:ext uri="{BB962C8B-B14F-4D97-AF65-F5344CB8AC3E}">
        <p14:creationId xmlns:p14="http://schemas.microsoft.com/office/powerpoint/2010/main" val="295428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lv-LV"/>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defRPr/>
            </a:lvl1pPr>
          </a:lstStyle>
          <a:p>
            <a:pPr>
              <a:defRPr/>
            </a:pPr>
            <a:endParaRPr lang="fr-FR"/>
          </a:p>
        </p:txBody>
      </p:sp>
      <p:sp>
        <p:nvSpPr>
          <p:cNvPr id="7" name="Rectangle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8" name="Rectangle 6"/>
          <p:cNvSpPr>
            <a:spLocks noGrp="1" noChangeArrowheads="1"/>
          </p:cNvSpPr>
          <p:nvPr>
            <p:ph type="sldNum" sz="quarter" idx="12"/>
          </p:nvPr>
        </p:nvSpPr>
        <p:spPr>
          <a:xfrm>
            <a:off x="6553200" y="6356350"/>
            <a:ext cx="2133600" cy="365125"/>
          </a:xfrm>
          <a:prstGeom prst="rect">
            <a:avLst/>
          </a:prstGeom>
        </p:spPr>
        <p:txBody>
          <a:bodyPr/>
          <a:lstStyle>
            <a:lvl1pPr>
              <a:defRPr/>
            </a:lvl1pPr>
          </a:lstStyle>
          <a:p>
            <a:pPr>
              <a:defRPr/>
            </a:pPr>
            <a:fld id="{037B253D-6DE8-4AA6-BDBD-CD0E414C74D0}" type="slidenum">
              <a:rPr lang="fr-FR" altLang="lv-LV"/>
              <a:pPr>
                <a:defRPr/>
              </a:pPr>
              <a:t>‹#›</a:t>
            </a:fld>
            <a:endParaRPr lang="fr-FR" altLang="lv-LV"/>
          </a:p>
        </p:txBody>
      </p:sp>
    </p:spTree>
    <p:extLst>
      <p:ext uri="{BB962C8B-B14F-4D97-AF65-F5344CB8AC3E}">
        <p14:creationId xmlns:p14="http://schemas.microsoft.com/office/powerpoint/2010/main" val="3581965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a:xfrm>
            <a:off x="685800" y="6248400"/>
            <a:ext cx="1905000" cy="457200"/>
          </a:xfrm>
          <a:prstGeom prst="rect">
            <a:avLst/>
          </a:prstGeom>
        </p:spPr>
        <p:txBody>
          <a:bodyPr lIns="53337" tIns="26668" rIns="53337" bIns="26668"/>
          <a:lstStyle>
            <a:lvl1pPr eaLnBrk="1" fontAlgn="auto" hangingPunct="1">
              <a:spcBef>
                <a:spcPts val="0"/>
              </a:spcBef>
              <a:spcAft>
                <a:spcPts val="0"/>
              </a:spcAft>
              <a:defRPr>
                <a:latin typeface="+mn-lt"/>
                <a:cs typeface="+mn-cs"/>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33F1490-9334-435D-9E1B-575148D35FBD}" type="slidenum">
              <a:rPr lang="en-US" altLang="lv-LV"/>
              <a:pPr>
                <a:defRPr/>
              </a:pPr>
              <a:t>‹#›</a:t>
            </a:fld>
            <a:endParaRPr lang="en-US" altLang="lv-LV"/>
          </a:p>
        </p:txBody>
      </p:sp>
    </p:spTree>
    <p:extLst>
      <p:ext uri="{BB962C8B-B14F-4D97-AF65-F5344CB8AC3E}">
        <p14:creationId xmlns:p14="http://schemas.microsoft.com/office/powerpoint/2010/main" val="246502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a:xfrm>
            <a:off x="1162050" y="6243638"/>
            <a:ext cx="1905000" cy="457200"/>
          </a:xfrm>
          <a:prstGeom prst="rect">
            <a:avLst/>
          </a:prstGeom>
        </p:spPr>
        <p:txBody>
          <a:bodyPr/>
          <a:lstStyle>
            <a:lvl1pPr eaLnBrk="1" hangingPunct="1">
              <a:defRPr>
                <a:cs typeface="Arial" charset="0"/>
              </a:defRPr>
            </a:lvl1pPr>
          </a:lstStyle>
          <a:p>
            <a:pPr>
              <a:defRPr/>
            </a:pPr>
            <a:endParaRPr lang="lv-LV"/>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lv-LV"/>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28F4155-4E60-4F7B-ABEF-7488BF0EC847}" type="slidenum">
              <a:rPr lang="lv-LV" altLang="lv-LV"/>
              <a:pPr>
                <a:defRPr/>
              </a:pPr>
              <a:t>‹#›</a:t>
            </a:fld>
            <a:endParaRPr lang="lv-LV" altLang="lv-LV"/>
          </a:p>
        </p:txBody>
      </p:sp>
    </p:spTree>
    <p:extLst>
      <p:ext uri="{BB962C8B-B14F-4D97-AF65-F5344CB8AC3E}">
        <p14:creationId xmlns:p14="http://schemas.microsoft.com/office/powerpoint/2010/main" val="230393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lv-LV"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6" name="Espace réservé de la date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2966C4A8-EA43-4873-90B3-6D8D28502724}" type="datetimeFigureOut">
              <a:rPr lang="fr-FR"/>
              <a:pPr>
                <a:defRPr/>
              </a:pPr>
              <a:t>24/10/2017</a:t>
            </a:fld>
            <a:endParaRPr lang="fr-CA"/>
          </a:p>
        </p:txBody>
      </p:sp>
      <p:sp>
        <p:nvSpPr>
          <p:cNvPr id="7"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CA"/>
          </a:p>
        </p:txBody>
      </p:sp>
      <p:sp>
        <p:nvSpPr>
          <p:cNvPr id="8"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9E88D5F-A81F-4DE3-87C9-47A0537FADDC}" type="slidenum">
              <a:rPr lang="fr-CA" altLang="lv-LV"/>
              <a:pPr>
                <a:defRPr/>
              </a:pPr>
              <a:t>‹#›</a:t>
            </a:fld>
            <a:endParaRPr lang="fr-CA" altLang="lv-LV"/>
          </a:p>
        </p:txBody>
      </p:sp>
    </p:spTree>
    <p:extLst>
      <p:ext uri="{BB962C8B-B14F-4D97-AF65-F5344CB8AC3E}">
        <p14:creationId xmlns:p14="http://schemas.microsoft.com/office/powerpoint/2010/main" val="3221772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6226175"/>
            <a:ext cx="9144000" cy="631825"/>
            <a:chOff x="0" y="5297563"/>
            <a:chExt cx="9144032" cy="631767"/>
          </a:xfrm>
        </p:grpSpPr>
        <p:pic>
          <p:nvPicPr>
            <p:cNvPr id="1033" name="Picture 5" descr="Picture1.jpg"/>
            <p:cNvPicPr>
              <a:picLocks noChangeAspect="1"/>
            </p:cNvPicPr>
            <p:nvPr userDrawn="1"/>
          </p:nvPicPr>
          <p:blipFill>
            <a:blip r:embed="rId12">
              <a:extLst>
                <a:ext uri="{28A0092B-C50C-407E-A947-70E740481C1C}">
                  <a14:useLocalDpi xmlns:a14="http://schemas.microsoft.com/office/drawing/2010/main" val="0"/>
                </a:ext>
              </a:extLst>
            </a:blip>
            <a:srcRect l="5653"/>
            <a:stretch>
              <a:fillRect/>
            </a:stretch>
          </p:blipFill>
          <p:spPr bwMode="auto">
            <a:xfrm>
              <a:off x="0" y="5297563"/>
              <a:ext cx="8627058" cy="63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6" descr="Picture1.jpg"/>
            <p:cNvPicPr>
              <a:picLocks noChangeAspect="1"/>
            </p:cNvPicPr>
            <p:nvPr userDrawn="1"/>
          </p:nvPicPr>
          <p:blipFill>
            <a:blip r:embed="rId13">
              <a:extLst>
                <a:ext uri="{28A0092B-C50C-407E-A947-70E740481C1C}">
                  <a14:useLocalDpi xmlns:a14="http://schemas.microsoft.com/office/drawing/2010/main" val="0"/>
                </a:ext>
              </a:extLst>
            </a:blip>
            <a:srcRect l="68935"/>
            <a:stretch>
              <a:fillRect/>
            </a:stretch>
          </p:blipFill>
          <p:spPr bwMode="auto">
            <a:xfrm>
              <a:off x="6303452" y="5297563"/>
              <a:ext cx="2840580" cy="63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2"/>
          <p:cNvSpPr>
            <a:spLocks noGrp="1" noChangeArrowheads="1"/>
          </p:cNvSpPr>
          <p:nvPr>
            <p:ph type="title"/>
          </p:nvPr>
        </p:nvSpPr>
        <p:spPr bwMode="auto">
          <a:xfrm>
            <a:off x="827584" y="214313"/>
            <a:ext cx="7816354" cy="69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3"/>
          <p:cNvSpPr>
            <a:spLocks noGrp="1" noChangeArrowheads="1"/>
          </p:cNvSpPr>
          <p:nvPr>
            <p:ph type="body" idx="1"/>
          </p:nvPr>
        </p:nvSpPr>
        <p:spPr bwMode="auto">
          <a:xfrm>
            <a:off x="899592" y="1124744"/>
            <a:ext cx="7744346" cy="501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029" name="Text Box 13"/>
          <p:cNvSpPr txBox="1">
            <a:spLocks noChangeArrowheads="1"/>
          </p:cNvSpPr>
          <p:nvPr userDrawn="1"/>
        </p:nvSpPr>
        <p:spPr bwMode="auto">
          <a:xfrm>
            <a:off x="8148638" y="6397625"/>
            <a:ext cx="7096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400" baseline="-25000">
                <a:solidFill>
                  <a:schemeClr val="tx1"/>
                </a:solidFill>
                <a:latin typeface="Arial" pitchFamily="34" charset="0"/>
                <a:ea typeface="ヒラギノ角ゴ Pro W3"/>
                <a:cs typeface="ヒラギノ角ゴ Pro W3"/>
              </a:defRPr>
            </a:lvl1pPr>
            <a:lvl2pPr marL="742950" indent="-285750" eaLnBrk="0" hangingPunct="0">
              <a:defRPr sz="2400" baseline="-25000">
                <a:solidFill>
                  <a:schemeClr val="tx1"/>
                </a:solidFill>
                <a:latin typeface="Arial" pitchFamily="34" charset="0"/>
                <a:ea typeface="ヒラギノ角ゴ Pro W3"/>
                <a:cs typeface="ヒラギノ角ゴ Pro W3"/>
              </a:defRPr>
            </a:lvl2pPr>
            <a:lvl3pPr marL="1143000" indent="-228600" eaLnBrk="0" hangingPunct="0">
              <a:defRPr sz="2400" baseline="-25000">
                <a:solidFill>
                  <a:schemeClr val="tx1"/>
                </a:solidFill>
                <a:latin typeface="Arial" pitchFamily="34" charset="0"/>
                <a:ea typeface="ヒラギノ角ゴ Pro W3"/>
                <a:cs typeface="ヒラギノ角ゴ Pro W3"/>
              </a:defRPr>
            </a:lvl3pPr>
            <a:lvl4pPr marL="1600200" indent="-228600" eaLnBrk="0" hangingPunct="0">
              <a:defRPr sz="2400" baseline="-25000">
                <a:solidFill>
                  <a:schemeClr val="tx1"/>
                </a:solidFill>
                <a:latin typeface="Arial" pitchFamily="34" charset="0"/>
                <a:ea typeface="ヒラギノ角ゴ Pro W3"/>
                <a:cs typeface="ヒラギノ角ゴ Pro W3"/>
              </a:defRPr>
            </a:lvl4pPr>
            <a:lvl5pPr marL="2057400" indent="-228600" eaLnBrk="0" hangingPunct="0">
              <a:defRPr sz="2400" baseline="-250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9pPr>
          </a:lstStyle>
          <a:p>
            <a:pPr algn="r" eaLnBrk="1" hangingPunct="1">
              <a:spcBef>
                <a:spcPct val="50000"/>
              </a:spcBef>
            </a:pPr>
            <a:fld id="{468EA783-4E68-41DA-BD26-F3A11AFFF9C3}" type="slidenum">
              <a:rPr lang="en-US" sz="1500">
                <a:solidFill>
                  <a:srgbClr val="F2F2F2"/>
                </a:solidFill>
                <a:ea typeface="MS PGothic" pitchFamily="34" charset="-128"/>
              </a:rPr>
              <a:pPr algn="r" eaLnBrk="1" hangingPunct="1">
                <a:spcBef>
                  <a:spcPct val="50000"/>
                </a:spcBef>
              </a:pPr>
              <a:t>‹#›</a:t>
            </a:fld>
            <a:endParaRPr lang="en-US" sz="1500">
              <a:solidFill>
                <a:srgbClr val="F2F2F2"/>
              </a:solidFill>
              <a:ea typeface="MS PGothic" pitchFamily="34" charset="-128"/>
            </a:endParaRPr>
          </a:p>
        </p:txBody>
      </p:sp>
      <p:grpSp>
        <p:nvGrpSpPr>
          <p:cNvPr id="1030" name="Group 11"/>
          <p:cNvGrpSpPr>
            <a:grpSpLocks/>
          </p:cNvGrpSpPr>
          <p:nvPr userDrawn="1"/>
        </p:nvGrpSpPr>
        <p:grpSpPr bwMode="auto">
          <a:xfrm>
            <a:off x="0" y="6226175"/>
            <a:ext cx="9144000" cy="631825"/>
            <a:chOff x="-32" y="5214950"/>
            <a:chExt cx="9144064" cy="631767"/>
          </a:xfrm>
        </p:grpSpPr>
        <p:pic>
          <p:nvPicPr>
            <p:cNvPr id="1031" name="Picture 9" descr="Picture1.jpg"/>
            <p:cNvPicPr>
              <a:picLocks noChangeAspect="1"/>
            </p:cNvPicPr>
            <p:nvPr userDrawn="1"/>
          </p:nvPicPr>
          <p:blipFill>
            <a:blip r:embed="rId12">
              <a:extLst>
                <a:ext uri="{28A0092B-C50C-407E-A947-70E740481C1C}">
                  <a14:useLocalDpi xmlns:a14="http://schemas.microsoft.com/office/drawing/2010/main" val="0"/>
                </a:ext>
              </a:extLst>
            </a:blip>
            <a:srcRect l="7999" r="15440"/>
            <a:stretch>
              <a:fillRect/>
            </a:stretch>
          </p:blipFill>
          <p:spPr bwMode="auto">
            <a:xfrm>
              <a:off x="-32" y="5214950"/>
              <a:ext cx="7000924" cy="63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0" descr="Picture1.jpg"/>
            <p:cNvPicPr>
              <a:picLocks noChangeAspect="1"/>
            </p:cNvPicPr>
            <p:nvPr userDrawn="1"/>
          </p:nvPicPr>
          <p:blipFill>
            <a:blip r:embed="rId13">
              <a:extLst>
                <a:ext uri="{28A0092B-C50C-407E-A947-70E740481C1C}">
                  <a14:useLocalDpi xmlns:a14="http://schemas.microsoft.com/office/drawing/2010/main" val="0"/>
                </a:ext>
              </a:extLst>
            </a:blip>
            <a:srcRect l="75781"/>
            <a:stretch>
              <a:fillRect/>
            </a:stretch>
          </p:blipFill>
          <p:spPr bwMode="auto">
            <a:xfrm>
              <a:off x="6929454" y="5214950"/>
              <a:ext cx="2214578" cy="63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8"/>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48064" y="6268243"/>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5652890" y="6354864"/>
            <a:ext cx="3491112" cy="292388"/>
          </a:xfrm>
          <a:prstGeom prst="rect">
            <a:avLst/>
          </a:prstGeom>
        </p:spPr>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lv-LV" sz="1300" baseline="0" dirty="0" smtClean="0">
                <a:solidFill>
                  <a:schemeClr val="bg1"/>
                </a:solidFill>
              </a:rPr>
              <a:t>Darba drošības un vides veselības institūts</a:t>
            </a:r>
            <a:endParaRPr lang="en-US" sz="1300" baseline="0" dirty="0" smtClean="0">
              <a:solidFill>
                <a:schemeClr val="bg1"/>
              </a:solidFill>
            </a:endParaRPr>
          </a:p>
        </p:txBody>
      </p:sp>
    </p:spTree>
  </p:cSld>
  <p:clrMap bg1="lt1" tx1="dk1" bg2="lt2" tx2="dk2" accent1="accent1" accent2="accent2" accent3="accent3" accent4="accent4" accent5="accent5" accent6="accent6" hlink="hlink" folHlink="folHlink"/>
  <p:sldLayoutIdLst>
    <p:sldLayoutId id="2147483895" r:id="rId1"/>
    <p:sldLayoutId id="2147483887" r:id="rId2"/>
    <p:sldLayoutId id="2147483888" r:id="rId3"/>
    <p:sldLayoutId id="2147483899" r:id="rId4"/>
    <p:sldLayoutId id="2147483900" r:id="rId5"/>
    <p:sldLayoutId id="2147483901" r:id="rId6"/>
    <p:sldLayoutId id="2147483902" r:id="rId7"/>
    <p:sldLayoutId id="2147483903" r:id="rId8"/>
    <p:sldLayoutId id="2147483904" r:id="rId9"/>
  </p:sldLayoutIdLst>
  <p:txStyles>
    <p:titleStyle>
      <a:lvl1pPr algn="l" rtl="0" eaLnBrk="0" fontAlgn="base" hangingPunct="0">
        <a:lnSpc>
          <a:spcPct val="90000"/>
        </a:lnSpc>
        <a:spcBef>
          <a:spcPct val="0"/>
        </a:spcBef>
        <a:spcAft>
          <a:spcPct val="0"/>
        </a:spcAft>
        <a:defRPr sz="3200" b="1">
          <a:solidFill>
            <a:srgbClr val="C85A0A"/>
          </a:solidFill>
          <a:latin typeface="+mj-lt"/>
          <a:ea typeface="+mj-ea"/>
          <a:cs typeface="ヒラギノ角ゴ Pro W3"/>
        </a:defRPr>
      </a:lvl1pPr>
      <a:lvl2pPr algn="l" rtl="0" eaLnBrk="0" fontAlgn="base" hangingPunct="0">
        <a:lnSpc>
          <a:spcPct val="90000"/>
        </a:lnSpc>
        <a:spcBef>
          <a:spcPct val="0"/>
        </a:spcBef>
        <a:spcAft>
          <a:spcPct val="0"/>
        </a:spcAft>
        <a:defRPr sz="3300">
          <a:solidFill>
            <a:srgbClr val="C85A0A"/>
          </a:solidFill>
          <a:latin typeface="Arial" charset="0"/>
          <a:ea typeface="ヒラギノ角ゴ Pro W3" pitchFamily="-112" charset="-128"/>
          <a:cs typeface="ヒラギノ角ゴ Pro W3"/>
        </a:defRPr>
      </a:lvl2pPr>
      <a:lvl3pPr algn="l" rtl="0" eaLnBrk="0" fontAlgn="base" hangingPunct="0">
        <a:lnSpc>
          <a:spcPct val="90000"/>
        </a:lnSpc>
        <a:spcBef>
          <a:spcPct val="0"/>
        </a:spcBef>
        <a:spcAft>
          <a:spcPct val="0"/>
        </a:spcAft>
        <a:defRPr sz="3300">
          <a:solidFill>
            <a:srgbClr val="C85A0A"/>
          </a:solidFill>
          <a:latin typeface="Arial" charset="0"/>
          <a:ea typeface="ヒラギノ角ゴ Pro W3" pitchFamily="-112" charset="-128"/>
          <a:cs typeface="ヒラギノ角ゴ Pro W3"/>
        </a:defRPr>
      </a:lvl3pPr>
      <a:lvl4pPr algn="l" rtl="0" eaLnBrk="0" fontAlgn="base" hangingPunct="0">
        <a:lnSpc>
          <a:spcPct val="90000"/>
        </a:lnSpc>
        <a:spcBef>
          <a:spcPct val="0"/>
        </a:spcBef>
        <a:spcAft>
          <a:spcPct val="0"/>
        </a:spcAft>
        <a:defRPr sz="3300">
          <a:solidFill>
            <a:srgbClr val="C85A0A"/>
          </a:solidFill>
          <a:latin typeface="Arial" charset="0"/>
          <a:ea typeface="ヒラギノ角ゴ Pro W3" pitchFamily="-112" charset="-128"/>
          <a:cs typeface="ヒラギノ角ゴ Pro W3"/>
        </a:defRPr>
      </a:lvl4pPr>
      <a:lvl5pPr algn="l" rtl="0" eaLnBrk="0" fontAlgn="base" hangingPunct="0">
        <a:lnSpc>
          <a:spcPct val="90000"/>
        </a:lnSpc>
        <a:spcBef>
          <a:spcPct val="0"/>
        </a:spcBef>
        <a:spcAft>
          <a:spcPct val="0"/>
        </a:spcAft>
        <a:defRPr sz="3300">
          <a:solidFill>
            <a:srgbClr val="C85A0A"/>
          </a:solidFill>
          <a:latin typeface="Arial" charset="0"/>
          <a:ea typeface="ヒラギノ角ゴ Pro W3" pitchFamily="-112" charset="-128"/>
          <a:cs typeface="ヒラギノ角ゴ Pro W3"/>
        </a:defRPr>
      </a:lvl5pPr>
      <a:lvl6pPr marL="457200" algn="ctr" rtl="0" fontAlgn="base">
        <a:spcBef>
          <a:spcPct val="0"/>
        </a:spcBef>
        <a:spcAft>
          <a:spcPct val="0"/>
        </a:spcAft>
        <a:defRPr sz="4400">
          <a:solidFill>
            <a:schemeClr val="tx2"/>
          </a:solidFill>
          <a:latin typeface="Arial" charset="0"/>
          <a:ea typeface="ヒラギノ角ゴ Pro W3" pitchFamily="-112" charset="-128"/>
        </a:defRPr>
      </a:lvl6pPr>
      <a:lvl7pPr marL="914400" algn="ctr" rtl="0" fontAlgn="base">
        <a:spcBef>
          <a:spcPct val="0"/>
        </a:spcBef>
        <a:spcAft>
          <a:spcPct val="0"/>
        </a:spcAft>
        <a:defRPr sz="4400">
          <a:solidFill>
            <a:schemeClr val="tx2"/>
          </a:solidFill>
          <a:latin typeface="Arial" charset="0"/>
          <a:ea typeface="ヒラギノ角ゴ Pro W3" pitchFamily="-112" charset="-128"/>
        </a:defRPr>
      </a:lvl7pPr>
      <a:lvl8pPr marL="1371600" algn="ctr" rtl="0" fontAlgn="base">
        <a:spcBef>
          <a:spcPct val="0"/>
        </a:spcBef>
        <a:spcAft>
          <a:spcPct val="0"/>
        </a:spcAft>
        <a:defRPr sz="4400">
          <a:solidFill>
            <a:schemeClr val="tx2"/>
          </a:solidFill>
          <a:latin typeface="Arial" charset="0"/>
          <a:ea typeface="ヒラギノ角ゴ Pro W3" pitchFamily="-112" charset="-128"/>
        </a:defRPr>
      </a:lvl8pPr>
      <a:lvl9pPr marL="1828800" algn="ctr" rtl="0" fontAlgn="base">
        <a:spcBef>
          <a:spcPct val="0"/>
        </a:spcBef>
        <a:spcAft>
          <a:spcPct val="0"/>
        </a:spcAft>
        <a:defRPr sz="4400">
          <a:solidFill>
            <a:schemeClr val="tx2"/>
          </a:solidFill>
          <a:latin typeface="Arial" charset="0"/>
          <a:ea typeface="ヒラギノ角ゴ Pro W3" pitchFamily="-112" charset="-128"/>
        </a:defRPr>
      </a:lvl9pPr>
    </p:titleStyle>
    <p:bodyStyle>
      <a:lvl1pPr marL="266700" indent="-266700" algn="l" rtl="0" eaLnBrk="0" fontAlgn="base" hangingPunct="0">
        <a:spcBef>
          <a:spcPts val="600"/>
        </a:spcBef>
        <a:spcAft>
          <a:spcPts val="600"/>
        </a:spcAft>
        <a:buClr>
          <a:srgbClr val="C85A0A"/>
        </a:buClr>
        <a:buSzPct val="95000"/>
        <a:buFont typeface="Wingdings" pitchFamily="2" charset="2"/>
        <a:buChar char="n"/>
        <a:defRPr sz="3200">
          <a:solidFill>
            <a:srgbClr val="353535"/>
          </a:solidFill>
          <a:latin typeface="+mn-lt"/>
          <a:ea typeface="+mn-ea"/>
          <a:cs typeface="ヒラギノ角ゴ Pro W3"/>
        </a:defRPr>
      </a:lvl1pPr>
      <a:lvl2pPr marL="719138" indent="-185738" algn="l" rtl="0" eaLnBrk="0" fontAlgn="base" hangingPunct="0">
        <a:spcBef>
          <a:spcPts val="600"/>
        </a:spcBef>
        <a:spcAft>
          <a:spcPts val="600"/>
        </a:spcAft>
        <a:buClr>
          <a:srgbClr val="C85A0A"/>
        </a:buClr>
        <a:buSzPct val="117000"/>
        <a:buFont typeface="Arial" pitchFamily="34" charset="0"/>
        <a:buChar char="»"/>
        <a:defRPr sz="2800">
          <a:solidFill>
            <a:srgbClr val="353535"/>
          </a:solidFill>
          <a:latin typeface="+mn-lt"/>
          <a:ea typeface="+mn-ea"/>
          <a:cs typeface="ヒラギノ角ゴ Pro W3"/>
        </a:defRPr>
      </a:lvl2pPr>
      <a:lvl3pPr marL="1163638" indent="-160338" algn="l" rtl="0" eaLnBrk="0" fontAlgn="base" hangingPunct="0">
        <a:spcBef>
          <a:spcPts val="600"/>
        </a:spcBef>
        <a:spcAft>
          <a:spcPts val="600"/>
        </a:spcAft>
        <a:buClr>
          <a:srgbClr val="C85A0A"/>
        </a:buClr>
        <a:buSzPct val="120000"/>
        <a:buFont typeface="Arial" pitchFamily="34" charset="0"/>
        <a:buChar char="-"/>
        <a:defRPr sz="2400">
          <a:solidFill>
            <a:srgbClr val="353535"/>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rgbClr val="474747"/>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rgbClr val="474747"/>
          </a:solidFill>
          <a:latin typeface="+mn-lt"/>
          <a:ea typeface="+mn-ea"/>
          <a:cs typeface="ヒラギノ角ゴ Pro W3"/>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hyperlink" Target="http://www.lvgma.gov.lv/chemical/saraxti/saraksti.htm"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 Id="rId4" Type="http://schemas.openxmlformats.org/officeDocument/2006/relationships/image" Target="../media/image48.jpeg"/></Relationships>
</file>

<file path=ppt/slides/_rels/slide1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9.xml"/><Relationship Id="rId4" Type="http://schemas.openxmlformats.org/officeDocument/2006/relationships/image" Target="../media/image51.jpeg"/></Relationships>
</file>

<file path=ppt/slides/_rels/slide1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google.lv/url?sa=i&amp;rct=j&amp;q=&amp;esrc=s&amp;frm=1&amp;source=images&amp;cd=&amp;cad=rja&amp;uact=8&amp;ved=0ahUKEwio6fLv1PzVAhWBAJoKHcGMBHwQjRwIBw&amp;url=https://www.ripplefarmorganics.co.uk/gallery&amp;psig=AFQjCNEvx2MD-GzxbstNTJFPqvyUDFsiUQ&amp;ust=1504103647029799" TargetMode="External"/><Relationship Id="rId1" Type="http://schemas.openxmlformats.org/officeDocument/2006/relationships/slideLayout" Target="../slideLayouts/slideLayout9.xml"/><Relationship Id="rId5" Type="http://schemas.openxmlformats.org/officeDocument/2006/relationships/image" Target="../media/image57.jpeg"/><Relationship Id="rId4" Type="http://schemas.openxmlformats.org/officeDocument/2006/relationships/hyperlink" Target="https://www.google.lv/url?sa=i&amp;rct=j&amp;q=&amp;esrc=s&amp;frm=1&amp;source=images&amp;cd=&amp;cad=rja&amp;uact=8&amp;ved=0ahUKEwjxr_q71fzVAhXFdpoKHWjsDXEQjRwIBw&amp;url=https://www.pinterest.com/pin/413909021979985411/&amp;psig=AFQjCNFQcH6GzyjP5ReXD5qI3tyWvAw7EQ&amp;ust=1504103807893682"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google.lv/url?sa=i&amp;rct=j&amp;q=&amp;esrc=s&amp;frm=1&amp;source=images&amp;cd=&amp;cad=rja&amp;uact=8&amp;ved=0ahUKEwjDvLfP1fzVAhUOb5oKHWKoBzIQjRwIBw&amp;url=http://weedmachine.co.uk/p_gj_lazy_weeder.php&amp;psig=AFQjCNFyEdPB1kFQUMJ_Th0VygMLJWRWXw&amp;ust=1504103840620952" TargetMode="External"/><Relationship Id="rId1" Type="http://schemas.openxmlformats.org/officeDocument/2006/relationships/slideLayout" Target="../slideLayouts/slideLayout9.xml"/><Relationship Id="rId4" Type="http://schemas.openxmlformats.org/officeDocument/2006/relationships/image" Target="../media/image59.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dermnet.com/image.cfm?imageID=18824&amp;moduleID=12&amp;moduleGroupID=317&amp;groupindex=0&amp;passedArrayIndex=1" TargetMode="Externa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_1_097FB7E0097FA38000447603C22581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855" y="-20758"/>
            <a:ext cx="7281381" cy="148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971600" y="2420888"/>
            <a:ext cx="7200800" cy="2088232"/>
          </a:xfrm>
        </p:spPr>
        <p:txBody>
          <a:bodyPr/>
          <a:lstStyle/>
          <a:p>
            <a:pPr marL="0" indent="0" algn="ctr">
              <a:buNone/>
            </a:pPr>
            <a:r>
              <a:rPr lang="lv-LV" sz="2800" b="1" dirty="0" smtClean="0">
                <a:solidFill>
                  <a:srgbClr val="26822A"/>
                </a:solidFill>
              </a:rPr>
              <a:t>Darba </a:t>
            </a:r>
            <a:r>
              <a:rPr lang="lv-LV" sz="2800" b="1" dirty="0">
                <a:solidFill>
                  <a:srgbClr val="26822A"/>
                </a:solidFill>
              </a:rPr>
              <a:t>vides riska faktori lauksaimniecības </a:t>
            </a:r>
            <a:r>
              <a:rPr lang="lv-LV" sz="2800" b="1" dirty="0" smtClean="0">
                <a:solidFill>
                  <a:srgbClr val="26822A"/>
                </a:solidFill>
              </a:rPr>
              <a:t>uzņēmumos</a:t>
            </a:r>
            <a:endParaRPr lang="en-GB" sz="2800" b="1" dirty="0">
              <a:solidFill>
                <a:srgbClr val="26822A"/>
              </a:solidFill>
            </a:endParaRPr>
          </a:p>
          <a:p>
            <a:pPr marL="0" indent="0" algn="ctr">
              <a:buNone/>
            </a:pPr>
            <a:r>
              <a:rPr lang="lv-LV" b="1" dirty="0" smtClean="0">
                <a:solidFill>
                  <a:srgbClr val="26822A"/>
                </a:solidFill>
              </a:rPr>
              <a:t>SVARĪGĀKIE RISKA FAKTORI</a:t>
            </a:r>
            <a:endParaRPr lang="en-GB" dirty="0">
              <a:solidFill>
                <a:srgbClr val="26822A"/>
              </a:solidFill>
            </a:endParaRPr>
          </a:p>
        </p:txBody>
      </p:sp>
      <p:sp>
        <p:nvSpPr>
          <p:cNvPr id="3" name="Title 2"/>
          <p:cNvSpPr>
            <a:spLocks noGrp="1"/>
          </p:cNvSpPr>
          <p:nvPr>
            <p:ph type="title"/>
          </p:nvPr>
        </p:nvSpPr>
        <p:spPr>
          <a:xfrm>
            <a:off x="611561" y="1268760"/>
            <a:ext cx="7776864" cy="720080"/>
          </a:xfrm>
        </p:spPr>
        <p:txBody>
          <a:bodyPr/>
          <a:lstStyle/>
          <a:p>
            <a:pPr algn="ctr"/>
            <a:r>
              <a:rPr lang="lv-LV" sz="1800" i="1" dirty="0" smtClean="0"/>
              <a:t>ESF projekts </a:t>
            </a:r>
            <a:r>
              <a:rPr lang="lv-LV" sz="1800" i="1" dirty="0"/>
              <a:t>"Darba drošības normatīvo aktu praktiskās ieviešanas un uzraudzības pilnveidošana " (Nr.7.3.1.0/16/I/001</a:t>
            </a:r>
            <a:r>
              <a:rPr lang="lv-LV" sz="1800" i="1" dirty="0" smtClean="0"/>
              <a:t>)</a:t>
            </a:r>
            <a:endParaRPr lang="lv-LV" sz="1800" i="1" dirty="0"/>
          </a:p>
        </p:txBody>
      </p:sp>
      <p:sp>
        <p:nvSpPr>
          <p:cNvPr id="5" name="Rectangle 4"/>
          <p:cNvSpPr/>
          <p:nvPr/>
        </p:nvSpPr>
        <p:spPr>
          <a:xfrm>
            <a:off x="4355976" y="4941168"/>
            <a:ext cx="4572000" cy="1077218"/>
          </a:xfrm>
          <a:prstGeom prst="rect">
            <a:avLst/>
          </a:prstGeom>
        </p:spPr>
        <p:txBody>
          <a:bodyPr>
            <a:spAutoFit/>
          </a:bodyPr>
          <a:lstStyle/>
          <a:p>
            <a:pPr algn="r" eaLnBrk="1" hangingPunct="1">
              <a:spcBef>
                <a:spcPts val="0"/>
              </a:spcBef>
            </a:pPr>
            <a:r>
              <a:rPr lang="lv-LV" sz="1600" baseline="0" dirty="0" smtClean="0"/>
              <a:t>Dace </a:t>
            </a:r>
            <a:r>
              <a:rPr lang="lv-LV" sz="1600" baseline="0" dirty="0" err="1" smtClean="0"/>
              <a:t>Jakimova</a:t>
            </a:r>
            <a:endParaRPr lang="lv-LV" sz="1600" baseline="0" dirty="0" smtClean="0"/>
          </a:p>
          <a:p>
            <a:pPr algn="r" eaLnBrk="1" hangingPunct="1">
              <a:spcBef>
                <a:spcPts val="0"/>
              </a:spcBef>
            </a:pPr>
            <a:r>
              <a:rPr lang="lv-LV" sz="1600" baseline="0" dirty="0" smtClean="0"/>
              <a:t>Darba </a:t>
            </a:r>
            <a:r>
              <a:rPr lang="lv-LV" sz="1600" baseline="0" dirty="0"/>
              <a:t>drošības un vides veselības institūts, </a:t>
            </a:r>
          </a:p>
          <a:p>
            <a:pPr algn="r" eaLnBrk="1" hangingPunct="1">
              <a:spcBef>
                <a:spcPts val="0"/>
              </a:spcBef>
            </a:pPr>
            <a:r>
              <a:rPr lang="lv-LV" sz="1600" baseline="0" dirty="0"/>
              <a:t>Rīgas Stradiņa universitāte</a:t>
            </a:r>
          </a:p>
          <a:p>
            <a:pPr algn="r" eaLnBrk="1" hangingPunct="1">
              <a:spcBef>
                <a:spcPts val="0"/>
              </a:spcBef>
            </a:pPr>
            <a:r>
              <a:rPr lang="lv-LV" sz="1600" baseline="0" dirty="0" smtClean="0"/>
              <a:t>Rīga, 25.10.2017.</a:t>
            </a:r>
            <a:endParaRPr lang="en-US" sz="1600" baseline="0" dirty="0"/>
          </a:p>
        </p:txBody>
      </p:sp>
    </p:spTree>
    <p:extLst>
      <p:ext uri="{BB962C8B-B14F-4D97-AF65-F5344CB8AC3E}">
        <p14:creationId xmlns:p14="http://schemas.microsoft.com/office/powerpoint/2010/main" val="36103438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81000" y="274638"/>
            <a:ext cx="8305800" cy="563562"/>
          </a:xfrm>
        </p:spPr>
        <p:txBody>
          <a:bodyPr/>
          <a:lstStyle/>
          <a:p>
            <a:r>
              <a:rPr lang="lv-LV" altLang="lv-LV" smtClean="0"/>
              <a:t>Svarīgākie riska faktori nozarē</a:t>
            </a:r>
          </a:p>
        </p:txBody>
      </p:sp>
      <p:sp>
        <p:nvSpPr>
          <p:cNvPr id="14339" name="Content Placeholder 2"/>
          <p:cNvSpPr>
            <a:spLocks noGrp="1"/>
          </p:cNvSpPr>
          <p:nvPr>
            <p:ph idx="1"/>
          </p:nvPr>
        </p:nvSpPr>
        <p:spPr>
          <a:xfrm>
            <a:off x="304800" y="1066800"/>
            <a:ext cx="8534400" cy="5486400"/>
          </a:xfrm>
        </p:spPr>
        <p:txBody>
          <a:bodyPr/>
          <a:lstStyle/>
          <a:p>
            <a:r>
              <a:rPr lang="lv-LV" altLang="lv-LV" b="1" dirty="0" smtClean="0"/>
              <a:t>Psihoemocionālie riska faktori:</a:t>
            </a:r>
            <a:endParaRPr lang="lv-LV" altLang="lv-LV" dirty="0" smtClean="0"/>
          </a:p>
          <a:p>
            <a:pPr lvl="1"/>
            <a:r>
              <a:rPr lang="lv-LV" altLang="lv-LV" dirty="0" smtClean="0"/>
              <a:t>garas darba stundas, darba sezonalitāte;</a:t>
            </a:r>
          </a:p>
          <a:p>
            <a:pPr lvl="1"/>
            <a:r>
              <a:rPr lang="lv-LV" altLang="lv-LV" dirty="0" smtClean="0"/>
              <a:t>nemaināms grafiks, virsstundas;</a:t>
            </a:r>
          </a:p>
          <a:p>
            <a:pPr lvl="1"/>
            <a:r>
              <a:rPr lang="lv-LV" altLang="lv-LV" dirty="0" smtClean="0"/>
              <a:t>darbs agrās rīta stundās, vakarā, naktī;</a:t>
            </a:r>
          </a:p>
          <a:p>
            <a:pPr lvl="1"/>
            <a:r>
              <a:rPr lang="lv-LV" altLang="lv-LV" dirty="0" smtClean="0"/>
              <a:t>saspringti termiņi, pārāk liela darba slodze u.c.</a:t>
            </a:r>
          </a:p>
          <a:p>
            <a:pPr lvl="1"/>
            <a:endParaRPr lang="lv-LV" altLang="lv-LV" dirty="0" smtClean="0"/>
          </a:p>
        </p:txBody>
      </p:sp>
    </p:spTree>
    <p:extLst>
      <p:ext uri="{BB962C8B-B14F-4D97-AF65-F5344CB8AC3E}">
        <p14:creationId xmlns:p14="http://schemas.microsoft.com/office/powerpoint/2010/main" val="30605351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79512" y="0"/>
            <a:ext cx="8784975" cy="980728"/>
          </a:xfrm>
        </p:spPr>
        <p:txBody>
          <a:bodyPr/>
          <a:lstStyle/>
          <a:p>
            <a:r>
              <a:rPr lang="lv-LV" altLang="lv-LV" dirty="0" smtClean="0"/>
              <a:t>Svarīgākās plaušu slimības lauksaimniecībā</a:t>
            </a:r>
          </a:p>
        </p:txBody>
      </p:sp>
      <p:sp>
        <p:nvSpPr>
          <p:cNvPr id="19459" name="Content Placeholder 2"/>
          <p:cNvSpPr>
            <a:spLocks noGrp="1"/>
          </p:cNvSpPr>
          <p:nvPr>
            <p:ph idx="1"/>
          </p:nvPr>
        </p:nvSpPr>
        <p:spPr>
          <a:xfrm>
            <a:off x="395536" y="836712"/>
            <a:ext cx="8269039" cy="5289451"/>
          </a:xfrm>
        </p:spPr>
        <p:txBody>
          <a:bodyPr/>
          <a:lstStyle/>
          <a:p>
            <a:r>
              <a:rPr lang="lv-LV" altLang="lv-LV" dirty="0" smtClean="0"/>
              <a:t>Putekļu bronhīti</a:t>
            </a:r>
          </a:p>
          <a:p>
            <a:pPr lvl="1"/>
            <a:r>
              <a:rPr lang="lv-LV" altLang="lv-LV" sz="2400" dirty="0" smtClean="0"/>
              <a:t>Izraisa gan ķīmiskas vielas (metināšanas aerosoli), gan putekļi (graudi), kuri rada iekaisumu, kurš pāriet hroniskā formā, veicina smēķēšana, caurvēji, laika apstākļi</a:t>
            </a:r>
          </a:p>
          <a:p>
            <a:pPr lvl="1"/>
            <a:r>
              <a:rPr lang="lv-LV" altLang="lv-LV" sz="2400" dirty="0" smtClean="0"/>
              <a:t>Attīstās: 3-5-10 gadu laikā</a:t>
            </a:r>
          </a:p>
          <a:p>
            <a:pPr lvl="1"/>
            <a:r>
              <a:rPr lang="lv-LV" altLang="lv-LV" sz="2400" dirty="0" smtClean="0"/>
              <a:t>Sūdzības: klepus ar krēpām (ne mazāk kā 2-3 mēnešus gadā, vismaz 2 gadus pēc kārtas</a:t>
            </a:r>
          </a:p>
          <a:p>
            <a:r>
              <a:rPr lang="lv-LV" altLang="lv-LV" dirty="0" smtClean="0"/>
              <a:t>Pneimokoniozes: </a:t>
            </a:r>
          </a:p>
          <a:p>
            <a:pPr lvl="1"/>
            <a:r>
              <a:rPr lang="lv-LV" altLang="lv-LV" sz="2400" dirty="0" smtClean="0"/>
              <a:t>Hroniska slimības, kuru izraisa ilgstoša putekļu iedarbība – beidzas ar HOPS!</a:t>
            </a:r>
          </a:p>
        </p:txBody>
      </p:sp>
      <p:sp>
        <p:nvSpPr>
          <p:cNvPr id="19460"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fld id="{703F5060-144F-4684-81F9-3927EDD30605}" type="slidenum">
              <a:rPr lang="en-US" altLang="lv-LV" sz="1200" smtClean="0">
                <a:latin typeface="Verdana" pitchFamily="34" charset="0"/>
              </a:rPr>
              <a:pPr>
                <a:spcBef>
                  <a:spcPct val="0"/>
                </a:spcBef>
                <a:buFontTx/>
                <a:buNone/>
              </a:pPr>
              <a:t>100</a:t>
            </a:fld>
            <a:endParaRPr lang="en-US" altLang="lv-LV" sz="1200" smtClean="0">
              <a:latin typeface="Verdana" pitchFamily="34" charset="0"/>
            </a:endParaRPr>
          </a:p>
        </p:txBody>
      </p:sp>
    </p:spTree>
    <p:extLst>
      <p:ext uri="{BB962C8B-B14F-4D97-AF65-F5344CB8AC3E}">
        <p14:creationId xmlns:p14="http://schemas.microsoft.com/office/powerpoint/2010/main" val="3538388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lv-LV" altLang="lv-LV" smtClean="0"/>
              <a:t>Alerģiskās arodslimības</a:t>
            </a:r>
          </a:p>
        </p:txBody>
      </p:sp>
      <p:sp>
        <p:nvSpPr>
          <p:cNvPr id="20483" name="Content Placeholder 2"/>
          <p:cNvSpPr>
            <a:spLocks noGrp="1"/>
          </p:cNvSpPr>
          <p:nvPr>
            <p:ph idx="1"/>
          </p:nvPr>
        </p:nvSpPr>
        <p:spPr>
          <a:xfrm>
            <a:off x="539750" y="1341438"/>
            <a:ext cx="8280400" cy="4895850"/>
          </a:xfrm>
        </p:spPr>
        <p:txBody>
          <a:bodyPr/>
          <a:lstStyle/>
          <a:p>
            <a:r>
              <a:rPr lang="lv-LV" altLang="lv-LV" sz="2400" smtClean="0"/>
              <a:t>Izraisa: tūkstošiem dažādu vielu, kuras var būt alerģiskas. </a:t>
            </a:r>
          </a:p>
          <a:p>
            <a:r>
              <a:rPr lang="lv-LV" altLang="lv-LV" sz="2400" smtClean="0"/>
              <a:t>Biežāk: pesticīdi, sintētiskie mazgāšanas līdzekļi, augu putekšņi, linu putekļi, kviešu, rudzu, miežu, auzu putekļi un milti, bērza, kļavas, priedes, egles koksnes putekļi, dzīvnieku blaugznas, spalvas, vilna, nagi, bišu inde, dažādu sēnīšu (piemēram, pelējuma sēnītes) sporas </a:t>
            </a:r>
          </a:p>
          <a:p>
            <a:r>
              <a:rPr lang="lv-LV" altLang="lv-LV" sz="2400" smtClean="0"/>
              <a:t>Biežāk: bronhiālā astma, aroda dermatīti, ekzēmas, nātrenes u.c.</a:t>
            </a:r>
          </a:p>
          <a:p>
            <a:r>
              <a:rPr lang="lv-LV" altLang="lv-LV" sz="2400" b="1" smtClean="0">
                <a:solidFill>
                  <a:srgbClr val="FF0000"/>
                </a:solidFill>
              </a:rPr>
              <a:t>Tipiski: “fermera plaušas” – putekļo un alerģisku reakciju (graudu putekļi un pelējuma sēnītes) izraisīts hronisks plaušu iekaisums</a:t>
            </a:r>
          </a:p>
        </p:txBody>
      </p:sp>
      <p:sp>
        <p:nvSpPr>
          <p:cNvPr id="20484"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fld id="{BFEE78DA-26A5-45F9-852D-BFE16DCE6D83}" type="slidenum">
              <a:rPr lang="en-US" altLang="lv-LV" sz="1200" smtClean="0">
                <a:latin typeface="Verdana" pitchFamily="34" charset="0"/>
              </a:rPr>
              <a:pPr>
                <a:spcBef>
                  <a:spcPct val="0"/>
                </a:spcBef>
                <a:buFontTx/>
                <a:buNone/>
              </a:pPr>
              <a:t>101</a:t>
            </a:fld>
            <a:endParaRPr lang="en-US" altLang="lv-LV" sz="1200" smtClean="0">
              <a:latin typeface="Verdana" pitchFamily="34" charset="0"/>
            </a:endParaRPr>
          </a:p>
        </p:txBody>
      </p:sp>
    </p:spTree>
    <p:extLst>
      <p:ext uri="{BB962C8B-B14F-4D97-AF65-F5344CB8AC3E}">
        <p14:creationId xmlns:p14="http://schemas.microsoft.com/office/powerpoint/2010/main" val="10331888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lv-LV" altLang="lv-LV" smtClean="0"/>
              <a:t>Riska novērtējums?</a:t>
            </a:r>
          </a:p>
        </p:txBody>
      </p:sp>
      <p:sp>
        <p:nvSpPr>
          <p:cNvPr id="21507" name="Rectangle 3"/>
          <p:cNvSpPr>
            <a:spLocks noGrp="1" noChangeArrowheads="1"/>
          </p:cNvSpPr>
          <p:nvPr>
            <p:ph type="body" idx="1"/>
          </p:nvPr>
        </p:nvSpPr>
        <p:spPr/>
        <p:txBody>
          <a:bodyPr/>
          <a:lstStyle/>
          <a:p>
            <a:pPr eaLnBrk="1" hangingPunct="1"/>
            <a:r>
              <a:rPr lang="lv-LV" altLang="lv-LV" smtClean="0"/>
              <a:t>Saprast vai un ar kādām vielām tiek strādāts?</a:t>
            </a:r>
          </a:p>
          <a:p>
            <a:pPr eaLnBrk="1" hangingPunct="1"/>
            <a:r>
              <a:rPr lang="lv-LV" altLang="lv-LV" smtClean="0"/>
              <a:t>Vai tās ir bīstamas? </a:t>
            </a:r>
          </a:p>
          <a:p>
            <a:pPr eaLnBrk="1" hangingPunct="1"/>
            <a:r>
              <a:rPr lang="lv-LV" altLang="lv-LV" smtClean="0"/>
              <a:t>Kāds ir šo vielu ekspozīcijas līmenis (AER)?</a:t>
            </a:r>
          </a:p>
          <a:p>
            <a:pPr eaLnBrk="1" hangingPunct="1"/>
            <a:r>
              <a:rPr lang="lv-LV" altLang="lv-LV" smtClean="0"/>
              <a:t>Kādi aizsardzības pasākumi tiek nodrošināti un vai tie ir pietiekami?</a:t>
            </a:r>
          </a:p>
          <a:p>
            <a:pPr eaLnBrk="1" hangingPunct="1"/>
            <a:r>
              <a:rPr lang="lv-LV" altLang="lv-LV" smtClean="0"/>
              <a:t>Kas vēl būtu jādara?</a:t>
            </a:r>
          </a:p>
        </p:txBody>
      </p:sp>
    </p:spTree>
    <p:extLst>
      <p:ext uri="{BB962C8B-B14F-4D97-AF65-F5344CB8AC3E}">
        <p14:creationId xmlns:p14="http://schemas.microsoft.com/office/powerpoint/2010/main" val="89336353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7"/>
          <p:cNvSpPr>
            <a:spLocks noGrp="1"/>
          </p:cNvSpPr>
          <p:nvPr>
            <p:ph type="title"/>
          </p:nvPr>
        </p:nvSpPr>
        <p:spPr>
          <a:xfrm>
            <a:off x="533400" y="-171400"/>
            <a:ext cx="8153400" cy="792088"/>
          </a:xfrm>
        </p:spPr>
        <p:txBody>
          <a:bodyPr/>
          <a:lstStyle/>
          <a:p>
            <a:r>
              <a:rPr lang="lv-LV" altLang="lv-LV" sz="3600" dirty="0" smtClean="0"/>
              <a:t>Ķīmija un putekļi lauksaimniecībā</a:t>
            </a:r>
            <a:endParaRPr lang="en-US" altLang="lv-LV" sz="3600" dirty="0" smtClean="0"/>
          </a:p>
        </p:txBody>
      </p:sp>
      <p:sp>
        <p:nvSpPr>
          <p:cNvPr id="22531" name="Content Placeholder 8"/>
          <p:cNvSpPr>
            <a:spLocks noGrp="1"/>
          </p:cNvSpPr>
          <p:nvPr>
            <p:ph idx="1"/>
          </p:nvPr>
        </p:nvSpPr>
        <p:spPr>
          <a:xfrm>
            <a:off x="179512" y="620688"/>
            <a:ext cx="8507288" cy="5627712"/>
          </a:xfrm>
        </p:spPr>
        <p:txBody>
          <a:bodyPr/>
          <a:lstStyle/>
          <a:p>
            <a:r>
              <a:rPr lang="lv-LV" altLang="lv-LV" sz="2400" dirty="0" smtClean="0">
                <a:cs typeface="Arial" panose="020B0604020202020204" pitchFamily="34" charset="0"/>
              </a:rPr>
              <a:t>Ar degvielu darbināmās iekārtas var radīt paaugstinātu:</a:t>
            </a:r>
          </a:p>
          <a:p>
            <a:pPr lvl="1"/>
            <a:r>
              <a:rPr lang="lv-LV" altLang="lv-LV" sz="2400" dirty="0" smtClean="0">
                <a:cs typeface="Arial" panose="020B0604020202020204" pitchFamily="34" charset="0"/>
              </a:rPr>
              <a:t>oglekļa monoksīda</a:t>
            </a:r>
          </a:p>
          <a:p>
            <a:pPr lvl="1"/>
            <a:r>
              <a:rPr lang="lv-LV" altLang="lv-LV" sz="2400" dirty="0" smtClean="0">
                <a:cs typeface="Arial" panose="020B0604020202020204" pitchFamily="34" charset="0"/>
              </a:rPr>
              <a:t>slāpekļa dioksīda</a:t>
            </a:r>
          </a:p>
          <a:p>
            <a:pPr lvl="1"/>
            <a:r>
              <a:rPr lang="lv-LV" altLang="lv-LV" sz="2400" dirty="0" smtClean="0">
                <a:cs typeface="Arial" panose="020B0604020202020204" pitchFamily="34" charset="0"/>
              </a:rPr>
              <a:t>sēra dioksīda</a:t>
            </a:r>
          </a:p>
          <a:p>
            <a:pPr lvl="1"/>
            <a:r>
              <a:rPr lang="lv-LV" altLang="lv-LV" sz="2400" dirty="0" smtClean="0">
                <a:cs typeface="Arial" panose="020B0604020202020204" pitchFamily="34" charset="0"/>
              </a:rPr>
              <a:t>nesadegušas degvielas naftas ogļūdeņražu maisījuma koncentrāciju gaisā.</a:t>
            </a:r>
          </a:p>
          <a:p>
            <a:pPr eaLnBrk="1" hangingPunct="1"/>
            <a:r>
              <a:rPr lang="lv-LV" altLang="lv-LV" sz="2400" dirty="0" smtClean="0">
                <a:cs typeface="Arial" panose="020B0604020202020204" pitchFamily="34" charset="0"/>
              </a:rPr>
              <a:t>Smērvielas, tehniskie šķidrumi - </a:t>
            </a:r>
          </a:p>
          <a:p>
            <a:pPr lvl="1" eaLnBrk="1" hangingPunct="1">
              <a:lnSpc>
                <a:spcPct val="90000"/>
              </a:lnSpc>
            </a:pPr>
            <a:r>
              <a:rPr lang="lv-LV" altLang="lv-LV" sz="2400" dirty="0" smtClean="0">
                <a:cs typeface="Arial" panose="020B0604020202020204" pitchFamily="34" charset="0"/>
              </a:rPr>
              <a:t>Dažādu ogļūdeņražu maisījumi, var saturēt arī benzolu (kancerogēns)</a:t>
            </a:r>
          </a:p>
          <a:p>
            <a:pPr lvl="1" eaLnBrk="1" hangingPunct="1">
              <a:lnSpc>
                <a:spcPct val="90000"/>
              </a:lnSpc>
            </a:pPr>
            <a:r>
              <a:rPr lang="lv-LV" altLang="lv-LV" sz="2400" dirty="0" smtClean="0">
                <a:cs typeface="Arial" panose="020B0604020202020204" pitchFamily="34" charset="0"/>
              </a:rPr>
              <a:t>Īpaši bīstamas izlietotās eļļas, jo var saturēt dažādus sadegšanas produktus un metāla daļiņas</a:t>
            </a:r>
          </a:p>
          <a:p>
            <a:pPr lvl="1" eaLnBrk="1" hangingPunct="1">
              <a:lnSpc>
                <a:spcPct val="90000"/>
              </a:lnSpc>
            </a:pPr>
            <a:r>
              <a:rPr lang="lv-LV" altLang="lv-LV" sz="2400" dirty="0" smtClean="0"/>
              <a:t>Parasti – būtiska ekspozīcija caur ādu</a:t>
            </a:r>
          </a:p>
          <a:p>
            <a:pPr lvl="1"/>
            <a:endParaRPr lang="en-US" altLang="lv-LV" dirty="0" smtClean="0"/>
          </a:p>
        </p:txBody>
      </p:sp>
    </p:spTree>
    <p:extLst>
      <p:ext uri="{BB962C8B-B14F-4D97-AF65-F5344CB8AC3E}">
        <p14:creationId xmlns:p14="http://schemas.microsoft.com/office/powerpoint/2010/main" val="78350294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4800" y="274638"/>
            <a:ext cx="8382000" cy="715962"/>
          </a:xfrm>
        </p:spPr>
        <p:txBody>
          <a:bodyPr/>
          <a:lstStyle/>
          <a:p>
            <a:r>
              <a:rPr lang="lv-LV" altLang="lv-LV" sz="3600" smtClean="0"/>
              <a:t>Ķīmija un putekļi lauksaimniecībā</a:t>
            </a:r>
          </a:p>
        </p:txBody>
      </p:sp>
      <p:sp>
        <p:nvSpPr>
          <p:cNvPr id="23555" name="Content Placeholder 2"/>
          <p:cNvSpPr>
            <a:spLocks noGrp="1"/>
          </p:cNvSpPr>
          <p:nvPr>
            <p:ph idx="1"/>
          </p:nvPr>
        </p:nvSpPr>
        <p:spPr>
          <a:xfrm>
            <a:off x="457200" y="1066800"/>
            <a:ext cx="8382000" cy="5562600"/>
          </a:xfrm>
        </p:spPr>
        <p:txBody>
          <a:bodyPr/>
          <a:lstStyle/>
          <a:p>
            <a:r>
              <a:rPr lang="lv-LV" altLang="lv-LV" dirty="0" smtClean="0"/>
              <a:t>Graudu, salmu, lopbarības, mikroelementu u.c. putekļi</a:t>
            </a:r>
          </a:p>
          <a:p>
            <a:r>
              <a:rPr lang="lv-LV" altLang="lv-LV" dirty="0" smtClean="0"/>
              <a:t>metāns, sērūdeņradis, amonjaks u.c. kas rodas sadaloties kūtsmēsliem</a:t>
            </a:r>
          </a:p>
          <a:p>
            <a:r>
              <a:rPr lang="lv-LV" altLang="lv-LV" dirty="0" smtClean="0"/>
              <a:t>sintētiskie mazgāšanas līdzekļi un dezinfekcijas līdzekļi</a:t>
            </a:r>
          </a:p>
          <a:p>
            <a:r>
              <a:rPr lang="lv-LV" altLang="lv-LV" dirty="0" smtClean="0"/>
              <a:t>medikamenti un biostimulatori</a:t>
            </a:r>
          </a:p>
          <a:p>
            <a:r>
              <a:rPr lang="lv-LV" altLang="lv-LV" dirty="0" smtClean="0"/>
              <a:t>augu aizsardzības līdzekļi</a:t>
            </a:r>
          </a:p>
          <a:p>
            <a:endParaRPr lang="lv-LV" altLang="lv-LV" dirty="0" smtClean="0"/>
          </a:p>
          <a:p>
            <a:endParaRPr lang="lv-LV" altLang="lv-LV" dirty="0" smtClean="0"/>
          </a:p>
        </p:txBody>
      </p:sp>
    </p:spTree>
    <p:extLst>
      <p:ext uri="{BB962C8B-B14F-4D97-AF65-F5344CB8AC3E}">
        <p14:creationId xmlns:p14="http://schemas.microsoft.com/office/powerpoint/2010/main" val="282820636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GB" altLang="en-US" smtClean="0"/>
          </a:p>
        </p:txBody>
      </p:sp>
      <p:sp>
        <p:nvSpPr>
          <p:cNvPr id="24579" name="Content Placeholder 2"/>
          <p:cNvSpPr>
            <a:spLocks noGrp="1"/>
          </p:cNvSpPr>
          <p:nvPr>
            <p:ph idx="1"/>
          </p:nvPr>
        </p:nvSpPr>
        <p:spPr/>
        <p:txBody>
          <a:bodyPr/>
          <a:lstStyle/>
          <a:p>
            <a:endParaRPr lang="en-GB" altLang="en-US" smtClean="0"/>
          </a:p>
        </p:txBody>
      </p:sp>
      <p:pic>
        <p:nvPicPr>
          <p:cNvPr id="24580" name="Picture 2" descr="C:\Users\ivavan\Bildes_darba_vide\Lauksaimnieciba\Vecciruli_2013\IMG_53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9939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GB" altLang="en-US" smtClean="0"/>
          </a:p>
        </p:txBody>
      </p:sp>
      <p:sp>
        <p:nvSpPr>
          <p:cNvPr id="25603" name="Content Placeholder 2"/>
          <p:cNvSpPr>
            <a:spLocks noGrp="1"/>
          </p:cNvSpPr>
          <p:nvPr>
            <p:ph idx="1"/>
          </p:nvPr>
        </p:nvSpPr>
        <p:spPr/>
        <p:txBody>
          <a:bodyPr/>
          <a:lstStyle/>
          <a:p>
            <a:endParaRPr lang="en-GB" altLang="en-US" smtClean="0"/>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378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n-GB" altLang="en-US" smtClean="0"/>
          </a:p>
        </p:txBody>
      </p:sp>
      <p:sp>
        <p:nvSpPr>
          <p:cNvPr id="26627" name="Content Placeholder 2"/>
          <p:cNvSpPr>
            <a:spLocks noGrp="1"/>
          </p:cNvSpPr>
          <p:nvPr>
            <p:ph idx="1"/>
          </p:nvPr>
        </p:nvSpPr>
        <p:spPr/>
        <p:txBody>
          <a:bodyPr/>
          <a:lstStyle/>
          <a:p>
            <a:endParaRPr lang="en-GB" altLang="en-US" smtClean="0"/>
          </a:p>
        </p:txBody>
      </p:sp>
      <p:pic>
        <p:nvPicPr>
          <p:cNvPr id="26628" name="Picture 2" descr="C:\Users\ivavan\Bildes_darba_vide\Lauksaimnieciba\Vecauce_Govju_kompleks_2011\P10101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848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C:\Users\ivavan\Bildes_darba_vide\Lauksaimnieciba\Vecauce_Govju_kompleks_2011\P10101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388" y="2895600"/>
            <a:ext cx="528161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14222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en-GB" altLang="en-US" smtClean="0"/>
          </a:p>
        </p:txBody>
      </p:sp>
      <p:sp>
        <p:nvSpPr>
          <p:cNvPr id="27651" name="Content Placeholder 2"/>
          <p:cNvSpPr>
            <a:spLocks noGrp="1"/>
          </p:cNvSpPr>
          <p:nvPr>
            <p:ph idx="1"/>
          </p:nvPr>
        </p:nvSpPr>
        <p:spPr/>
        <p:txBody>
          <a:bodyPr/>
          <a:lstStyle/>
          <a:p>
            <a:endParaRPr lang="en-GB" altLang="en-US" smtClean="0"/>
          </a:p>
        </p:txBody>
      </p:sp>
      <p:pic>
        <p:nvPicPr>
          <p:cNvPr id="27652" name="Picture 2" descr="C:\Users\ivavan\Bildes_darba_vide\Lauksaimnieciba\Vecciruli_2013\IMG_53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36773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en-GB" altLang="en-US" smtClean="0"/>
          </a:p>
        </p:txBody>
      </p:sp>
      <p:sp>
        <p:nvSpPr>
          <p:cNvPr id="28675" name="Content Placeholder 2"/>
          <p:cNvSpPr>
            <a:spLocks noGrp="1"/>
          </p:cNvSpPr>
          <p:nvPr>
            <p:ph idx="1"/>
          </p:nvPr>
        </p:nvSpPr>
        <p:spPr/>
        <p:txBody>
          <a:bodyPr/>
          <a:lstStyle/>
          <a:p>
            <a:endParaRPr lang="en-GB" altLang="en-US" smtClean="0"/>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6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3741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6"/>
          <p:cNvSpPr>
            <a:spLocks noGrp="1"/>
          </p:cNvSpPr>
          <p:nvPr>
            <p:ph type="sldNum" sz="quarter" idx="4294967295"/>
          </p:nvPr>
        </p:nvSpPr>
        <p:spPr bwMode="auto">
          <a:xfrm>
            <a:off x="7034213" y="64008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fld id="{CFFC163E-2C5E-4390-B46A-17E6FA286101}" type="slidenum">
              <a:rPr lang="en-US" altLang="lv-LV" sz="1200" smtClean="0">
                <a:solidFill>
                  <a:srgbClr val="898989"/>
                </a:solidFill>
              </a:rPr>
              <a:pPr>
                <a:spcBef>
                  <a:spcPct val="0"/>
                </a:spcBef>
                <a:buFontTx/>
                <a:buNone/>
              </a:pPr>
              <a:t>11</a:t>
            </a:fld>
            <a:endParaRPr lang="en-US" altLang="lv-LV" sz="1200" smtClean="0">
              <a:solidFill>
                <a:srgbClr val="898989"/>
              </a:solidFill>
            </a:endParaRPr>
          </a:p>
        </p:txBody>
      </p:sp>
      <p:sp>
        <p:nvSpPr>
          <p:cNvPr id="427010" name="Rectangle 2"/>
          <p:cNvSpPr>
            <a:spLocks noGrp="1" noChangeArrowheads="1"/>
          </p:cNvSpPr>
          <p:nvPr>
            <p:ph type="title"/>
          </p:nvPr>
        </p:nvSpPr>
        <p:spPr>
          <a:xfrm>
            <a:off x="381000" y="685800"/>
            <a:ext cx="8389938" cy="728663"/>
          </a:xfrm>
        </p:spPr>
        <p:txBody>
          <a:bodyPr rtlCol="0">
            <a:normAutofit/>
          </a:bodyPr>
          <a:lstStyle/>
          <a:p>
            <a:pPr eaLnBrk="1" fontAlgn="auto" hangingPunct="1">
              <a:spcAft>
                <a:spcPts val="0"/>
              </a:spcAft>
              <a:defRPr/>
            </a:pPr>
            <a:r>
              <a:rPr lang="lv-LV" b="1" dirty="0">
                <a:solidFill>
                  <a:srgbClr val="006600"/>
                </a:solidFill>
              </a:rPr>
              <a:t>Troksnis</a:t>
            </a:r>
            <a:endParaRPr lang="ru-RU" b="1" dirty="0">
              <a:solidFill>
                <a:srgbClr val="006600"/>
              </a:solidFill>
            </a:endParaRPr>
          </a:p>
        </p:txBody>
      </p:sp>
      <p:sp>
        <p:nvSpPr>
          <p:cNvPr id="15364" name="Rectangle 3"/>
          <p:cNvSpPr>
            <a:spLocks noGrp="1" noChangeArrowheads="1"/>
          </p:cNvSpPr>
          <p:nvPr>
            <p:ph type="body" sz="half" idx="1"/>
          </p:nvPr>
        </p:nvSpPr>
        <p:spPr>
          <a:xfrm>
            <a:off x="533400" y="1676400"/>
            <a:ext cx="5486400" cy="4344988"/>
          </a:xfrm>
        </p:spPr>
        <p:txBody>
          <a:bodyPr/>
          <a:lstStyle/>
          <a:p>
            <a:pPr eaLnBrk="1" hangingPunct="1"/>
            <a:r>
              <a:rPr lang="lv-LV" altLang="lv-LV" sz="3100" smtClean="0"/>
              <a:t>nevēlamas skaņas</a:t>
            </a:r>
          </a:p>
          <a:p>
            <a:pPr eaLnBrk="1" hangingPunct="1"/>
            <a:r>
              <a:rPr lang="lv-LV" altLang="lv-LV" sz="3100" smtClean="0"/>
              <a:t>dažādu frekvenču un dažādas intensitātes skaņu haotisks sakopojums</a:t>
            </a:r>
          </a:p>
          <a:p>
            <a:pPr eaLnBrk="1" hangingPunct="1"/>
            <a:r>
              <a:rPr lang="lv-LV" altLang="lv-LV" sz="3100" smtClean="0"/>
              <a:t>Svarīgs kritērijs – NEVĒLAMS!</a:t>
            </a:r>
            <a:endParaRPr lang="ru-RU" altLang="lv-LV" sz="3100" smtClean="0"/>
          </a:p>
        </p:txBody>
      </p:sp>
      <p:graphicFrame>
        <p:nvGraphicFramePr>
          <p:cNvPr id="15365" name="Object 4"/>
          <p:cNvGraphicFramePr>
            <a:graphicFrameLocks noGrp="1" noChangeAspect="1"/>
          </p:cNvGraphicFramePr>
          <p:nvPr>
            <p:ph sz="half" idx="2"/>
            <p:extLst>
              <p:ext uri="{D42A27DB-BD31-4B8C-83A1-F6EECF244321}">
                <p14:modId xmlns:p14="http://schemas.microsoft.com/office/powerpoint/2010/main" val="173490386"/>
              </p:ext>
            </p:extLst>
          </p:nvPr>
        </p:nvGraphicFramePr>
        <p:xfrm>
          <a:off x="5880894" y="332656"/>
          <a:ext cx="3058319" cy="3916119"/>
        </p:xfrm>
        <a:graphic>
          <a:graphicData uri="http://schemas.openxmlformats.org/presentationml/2006/ole">
            <mc:AlternateContent xmlns:mc="http://schemas.openxmlformats.org/markup-compatibility/2006">
              <mc:Choice xmlns:v="urn:schemas-microsoft-com:vml" Requires="v">
                <p:oleObj spid="_x0000_s6152" name="Photo Editor Photo" r:id="rId4" imgW="2038095" imgH="2610214" progId="">
                  <p:embed/>
                </p:oleObj>
              </mc:Choice>
              <mc:Fallback>
                <p:oleObj name="Photo Editor Photo" r:id="rId4" imgW="2038095" imgH="2610214"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0894" y="332656"/>
                        <a:ext cx="3058319" cy="3916119"/>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60096056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33400" y="76200"/>
            <a:ext cx="8153400" cy="715963"/>
          </a:xfrm>
        </p:spPr>
        <p:txBody>
          <a:bodyPr/>
          <a:lstStyle/>
          <a:p>
            <a:r>
              <a:rPr lang="lv-LV" altLang="lv-LV" sz="4000" smtClean="0"/>
              <a:t>Augu aizsardzības līdzekļi</a:t>
            </a:r>
          </a:p>
        </p:txBody>
      </p:sp>
      <p:sp>
        <p:nvSpPr>
          <p:cNvPr id="29699" name="Content Placeholder 2"/>
          <p:cNvSpPr>
            <a:spLocks noGrp="1"/>
          </p:cNvSpPr>
          <p:nvPr>
            <p:ph idx="1"/>
          </p:nvPr>
        </p:nvSpPr>
        <p:spPr>
          <a:xfrm>
            <a:off x="323528" y="792163"/>
            <a:ext cx="8668072" cy="5608637"/>
          </a:xfrm>
        </p:spPr>
        <p:txBody>
          <a:bodyPr/>
          <a:lstStyle/>
          <a:p>
            <a:r>
              <a:rPr lang="lv-LV" altLang="lv-LV" sz="2800" dirty="0" smtClean="0"/>
              <a:t>Īpaša produktu grupa, kura iedarbojas uz augu kaitēkļiem!</a:t>
            </a:r>
          </a:p>
          <a:p>
            <a:r>
              <a:rPr lang="lv-LV" altLang="lv-LV" sz="2800" dirty="0" smtClean="0"/>
              <a:t>Jāatceras, ka ne visi ir ķīmiskas vielas, ir arī: </a:t>
            </a:r>
          </a:p>
          <a:p>
            <a:pPr lvl="1"/>
            <a:r>
              <a:rPr lang="lv-LV" altLang="lv-LV" sz="3200" dirty="0" smtClean="0"/>
              <a:t>Dzīvus organismus saturoši AAL</a:t>
            </a:r>
          </a:p>
          <a:p>
            <a:pPr lvl="1"/>
            <a:r>
              <a:rPr lang="lv-LV" altLang="lv-LV" sz="3200" dirty="0" smtClean="0"/>
              <a:t>Mikrobioloģiskie </a:t>
            </a:r>
          </a:p>
          <a:p>
            <a:pPr lvl="1"/>
            <a:r>
              <a:rPr lang="lv-LV" altLang="lv-LV" sz="3200" dirty="0" smtClean="0"/>
              <a:t>Augu un dzīvnieku valsts izcelsmes</a:t>
            </a:r>
          </a:p>
          <a:p>
            <a:r>
              <a:rPr lang="lv-LV" altLang="lv-LV" sz="2800" dirty="0" smtClean="0"/>
              <a:t>atļauts izplatīt un lietot </a:t>
            </a:r>
            <a:r>
              <a:rPr lang="lv-LV" altLang="lv-LV" sz="2800" b="1" dirty="0" smtClean="0"/>
              <a:t>tikai reģistrētus augu aizsardzības līdzekļus </a:t>
            </a:r>
          </a:p>
          <a:p>
            <a:r>
              <a:rPr lang="lv-LV" altLang="lv-LV" sz="2800" dirty="0" smtClean="0"/>
              <a:t>AAL jālieto saskaņā ar norādēm marķējumā</a:t>
            </a:r>
          </a:p>
          <a:p>
            <a:endParaRPr lang="lv-LV" altLang="lv-LV" sz="2400" dirty="0" smtClean="0"/>
          </a:p>
        </p:txBody>
      </p:sp>
    </p:spTree>
    <p:extLst>
      <p:ext uri="{BB962C8B-B14F-4D97-AF65-F5344CB8AC3E}">
        <p14:creationId xmlns:p14="http://schemas.microsoft.com/office/powerpoint/2010/main" val="45392065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533400" y="76200"/>
            <a:ext cx="8153400" cy="715963"/>
          </a:xfrm>
        </p:spPr>
        <p:txBody>
          <a:bodyPr/>
          <a:lstStyle/>
          <a:p>
            <a:r>
              <a:rPr lang="lv-LV" altLang="lv-LV" sz="4000" dirty="0" smtClean="0"/>
              <a:t>Augu aizsardzības līdzekļi</a:t>
            </a:r>
          </a:p>
        </p:txBody>
      </p:sp>
      <p:sp>
        <p:nvSpPr>
          <p:cNvPr id="30723" name="Content Placeholder 2"/>
          <p:cNvSpPr>
            <a:spLocks noGrp="1"/>
          </p:cNvSpPr>
          <p:nvPr>
            <p:ph idx="1"/>
          </p:nvPr>
        </p:nvSpPr>
        <p:spPr>
          <a:xfrm>
            <a:off x="395536" y="792163"/>
            <a:ext cx="8424936" cy="5608637"/>
          </a:xfrm>
        </p:spPr>
        <p:txBody>
          <a:bodyPr/>
          <a:lstStyle/>
          <a:p>
            <a:r>
              <a:rPr lang="lv-LV" altLang="lv-LV" sz="2800" dirty="0" smtClean="0"/>
              <a:t>AAL jāuzglabā oriģinālā iepakojumā ražotāja noteiktajos uzglabāšanas apstākļos, aizslēdzamās, bērniem un dzīvniekiem nepieejamās vietās, atsevišķi no pārtikas produktiem un lopbarības; </a:t>
            </a:r>
          </a:p>
          <a:p>
            <a:r>
              <a:rPr lang="lv-LV" altLang="lv-LV" sz="2800" dirty="0" smtClean="0"/>
              <a:t>ja lieto pirmās un otrās klases AAL, personai ir: </a:t>
            </a:r>
          </a:p>
          <a:p>
            <a:pPr lvl="1"/>
            <a:r>
              <a:rPr lang="lv-LV" altLang="lv-LV" dirty="0" smtClean="0"/>
              <a:t>jāsaņem apliecība par augu aizsardzības zināšanu minimuma apguvi</a:t>
            </a:r>
          </a:p>
          <a:p>
            <a:pPr lvl="1"/>
            <a:r>
              <a:rPr lang="lv-LV" altLang="lv-LV" dirty="0" smtClean="0"/>
              <a:t>jāveic iegādāto augu aizsardzības līdzekļu un apstrādāto kultūraugu uzskaite</a:t>
            </a:r>
          </a:p>
          <a:p>
            <a:endParaRPr lang="lv-LV" altLang="lv-LV" sz="2400" dirty="0" smtClean="0"/>
          </a:p>
        </p:txBody>
      </p:sp>
    </p:spTree>
    <p:extLst>
      <p:ext uri="{BB962C8B-B14F-4D97-AF65-F5344CB8AC3E}">
        <p14:creationId xmlns:p14="http://schemas.microsoft.com/office/powerpoint/2010/main" val="25846498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lv-LV" altLang="lv-LV" smtClean="0"/>
          </a:p>
        </p:txBody>
      </p:sp>
      <p:sp>
        <p:nvSpPr>
          <p:cNvPr id="31747" name="Content Placeholder 2"/>
          <p:cNvSpPr>
            <a:spLocks noGrp="1"/>
          </p:cNvSpPr>
          <p:nvPr>
            <p:ph idx="1"/>
          </p:nvPr>
        </p:nvSpPr>
        <p:spPr/>
        <p:txBody>
          <a:bodyPr/>
          <a:lstStyle/>
          <a:p>
            <a:endParaRPr lang="lv-LV" altLang="lv-LV" smtClean="0"/>
          </a:p>
        </p:txBody>
      </p:sp>
      <p:pic>
        <p:nvPicPr>
          <p:cNvPr id="31748" name="Picture 2" descr="C:\Users\ivavan\AppData\Local\Microsoft\Windows\Temporary Internet Files\Content.IE5\5DISNQ57\augu_aizs_lidz_reg_a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
            <a:ext cx="5392738" cy="731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27196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Slide Number Placeholder 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fld id="{8AA392CB-CC66-4165-8883-A3199DB41928}" type="slidenum">
              <a:rPr lang="en-US" altLang="lv-LV" sz="1200" smtClean="0">
                <a:latin typeface="Verdana" pitchFamily="34" charset="0"/>
              </a:rPr>
              <a:pPr>
                <a:spcBef>
                  <a:spcPct val="0"/>
                </a:spcBef>
                <a:buFontTx/>
                <a:buNone/>
              </a:pPr>
              <a:t>113</a:t>
            </a:fld>
            <a:endParaRPr lang="en-US" altLang="lv-LV" sz="1200" smtClean="0">
              <a:latin typeface="Verdana" pitchFamily="34" charset="0"/>
            </a:endParaRPr>
          </a:p>
        </p:txBody>
      </p:sp>
      <p:sp>
        <p:nvSpPr>
          <p:cNvPr id="37891" name="Rectangle 2"/>
          <p:cNvSpPr>
            <a:spLocks noGrp="1" noChangeArrowheads="1"/>
          </p:cNvSpPr>
          <p:nvPr>
            <p:ph type="title"/>
          </p:nvPr>
        </p:nvSpPr>
        <p:spPr>
          <a:xfrm>
            <a:off x="685800" y="381000"/>
            <a:ext cx="7924800" cy="974725"/>
          </a:xfrm>
        </p:spPr>
        <p:txBody>
          <a:bodyPr rtlCol="0">
            <a:normAutofit/>
          </a:bodyPr>
          <a:lstStyle/>
          <a:p>
            <a:pPr eaLnBrk="1" fontAlgn="auto" hangingPunct="1">
              <a:spcAft>
                <a:spcPts val="0"/>
              </a:spcAft>
              <a:defRPr/>
            </a:pPr>
            <a:r>
              <a:rPr lang="lv-LV" sz="3200" dirty="0" smtClean="0">
                <a:latin typeface="Tahoma" pitchFamily="34" charset="0"/>
              </a:rPr>
              <a:t>Aroda ekspozīcijas robežvērtība</a:t>
            </a:r>
            <a:br>
              <a:rPr lang="lv-LV" sz="3200" dirty="0" smtClean="0">
                <a:latin typeface="Tahoma" pitchFamily="34" charset="0"/>
              </a:rPr>
            </a:br>
            <a:r>
              <a:rPr lang="lv-LV" sz="3200" dirty="0" smtClean="0">
                <a:latin typeface="Tahoma" pitchFamily="34" charset="0"/>
              </a:rPr>
              <a:t>(</a:t>
            </a:r>
            <a:r>
              <a:rPr lang="en-US" sz="3200" dirty="0" smtClean="0">
                <a:latin typeface="Tahoma" pitchFamily="34" charset="0"/>
              </a:rPr>
              <a:t>AER</a:t>
            </a:r>
            <a:r>
              <a:rPr lang="lv-LV" sz="3200" dirty="0" smtClean="0">
                <a:latin typeface="Tahoma" pitchFamily="34" charset="0"/>
              </a:rPr>
              <a:t> pēc MK 325/2007)</a:t>
            </a:r>
            <a:endParaRPr lang="en-GB" sz="3200" i="1" dirty="0" smtClean="0">
              <a:solidFill>
                <a:schemeClr val="accent2"/>
              </a:solidFill>
              <a:latin typeface="Tahoma" pitchFamily="34" charset="0"/>
            </a:endParaRPr>
          </a:p>
        </p:txBody>
      </p:sp>
      <p:sp>
        <p:nvSpPr>
          <p:cNvPr id="32772" name="Rectangle 3"/>
          <p:cNvSpPr>
            <a:spLocks noGrp="1" noChangeArrowheads="1"/>
          </p:cNvSpPr>
          <p:nvPr>
            <p:ph type="body" idx="1"/>
          </p:nvPr>
        </p:nvSpPr>
        <p:spPr>
          <a:xfrm>
            <a:off x="533400" y="1600200"/>
            <a:ext cx="8229600" cy="4648200"/>
          </a:xfrm>
        </p:spPr>
        <p:txBody>
          <a:bodyPr/>
          <a:lstStyle/>
          <a:p>
            <a:pPr eaLnBrk="1" hangingPunct="1"/>
            <a:r>
              <a:rPr lang="en-US" altLang="lv-LV" smtClean="0"/>
              <a:t>Aroda ekspozīcijas robežvērtība (AER) ir tāda ķīmiskās vielas koncentrācija darba vides gaisā, kas visā darba laikā ar 8 stundu darba dienas ilgumu (vai arī pie cita iedarbības ilguma, bet ne vairāk par 40 stundām nedēļā) </a:t>
            </a:r>
            <a:r>
              <a:rPr lang="en-US" altLang="lv-LV" u="sng" smtClean="0">
                <a:solidFill>
                  <a:srgbClr val="8E001C"/>
                </a:solidFill>
              </a:rPr>
              <a:t>darbinieka organismā visā dzīves laikā neizraisa saslimšanu un novirzes veselībā</a:t>
            </a:r>
            <a:r>
              <a:rPr lang="en-US" altLang="lv-LV" smtClean="0"/>
              <a:t>, kuras konstatējamas ar mūsdienu izmeklēšanas metodēm.</a:t>
            </a:r>
            <a:endParaRPr lang="en-GB" altLang="lv-LV" smtClean="0"/>
          </a:p>
        </p:txBody>
      </p:sp>
    </p:spTree>
    <p:extLst>
      <p:ext uri="{BB962C8B-B14F-4D97-AF65-F5344CB8AC3E}">
        <p14:creationId xmlns:p14="http://schemas.microsoft.com/office/powerpoint/2010/main" val="177021748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Date Placeholder 3"/>
          <p:cNvSpPr txBox="1">
            <a:spLocks noGrp="1"/>
          </p:cNvSpPr>
          <p:nvPr/>
        </p:nvSpPr>
        <p:spPr bwMode="auto">
          <a:xfrm>
            <a:off x="6096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lv-LV" altLang="lv-LV" sz="1800">
              <a:latin typeface="Verdana" pitchFamily="34" charset="0"/>
            </a:endParaRPr>
          </a:p>
        </p:txBody>
      </p:sp>
      <p:sp>
        <p:nvSpPr>
          <p:cNvPr id="34819" name="Footer Placeholder 4"/>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lv-LV" altLang="lv-LV" sz="1800">
              <a:latin typeface="Verdana" pitchFamily="34" charset="0"/>
            </a:endParaRPr>
          </a:p>
        </p:txBody>
      </p:sp>
      <p:sp>
        <p:nvSpPr>
          <p:cNvPr id="34820" name="Slide Number Placeholder 5"/>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8FCCA637-D8AF-4461-8B70-0438FC53F1EB}" type="slidenum">
              <a:rPr lang="en-US" altLang="lv-LV" sz="1800">
                <a:latin typeface="Verdana" pitchFamily="34" charset="0"/>
              </a:rPr>
              <a:pPr eaLnBrk="1" hangingPunct="1">
                <a:spcBef>
                  <a:spcPct val="0"/>
                </a:spcBef>
                <a:buFontTx/>
                <a:buNone/>
              </a:pPr>
              <a:t>114</a:t>
            </a:fld>
            <a:endParaRPr lang="en-US" altLang="lv-LV" sz="1800">
              <a:latin typeface="Verdana" pitchFamily="34" charset="0"/>
            </a:endParaRPr>
          </a:p>
        </p:txBody>
      </p:sp>
      <p:sp>
        <p:nvSpPr>
          <p:cNvPr id="40965" name="Rectangle 2"/>
          <p:cNvSpPr>
            <a:spLocks noGrp="1" noChangeArrowheads="1"/>
          </p:cNvSpPr>
          <p:nvPr>
            <p:ph type="title" idx="4294967295"/>
          </p:nvPr>
        </p:nvSpPr>
        <p:spPr>
          <a:xfrm>
            <a:off x="574675" y="549275"/>
            <a:ext cx="8569325" cy="1150938"/>
          </a:xfrm>
        </p:spPr>
        <p:txBody>
          <a:bodyPr rtlCol="0">
            <a:normAutofit/>
          </a:bodyPr>
          <a:lstStyle/>
          <a:p>
            <a:pPr eaLnBrk="1" fontAlgn="auto" hangingPunct="1">
              <a:spcAft>
                <a:spcPts val="0"/>
              </a:spcAft>
              <a:defRPr/>
            </a:pPr>
            <a:r>
              <a:rPr lang="lv-LV" sz="3500" b="1" dirty="0" smtClean="0">
                <a:solidFill>
                  <a:srgbClr val="006600"/>
                </a:solidFill>
              </a:rPr>
              <a:t>EI = C/AER &lt;1</a:t>
            </a:r>
            <a:r>
              <a:rPr lang="lv-LV" b="1" dirty="0" smtClean="0">
                <a:solidFill>
                  <a:srgbClr val="006600"/>
                </a:solidFill>
              </a:rPr>
              <a:t> </a:t>
            </a:r>
            <a:r>
              <a:rPr lang="lv-LV" dirty="0" smtClean="0"/>
              <a:t/>
            </a:r>
            <a:br>
              <a:rPr lang="lv-LV" dirty="0" smtClean="0"/>
            </a:br>
            <a:r>
              <a:rPr lang="lv-LV" sz="3600" dirty="0" smtClean="0"/>
              <a:t>(pēc MK 325/2007)</a:t>
            </a:r>
            <a:endParaRPr lang="en-GB" sz="3600" dirty="0" smtClean="0"/>
          </a:p>
        </p:txBody>
      </p:sp>
      <p:sp>
        <p:nvSpPr>
          <p:cNvPr id="34822" name="Rectangle 3"/>
          <p:cNvSpPr>
            <a:spLocks noGrp="1" noChangeArrowheads="1"/>
          </p:cNvSpPr>
          <p:nvPr>
            <p:ph type="body" idx="4294967295"/>
          </p:nvPr>
        </p:nvSpPr>
        <p:spPr>
          <a:xfrm>
            <a:off x="609600" y="2057400"/>
            <a:ext cx="7958138" cy="3962400"/>
          </a:xfrm>
        </p:spPr>
        <p:txBody>
          <a:bodyPr/>
          <a:lstStyle/>
          <a:p>
            <a:pPr eaLnBrk="1" hangingPunct="1"/>
            <a:r>
              <a:rPr lang="lv-LV" altLang="lv-LV" smtClean="0"/>
              <a:t>EI – ekspozīcijas indekss</a:t>
            </a:r>
          </a:p>
          <a:p>
            <a:pPr lvl="1" eaLnBrk="1" hangingPunct="1"/>
            <a:r>
              <a:rPr lang="lv-LV" altLang="lv-LV" sz="3200" smtClean="0"/>
              <a:t> rāda reālās koncentrācijas </a:t>
            </a:r>
            <a:r>
              <a:rPr lang="lv-LV" altLang="lv-LV" sz="3200" b="1" smtClean="0"/>
              <a:t>C</a:t>
            </a:r>
            <a:r>
              <a:rPr lang="lv-LV" altLang="lv-LV" sz="3200" smtClean="0"/>
              <a:t> attiecību pret ĶV normatīvo lielumu t.i. </a:t>
            </a:r>
            <a:r>
              <a:rPr lang="lv-LV" altLang="lv-LV" sz="3200" b="1" smtClean="0"/>
              <a:t>AER</a:t>
            </a:r>
            <a:r>
              <a:rPr lang="lv-LV" altLang="lv-LV" sz="3200" smtClean="0"/>
              <a:t>;</a:t>
            </a:r>
          </a:p>
          <a:p>
            <a:pPr lvl="1" eaLnBrk="1" hangingPunct="1"/>
            <a:r>
              <a:rPr lang="lv-LV" altLang="lv-LV" sz="3200" smtClean="0"/>
              <a:t>EI &lt;1 t.i. </a:t>
            </a:r>
            <a:r>
              <a:rPr lang="lv-LV" altLang="lv-LV" sz="3200" b="1" smtClean="0"/>
              <a:t>pieļautā riska varbūtības pakāpe</a:t>
            </a:r>
          </a:p>
          <a:p>
            <a:pPr eaLnBrk="1" hangingPunct="1"/>
            <a:r>
              <a:rPr lang="lv-LV" altLang="lv-LV" sz="3600" b="1" smtClean="0">
                <a:solidFill>
                  <a:srgbClr val="FF0000"/>
                </a:solidFill>
              </a:rPr>
              <a:t>EI – svarīgākais rādītājs praksē!!! </a:t>
            </a:r>
            <a:endParaRPr lang="en-GB" altLang="lv-LV" sz="3600" b="1" smtClean="0">
              <a:solidFill>
                <a:srgbClr val="FF0000"/>
              </a:solidFill>
            </a:endParaRPr>
          </a:p>
        </p:txBody>
      </p:sp>
    </p:spTree>
    <p:extLst>
      <p:ext uri="{BB962C8B-B14F-4D97-AF65-F5344CB8AC3E}">
        <p14:creationId xmlns:p14="http://schemas.microsoft.com/office/powerpoint/2010/main" val="347330736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07504" y="152400"/>
            <a:ext cx="9145016" cy="892175"/>
          </a:xfrm>
        </p:spPr>
        <p:txBody>
          <a:bodyPr rtlCol="0">
            <a:normAutofit fontScale="90000"/>
          </a:bodyPr>
          <a:lstStyle/>
          <a:p>
            <a:pPr eaLnBrk="1" fontAlgn="auto" hangingPunct="1">
              <a:spcAft>
                <a:spcPts val="0"/>
              </a:spcAft>
              <a:defRPr/>
            </a:pPr>
            <a:r>
              <a:rPr lang="lv-LV" sz="3600" dirty="0" smtClean="0"/>
              <a:t/>
            </a:r>
            <a:br>
              <a:rPr lang="lv-LV" sz="3600" dirty="0" smtClean="0"/>
            </a:br>
            <a:r>
              <a:rPr lang="lv-LV" sz="3600" dirty="0" smtClean="0"/>
              <a:t>Ķīmisko vielu kombinētas iedarbības novērtēšana</a:t>
            </a:r>
          </a:p>
        </p:txBody>
      </p:sp>
      <p:sp>
        <p:nvSpPr>
          <p:cNvPr id="35843" name="Rectangle 3"/>
          <p:cNvSpPr>
            <a:spLocks noGrp="1" noChangeArrowheads="1"/>
          </p:cNvSpPr>
          <p:nvPr>
            <p:ph type="body" idx="1"/>
          </p:nvPr>
        </p:nvSpPr>
        <p:spPr>
          <a:xfrm>
            <a:off x="323850" y="1428750"/>
            <a:ext cx="8820150" cy="4714875"/>
          </a:xfrm>
        </p:spPr>
        <p:txBody>
          <a:bodyPr/>
          <a:lstStyle/>
          <a:p>
            <a:pPr eaLnBrk="1" hangingPunct="1">
              <a:lnSpc>
                <a:spcPct val="90000"/>
              </a:lnSpc>
            </a:pPr>
            <a:r>
              <a:rPr lang="lv-LV" altLang="lv-LV" sz="2400" dirty="0" smtClean="0"/>
              <a:t>Identificē visas vielas, kuru iedarbībai var būt pakļauts darbinieks</a:t>
            </a:r>
          </a:p>
          <a:p>
            <a:pPr eaLnBrk="1" hangingPunct="1">
              <a:lnSpc>
                <a:spcPct val="90000"/>
              </a:lnSpc>
            </a:pPr>
            <a:r>
              <a:rPr lang="lv-LV" altLang="lv-LV" sz="2400" dirty="0" smtClean="0"/>
              <a:t>Nosaka katras vielas ekspozīcijas koncentrāciju un ekspozīcijas indeksu (EI)</a:t>
            </a:r>
          </a:p>
          <a:p>
            <a:pPr eaLnBrk="1" hangingPunct="1">
              <a:lnSpc>
                <a:spcPct val="90000"/>
              </a:lnSpc>
            </a:pPr>
            <a:r>
              <a:rPr lang="lv-LV" altLang="lv-LV" sz="2400" dirty="0" smtClean="0"/>
              <a:t>Pēc DDL esošas informācijas (jeb Bīstamo ķīmisko vielu reģistra datiem nosaka vielas bīstamību)</a:t>
            </a:r>
          </a:p>
          <a:p>
            <a:pPr eaLnBrk="1" hangingPunct="1">
              <a:lnSpc>
                <a:spcPct val="90000"/>
              </a:lnSpc>
              <a:buFont typeface="Wingdings" pitchFamily="2" charset="2"/>
              <a:buNone/>
            </a:pPr>
            <a:r>
              <a:rPr lang="lv-LV" altLang="lv-LV" sz="2400" b="1" i="1" dirty="0" smtClean="0">
                <a:solidFill>
                  <a:schemeClr val="accent2"/>
                </a:solidFill>
                <a:hlinkClick r:id="rId2"/>
              </a:rPr>
              <a:t>www.lvgma.gov.lv/chemical/saraxti/saraksti.htm</a:t>
            </a:r>
            <a:endParaRPr lang="lv-LV" altLang="lv-LV" sz="2400" b="1" i="1" dirty="0" smtClean="0">
              <a:solidFill>
                <a:schemeClr val="accent2"/>
              </a:solidFill>
            </a:endParaRPr>
          </a:p>
          <a:p>
            <a:pPr eaLnBrk="1" hangingPunct="1">
              <a:lnSpc>
                <a:spcPct val="90000"/>
              </a:lnSpc>
            </a:pPr>
            <a:r>
              <a:rPr lang="lv-LV" altLang="lv-LV" sz="2400" dirty="0" smtClean="0"/>
              <a:t>Nosaka kopējo iedarbības varbūtību pēc</a:t>
            </a:r>
          </a:p>
          <a:p>
            <a:pPr eaLnBrk="1" hangingPunct="1">
              <a:lnSpc>
                <a:spcPct val="90000"/>
              </a:lnSpc>
              <a:buFont typeface="Wingdings" pitchFamily="2" charset="2"/>
              <a:buNone/>
            </a:pPr>
            <a:r>
              <a:rPr lang="lv-LV" altLang="lv-LV" sz="2400" dirty="0" smtClean="0"/>
              <a:t>     </a:t>
            </a:r>
            <a:r>
              <a:rPr lang="lv-LV" altLang="lv-LV" sz="2400" b="1" dirty="0" smtClean="0">
                <a:solidFill>
                  <a:srgbClr val="A50021"/>
                </a:solidFill>
              </a:rPr>
              <a:t>EI summas</a:t>
            </a:r>
          </a:p>
          <a:p>
            <a:pPr eaLnBrk="1" hangingPunct="1">
              <a:lnSpc>
                <a:spcPct val="90000"/>
              </a:lnSpc>
            </a:pPr>
            <a:endParaRPr lang="lv-LV" altLang="lv-LV" dirty="0" smtClean="0">
              <a:solidFill>
                <a:srgbClr val="A50021"/>
              </a:solidFill>
            </a:endParaRPr>
          </a:p>
        </p:txBody>
      </p:sp>
    </p:spTree>
    <p:extLst>
      <p:ext uri="{BB962C8B-B14F-4D97-AF65-F5344CB8AC3E}">
        <p14:creationId xmlns:p14="http://schemas.microsoft.com/office/powerpoint/2010/main" val="184991150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74638"/>
            <a:ext cx="8229600" cy="715962"/>
          </a:xfrm>
        </p:spPr>
        <p:txBody>
          <a:bodyPr/>
          <a:lstStyle/>
          <a:p>
            <a:r>
              <a:rPr lang="lv-LV" altLang="en-US" smtClean="0"/>
              <a:t>Biogāzes</a:t>
            </a:r>
          </a:p>
        </p:txBody>
      </p:sp>
      <p:pic>
        <p:nvPicPr>
          <p:cNvPr id="3686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1625" y="1295400"/>
            <a:ext cx="8210550" cy="2971800"/>
          </a:xfrm>
        </p:spPr>
      </p:pic>
    </p:spTree>
    <p:extLst>
      <p:ext uri="{BB962C8B-B14F-4D97-AF65-F5344CB8AC3E}">
        <p14:creationId xmlns:p14="http://schemas.microsoft.com/office/powerpoint/2010/main" val="12474133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0"/>
            <a:ext cx="8229600" cy="533400"/>
          </a:xfrm>
        </p:spPr>
        <p:txBody>
          <a:bodyPr/>
          <a:lstStyle/>
          <a:p>
            <a:r>
              <a:rPr lang="lv-LV" altLang="en-US" smtClean="0"/>
              <a:t>Biogāzes</a:t>
            </a:r>
          </a:p>
        </p:txBody>
      </p:sp>
      <p:sp>
        <p:nvSpPr>
          <p:cNvPr id="37891" name="Content Placeholder 2"/>
          <p:cNvSpPr>
            <a:spLocks noGrp="1"/>
          </p:cNvSpPr>
          <p:nvPr>
            <p:ph idx="1"/>
          </p:nvPr>
        </p:nvSpPr>
        <p:spPr>
          <a:xfrm>
            <a:off x="304800" y="533400"/>
            <a:ext cx="8382000" cy="5592763"/>
          </a:xfrm>
        </p:spPr>
        <p:txBody>
          <a:bodyPr/>
          <a:lstStyle/>
          <a:p>
            <a:pPr marL="0" indent="0">
              <a:buFont typeface="Arial" pitchFamily="34" charset="0"/>
              <a:buNone/>
            </a:pPr>
            <a:r>
              <a:rPr lang="lv-LV" altLang="en-US" smtClean="0"/>
              <a:t>Kūtsmēslu sausnā ietilpst organiskos savienojumos saistīts ogleklis, kas biogāzes veidošanās procesā tiek daļēji pārvērsts </a:t>
            </a:r>
            <a:r>
              <a:rPr lang="lv-LV" altLang="en-US" b="1" smtClean="0"/>
              <a:t>metānā</a:t>
            </a:r>
            <a:r>
              <a:rPr lang="lv-LV" altLang="en-US" smtClean="0"/>
              <a:t> (CH</a:t>
            </a:r>
            <a:r>
              <a:rPr lang="lv-LV" altLang="en-US" baseline="-25000" smtClean="0"/>
              <a:t>4</a:t>
            </a:r>
            <a:r>
              <a:rPr lang="lv-LV" altLang="en-US" smtClean="0"/>
              <a:t>) un </a:t>
            </a:r>
            <a:r>
              <a:rPr lang="lv-LV" altLang="en-US" b="1" smtClean="0"/>
              <a:t>oglekļa dioksīdā </a:t>
            </a:r>
            <a:r>
              <a:rPr lang="lv-LV" altLang="en-US" smtClean="0"/>
              <a:t>(CO</a:t>
            </a:r>
            <a:r>
              <a:rPr lang="lv-LV" altLang="en-US" baseline="-25000" smtClean="0"/>
              <a:t>2</a:t>
            </a:r>
            <a:r>
              <a:rPr lang="lv-LV" altLang="en-US" smtClean="0"/>
              <a:t>), ar nelielu citu gāzu piedevu</a:t>
            </a:r>
          </a:p>
          <a:p>
            <a:pPr marL="0" indent="0">
              <a:buFont typeface="Arial" pitchFamily="34" charset="0"/>
              <a:buNone/>
            </a:pPr>
            <a:r>
              <a:rPr lang="lv-LV" altLang="en-US" smtClean="0"/>
              <a:t> Šo divu gāzu - CH</a:t>
            </a:r>
            <a:r>
              <a:rPr lang="lv-LV" altLang="en-US" baseline="-25000" smtClean="0"/>
              <a:t>4</a:t>
            </a:r>
            <a:r>
              <a:rPr lang="lv-LV" altLang="en-US" smtClean="0"/>
              <a:t> un CO</a:t>
            </a:r>
            <a:r>
              <a:rPr lang="lv-LV" altLang="en-US" baseline="-25000" smtClean="0"/>
              <a:t>2</a:t>
            </a:r>
            <a:r>
              <a:rPr lang="lv-LV" altLang="en-US" smtClean="0"/>
              <a:t> maisījumu, arī sauc par </a:t>
            </a:r>
            <a:r>
              <a:rPr lang="lv-LV" altLang="en-US" b="1" smtClean="0">
                <a:solidFill>
                  <a:srgbClr val="006600"/>
                </a:solidFill>
              </a:rPr>
              <a:t>biogāzi</a:t>
            </a:r>
            <a:endParaRPr lang="lv-LV" altLang="en-US" smtClean="0"/>
          </a:p>
          <a:p>
            <a:pPr marL="0" indent="0">
              <a:buFont typeface="Arial" pitchFamily="34" charset="0"/>
              <a:buNone/>
            </a:pPr>
            <a:r>
              <a:rPr lang="lv-LV" altLang="en-US" smtClean="0"/>
              <a:t>Metāns ir atmosfērai kaitīga, viegli uzliesmojoša gāze, kurai nav smaržas</a:t>
            </a:r>
          </a:p>
        </p:txBody>
      </p:sp>
    </p:spTree>
    <p:extLst>
      <p:ext uri="{BB962C8B-B14F-4D97-AF65-F5344CB8AC3E}">
        <p14:creationId xmlns:p14="http://schemas.microsoft.com/office/powerpoint/2010/main" val="26464436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0"/>
            <a:ext cx="8229600" cy="457200"/>
          </a:xfrm>
        </p:spPr>
        <p:txBody>
          <a:bodyPr/>
          <a:lstStyle/>
          <a:p>
            <a:r>
              <a:rPr lang="lv-LV" altLang="en-US" smtClean="0"/>
              <a:t>Biogāzes</a:t>
            </a:r>
          </a:p>
        </p:txBody>
      </p:sp>
      <p:sp>
        <p:nvSpPr>
          <p:cNvPr id="3" name="Content Placeholder 2"/>
          <p:cNvSpPr>
            <a:spLocks noGrp="1"/>
          </p:cNvSpPr>
          <p:nvPr>
            <p:ph idx="1"/>
          </p:nvPr>
        </p:nvSpPr>
        <p:spPr>
          <a:xfrm>
            <a:off x="304800" y="533400"/>
            <a:ext cx="8382000" cy="5592763"/>
          </a:xfrm>
        </p:spPr>
        <p:txBody>
          <a:bodyPr/>
          <a:lstStyle/>
          <a:p>
            <a:pPr>
              <a:defRPr/>
            </a:pPr>
            <a:r>
              <a:rPr lang="lv-LV" sz="2800" dirty="0" smtClean="0"/>
              <a:t>Sērūdeņradis (H</a:t>
            </a:r>
            <a:r>
              <a:rPr lang="lv-LV" sz="2800" baseline="-25000" dirty="0" smtClean="0"/>
              <a:t>2</a:t>
            </a:r>
            <a:r>
              <a:rPr lang="lv-LV" sz="2800" dirty="0" smtClean="0"/>
              <a:t>S) ir indīga gāze. Cilvēkam var būt letāls iznākums, ja to ieelpo pat nelielā daudzumā (kopā ar biogāzi)</a:t>
            </a:r>
          </a:p>
          <a:p>
            <a:pPr>
              <a:defRPr/>
            </a:pPr>
            <a:r>
              <a:rPr lang="lv-LV" sz="2800" dirty="0" smtClean="0"/>
              <a:t>Sajaucoties noteiktās attiecībās ar gaisu (ja gaisā ir 15 – 30 % biogāzes), biogāze var būt sprādzienbīstama</a:t>
            </a:r>
          </a:p>
          <a:p>
            <a:pPr>
              <a:defRPr/>
            </a:pPr>
            <a:r>
              <a:rPr lang="lv-LV" sz="2800" dirty="0" smtClean="0"/>
              <a:t>Parastos apstākļos tas nenotiek, tomēr tas var atgadīties šādās īpašās situācijās: </a:t>
            </a:r>
          </a:p>
          <a:p>
            <a:pPr marL="0" indent="0">
              <a:buFont typeface="Arial" pitchFamily="34" charset="0"/>
              <a:buNone/>
              <a:defRPr/>
            </a:pPr>
            <a:r>
              <a:rPr lang="lv-LV" sz="2800" dirty="0" smtClean="0"/>
              <a:t>	- iztukšojot hermētiski noslēgtās tilpnes pirms to remonta</a:t>
            </a:r>
          </a:p>
          <a:p>
            <a:pPr marL="0" indent="0">
              <a:buFont typeface="Arial" pitchFamily="34" charset="0"/>
              <a:buNone/>
              <a:defRPr/>
            </a:pPr>
            <a:r>
              <a:rPr lang="lv-LV" sz="2800" dirty="0"/>
              <a:t>	</a:t>
            </a:r>
            <a:r>
              <a:rPr lang="lv-LV" sz="2800" dirty="0" smtClean="0"/>
              <a:t>- pie biogāzes noplūdēm no glabātuves</a:t>
            </a:r>
          </a:p>
          <a:p>
            <a:pPr>
              <a:defRPr/>
            </a:pPr>
            <a:endParaRPr lang="lv-LV" dirty="0"/>
          </a:p>
        </p:txBody>
      </p:sp>
    </p:spTree>
    <p:extLst>
      <p:ext uri="{BB962C8B-B14F-4D97-AF65-F5344CB8AC3E}">
        <p14:creationId xmlns:p14="http://schemas.microsoft.com/office/powerpoint/2010/main" val="5651869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0"/>
            <a:ext cx="8229600" cy="476672"/>
          </a:xfrm>
        </p:spPr>
        <p:txBody>
          <a:bodyPr/>
          <a:lstStyle/>
          <a:p>
            <a:r>
              <a:rPr lang="lv-LV" altLang="en-US" dirty="0" smtClean="0"/>
              <a:t>Sērūdeņradis (H</a:t>
            </a:r>
            <a:r>
              <a:rPr lang="lv-LV" altLang="en-US" baseline="-25000" dirty="0" smtClean="0"/>
              <a:t>2</a:t>
            </a:r>
            <a:r>
              <a:rPr lang="lv-LV" altLang="en-US" dirty="0" smtClean="0"/>
              <a:t>S)</a:t>
            </a:r>
          </a:p>
        </p:txBody>
      </p:sp>
      <p:sp>
        <p:nvSpPr>
          <p:cNvPr id="3" name="Content Placeholder 2"/>
          <p:cNvSpPr>
            <a:spLocks noGrp="1"/>
          </p:cNvSpPr>
          <p:nvPr>
            <p:ph idx="1"/>
          </p:nvPr>
        </p:nvSpPr>
        <p:spPr>
          <a:xfrm>
            <a:off x="323528" y="620688"/>
            <a:ext cx="8591872" cy="6008712"/>
          </a:xfrm>
        </p:spPr>
        <p:txBody>
          <a:bodyPr/>
          <a:lstStyle/>
          <a:p>
            <a:pPr>
              <a:defRPr/>
            </a:pPr>
            <a:r>
              <a:rPr lang="lv-LV" sz="2400" dirty="0"/>
              <a:t>Ja liellopus un citus lauksaimniecības dzīvniekus izmitina redeļu novietnēs, liels daudzums </a:t>
            </a:r>
            <a:r>
              <a:rPr lang="lv-LV" sz="2400" dirty="0" smtClean="0"/>
              <a:t>vircas uzkrājas </a:t>
            </a:r>
            <a:r>
              <a:rPr lang="lv-LV" sz="2400" dirty="0"/>
              <a:t>tvertnēs zem redelēm. Laikposmā, kad vircu nevar izkliedēt uz lauka, vircai var </a:t>
            </a:r>
            <a:r>
              <a:rPr lang="lv-LV" sz="2400" dirty="0" smtClean="0"/>
              <a:t>izveidoties cieta </a:t>
            </a:r>
            <a:r>
              <a:rPr lang="lv-LV" sz="2400" dirty="0"/>
              <a:t>garoza. Sadalīšanās gāzes, tostarp </a:t>
            </a:r>
            <a:r>
              <a:rPr lang="lv-LV" sz="2400" b="1" dirty="0"/>
              <a:t>metāns</a:t>
            </a:r>
            <a:r>
              <a:rPr lang="lv-LV" sz="2400" dirty="0"/>
              <a:t> un </a:t>
            </a:r>
            <a:r>
              <a:rPr lang="lv-LV" sz="2400" b="1" dirty="0"/>
              <a:t>sērūdeņradis</a:t>
            </a:r>
            <a:r>
              <a:rPr lang="lv-LV" sz="2400" dirty="0"/>
              <a:t>, var uzkrāties zem šīs garozas, </a:t>
            </a:r>
            <a:r>
              <a:rPr lang="lv-LV" sz="2400" dirty="0" smtClean="0"/>
              <a:t>un to </a:t>
            </a:r>
            <a:r>
              <a:rPr lang="lv-LV" sz="2400" dirty="0"/>
              <a:t>līmenis var būt letāls, ja šī garoza tiek </a:t>
            </a:r>
            <a:r>
              <a:rPr lang="lv-LV" sz="2400" dirty="0" smtClean="0"/>
              <a:t>salauzta</a:t>
            </a:r>
            <a:endParaRPr lang="lv-LV" sz="2400" dirty="0"/>
          </a:p>
          <a:p>
            <a:pPr>
              <a:defRPr/>
            </a:pPr>
            <a:r>
              <a:rPr lang="lv-LV" sz="2400" dirty="0" smtClean="0"/>
              <a:t>Visbīstamākais </a:t>
            </a:r>
            <a:r>
              <a:rPr lang="lv-LV" sz="2400" dirty="0"/>
              <a:t>brīdis ir vircas samaisīšanas laikā, un to dara, lai atvieglotu iesūknēšanu </a:t>
            </a:r>
            <a:r>
              <a:rPr lang="lv-LV" sz="2400" dirty="0" smtClean="0"/>
              <a:t>vakuuma tvertnēs </a:t>
            </a:r>
            <a:r>
              <a:rPr lang="lv-LV" sz="2400" dirty="0"/>
              <a:t>izkliedēšanai uz </a:t>
            </a:r>
            <a:r>
              <a:rPr lang="lv-LV" sz="2400" dirty="0" smtClean="0"/>
              <a:t>lauka</a:t>
            </a:r>
            <a:endParaRPr lang="lv-LV" sz="2400" dirty="0"/>
          </a:p>
          <a:p>
            <a:pPr>
              <a:defRPr/>
            </a:pPr>
            <a:r>
              <a:rPr lang="lv-LV" sz="2400" dirty="0" smtClean="0"/>
              <a:t>Arī komposts </a:t>
            </a:r>
            <a:r>
              <a:rPr lang="lv-LV" sz="2400" dirty="0"/>
              <a:t>un citas organiskās </a:t>
            </a:r>
            <a:r>
              <a:rPr lang="lv-LV" sz="2400" dirty="0" smtClean="0"/>
              <a:t>vielas sadaloties </a:t>
            </a:r>
            <a:r>
              <a:rPr lang="lv-LV" sz="2400" dirty="0"/>
              <a:t>var </a:t>
            </a:r>
            <a:r>
              <a:rPr lang="lv-LV" sz="2400" dirty="0" smtClean="0"/>
              <a:t>  izdalīt </a:t>
            </a:r>
            <a:r>
              <a:rPr lang="lv-LV" sz="2400" dirty="0"/>
              <a:t>letālu sērūdeņraža </a:t>
            </a:r>
            <a:r>
              <a:rPr lang="lv-LV" sz="2400" dirty="0" smtClean="0"/>
              <a:t>daudzumu, tādēļ </a:t>
            </a:r>
            <a:r>
              <a:rPr lang="lv-LV" sz="2400" dirty="0"/>
              <a:t>tās apmaisot vai iekraujot, </a:t>
            </a:r>
            <a:r>
              <a:rPr lang="lv-LV" sz="2400" dirty="0" smtClean="0"/>
              <a:t>ir </a:t>
            </a:r>
            <a:r>
              <a:rPr lang="lv-LV" sz="2400" dirty="0"/>
              <a:t>nepieciešama liela </a:t>
            </a:r>
            <a:r>
              <a:rPr lang="lv-LV" sz="2400" dirty="0" smtClean="0"/>
              <a:t>piesardzība</a:t>
            </a:r>
            <a:endParaRPr lang="lv-LV" sz="2400" dirty="0"/>
          </a:p>
        </p:txBody>
      </p:sp>
    </p:spTree>
    <p:extLst>
      <p:ext uri="{BB962C8B-B14F-4D97-AF65-F5344CB8AC3E}">
        <p14:creationId xmlns:p14="http://schemas.microsoft.com/office/powerpoint/2010/main" val="1426173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spect="1" noChangeArrowheads="1"/>
          </p:cNvSpPr>
          <p:nvPr/>
        </p:nvSpPr>
        <p:spPr bwMode="auto">
          <a:xfrm>
            <a:off x="0" y="404813"/>
            <a:ext cx="9144000" cy="519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defTabSz="1566863">
              <a:spcBef>
                <a:spcPct val="20000"/>
              </a:spcBef>
              <a:buFont typeface="Arial" pitchFamily="34" charset="0"/>
              <a:buChar char="•"/>
              <a:defRPr sz="3200">
                <a:solidFill>
                  <a:schemeClr val="tx1"/>
                </a:solidFill>
                <a:latin typeface="Calibri" pitchFamily="34" charset="0"/>
              </a:defRPr>
            </a:lvl1pPr>
            <a:lvl2pPr marL="742950" indent="-285750" defTabSz="1566863">
              <a:spcBef>
                <a:spcPct val="20000"/>
              </a:spcBef>
              <a:buFont typeface="Arial" pitchFamily="34" charset="0"/>
              <a:buChar char="–"/>
              <a:defRPr sz="2800">
                <a:solidFill>
                  <a:schemeClr val="tx1"/>
                </a:solidFill>
                <a:latin typeface="Calibri" pitchFamily="34" charset="0"/>
              </a:defRPr>
            </a:lvl2pPr>
            <a:lvl3pPr marL="1143000" indent="-228600" defTabSz="1566863">
              <a:spcBef>
                <a:spcPct val="20000"/>
              </a:spcBef>
              <a:buFont typeface="Arial" pitchFamily="34" charset="0"/>
              <a:buChar char="•"/>
              <a:defRPr sz="2400">
                <a:solidFill>
                  <a:schemeClr val="tx1"/>
                </a:solidFill>
                <a:latin typeface="Calibri" pitchFamily="34" charset="0"/>
              </a:defRPr>
            </a:lvl3pPr>
            <a:lvl4pPr marL="1600200" indent="-228600" defTabSz="1566863">
              <a:spcBef>
                <a:spcPct val="20000"/>
              </a:spcBef>
              <a:buFont typeface="Arial" pitchFamily="34" charset="0"/>
              <a:buChar char="–"/>
              <a:defRPr sz="2000">
                <a:solidFill>
                  <a:schemeClr val="tx1"/>
                </a:solidFill>
                <a:latin typeface="Calibri" pitchFamily="34" charset="0"/>
              </a:defRPr>
            </a:lvl4pPr>
            <a:lvl5pPr marL="2057400" indent="-228600" defTabSz="1566863">
              <a:spcBef>
                <a:spcPct val="20000"/>
              </a:spcBef>
              <a:buFont typeface="Arial" pitchFamily="34" charset="0"/>
              <a:buChar char="»"/>
              <a:defRPr sz="2000">
                <a:solidFill>
                  <a:schemeClr val="tx1"/>
                </a:solidFill>
                <a:latin typeface="Calibri" pitchFamily="34" charset="0"/>
              </a:defRPr>
            </a:lvl5pPr>
            <a:lvl6pPr marL="25146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lv-LV" altLang="lv-LV" sz="2800" b="1">
                <a:latin typeface="Verdana" pitchFamily="34" charset="0"/>
              </a:rPr>
              <a:t>Dažādi trokšņa līmeņi</a:t>
            </a:r>
            <a:endParaRPr lang="ru-RU" altLang="lv-LV" sz="2800" b="1">
              <a:latin typeface="Verdana" pitchFamily="34" charset="0"/>
            </a:endParaRPr>
          </a:p>
        </p:txBody>
      </p:sp>
      <p:sp>
        <p:nvSpPr>
          <p:cNvPr id="16387" name="Text Box 4"/>
          <p:cNvSpPr txBox="1">
            <a:spLocks noChangeAspect="1" noChangeArrowheads="1"/>
          </p:cNvSpPr>
          <p:nvPr/>
        </p:nvSpPr>
        <p:spPr bwMode="auto">
          <a:xfrm>
            <a:off x="250825" y="836613"/>
            <a:ext cx="1252538" cy="1938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1566863">
              <a:spcBef>
                <a:spcPct val="20000"/>
              </a:spcBef>
              <a:buFont typeface="Arial" pitchFamily="34" charset="0"/>
              <a:buChar char="•"/>
              <a:defRPr sz="3200">
                <a:solidFill>
                  <a:schemeClr val="tx1"/>
                </a:solidFill>
                <a:latin typeface="Calibri" pitchFamily="34" charset="0"/>
              </a:defRPr>
            </a:lvl1pPr>
            <a:lvl2pPr marL="742950" indent="-285750" defTabSz="1566863">
              <a:spcBef>
                <a:spcPct val="20000"/>
              </a:spcBef>
              <a:buFont typeface="Arial" pitchFamily="34" charset="0"/>
              <a:buChar char="–"/>
              <a:defRPr sz="2800">
                <a:solidFill>
                  <a:schemeClr val="tx1"/>
                </a:solidFill>
                <a:latin typeface="Calibri" pitchFamily="34" charset="0"/>
              </a:defRPr>
            </a:lvl2pPr>
            <a:lvl3pPr marL="1143000" indent="-228600" defTabSz="1566863">
              <a:spcBef>
                <a:spcPct val="20000"/>
              </a:spcBef>
              <a:buFont typeface="Arial" pitchFamily="34" charset="0"/>
              <a:buChar char="•"/>
              <a:defRPr sz="2400">
                <a:solidFill>
                  <a:schemeClr val="tx1"/>
                </a:solidFill>
                <a:latin typeface="Calibri" pitchFamily="34" charset="0"/>
              </a:defRPr>
            </a:lvl3pPr>
            <a:lvl4pPr marL="1600200" indent="-228600" defTabSz="1566863">
              <a:spcBef>
                <a:spcPct val="20000"/>
              </a:spcBef>
              <a:buFont typeface="Arial" pitchFamily="34" charset="0"/>
              <a:buChar char="–"/>
              <a:defRPr sz="2000">
                <a:solidFill>
                  <a:schemeClr val="tx1"/>
                </a:solidFill>
                <a:latin typeface="Calibri" pitchFamily="34" charset="0"/>
              </a:defRPr>
            </a:lvl4pPr>
            <a:lvl5pPr marL="2057400" indent="-228600" defTabSz="1566863">
              <a:spcBef>
                <a:spcPct val="20000"/>
              </a:spcBef>
              <a:buFont typeface="Arial" pitchFamily="34" charset="0"/>
              <a:buChar char="»"/>
              <a:defRPr sz="2000">
                <a:solidFill>
                  <a:schemeClr val="tx1"/>
                </a:solidFill>
                <a:latin typeface="Calibri" pitchFamily="34" charset="0"/>
              </a:defRPr>
            </a:lvl5pPr>
            <a:lvl6pPr marL="25146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lv-LV" altLang="lv-LV" sz="2400">
                <a:latin typeface="Verdana" pitchFamily="34" charset="0"/>
              </a:rPr>
              <a:t>Zemākā uztveramā skaņa</a:t>
            </a:r>
            <a:endParaRPr lang="ru-RU" altLang="lv-LV" sz="2400">
              <a:latin typeface="Verdana" pitchFamily="34" charset="0"/>
            </a:endParaRPr>
          </a:p>
        </p:txBody>
      </p:sp>
      <p:sp>
        <p:nvSpPr>
          <p:cNvPr id="16388" name="Text Box 5"/>
          <p:cNvSpPr txBox="1">
            <a:spLocks noChangeAspect="1" noChangeArrowheads="1"/>
          </p:cNvSpPr>
          <p:nvPr/>
        </p:nvSpPr>
        <p:spPr bwMode="auto">
          <a:xfrm>
            <a:off x="1476375" y="836613"/>
            <a:ext cx="1439863"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1566863">
              <a:spcBef>
                <a:spcPct val="20000"/>
              </a:spcBef>
              <a:buFont typeface="Arial" pitchFamily="34" charset="0"/>
              <a:buChar char="•"/>
              <a:defRPr sz="3200">
                <a:solidFill>
                  <a:schemeClr val="tx1"/>
                </a:solidFill>
                <a:latin typeface="Calibri" pitchFamily="34" charset="0"/>
              </a:defRPr>
            </a:lvl1pPr>
            <a:lvl2pPr marL="742950" indent="-285750" defTabSz="1566863">
              <a:spcBef>
                <a:spcPct val="20000"/>
              </a:spcBef>
              <a:buFont typeface="Arial" pitchFamily="34" charset="0"/>
              <a:buChar char="–"/>
              <a:defRPr sz="2800">
                <a:solidFill>
                  <a:schemeClr val="tx1"/>
                </a:solidFill>
                <a:latin typeface="Calibri" pitchFamily="34" charset="0"/>
              </a:defRPr>
            </a:lvl2pPr>
            <a:lvl3pPr marL="1143000" indent="-228600" defTabSz="1566863">
              <a:spcBef>
                <a:spcPct val="20000"/>
              </a:spcBef>
              <a:buFont typeface="Arial" pitchFamily="34" charset="0"/>
              <a:buChar char="•"/>
              <a:defRPr sz="2400">
                <a:solidFill>
                  <a:schemeClr val="tx1"/>
                </a:solidFill>
                <a:latin typeface="Calibri" pitchFamily="34" charset="0"/>
              </a:defRPr>
            </a:lvl3pPr>
            <a:lvl4pPr marL="1600200" indent="-228600" defTabSz="1566863">
              <a:spcBef>
                <a:spcPct val="20000"/>
              </a:spcBef>
              <a:buFont typeface="Arial" pitchFamily="34" charset="0"/>
              <a:buChar char="–"/>
              <a:defRPr sz="2000">
                <a:solidFill>
                  <a:schemeClr val="tx1"/>
                </a:solidFill>
                <a:latin typeface="Calibri" pitchFamily="34" charset="0"/>
              </a:defRPr>
            </a:lvl4pPr>
            <a:lvl5pPr marL="2057400" indent="-228600" defTabSz="1566863">
              <a:spcBef>
                <a:spcPct val="20000"/>
              </a:spcBef>
              <a:buFont typeface="Arial" pitchFamily="34" charset="0"/>
              <a:buChar char="»"/>
              <a:defRPr sz="2000">
                <a:solidFill>
                  <a:schemeClr val="tx1"/>
                </a:solidFill>
                <a:latin typeface="Calibri" pitchFamily="34" charset="0"/>
              </a:defRPr>
            </a:lvl5pPr>
            <a:lvl6pPr marL="25146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lv-LV" altLang="lv-LV" sz="2400">
                <a:latin typeface="Verdana" pitchFamily="34" charset="0"/>
              </a:rPr>
              <a:t>Klusa guļamistaba</a:t>
            </a:r>
            <a:endParaRPr lang="ru-RU" altLang="lv-LV" sz="2400">
              <a:latin typeface="Verdana" pitchFamily="34" charset="0"/>
            </a:endParaRPr>
          </a:p>
        </p:txBody>
      </p:sp>
      <p:sp>
        <p:nvSpPr>
          <p:cNvPr id="16389" name="Text Box 6"/>
          <p:cNvSpPr txBox="1">
            <a:spLocks noChangeAspect="1" noChangeArrowheads="1"/>
          </p:cNvSpPr>
          <p:nvPr/>
        </p:nvSpPr>
        <p:spPr bwMode="auto">
          <a:xfrm>
            <a:off x="3276600" y="836613"/>
            <a:ext cx="1079500" cy="1384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1566863">
              <a:spcBef>
                <a:spcPct val="20000"/>
              </a:spcBef>
              <a:buFont typeface="Arial" pitchFamily="34" charset="0"/>
              <a:buChar char="•"/>
              <a:defRPr sz="3200">
                <a:solidFill>
                  <a:schemeClr val="tx1"/>
                </a:solidFill>
                <a:latin typeface="Calibri" pitchFamily="34" charset="0"/>
              </a:defRPr>
            </a:lvl1pPr>
            <a:lvl2pPr marL="742950" indent="-285750" defTabSz="1566863">
              <a:spcBef>
                <a:spcPct val="20000"/>
              </a:spcBef>
              <a:buFont typeface="Arial" pitchFamily="34" charset="0"/>
              <a:buChar char="–"/>
              <a:defRPr sz="2800">
                <a:solidFill>
                  <a:schemeClr val="tx1"/>
                </a:solidFill>
                <a:latin typeface="Calibri" pitchFamily="34" charset="0"/>
              </a:defRPr>
            </a:lvl2pPr>
            <a:lvl3pPr marL="1143000" indent="-228600" defTabSz="1566863">
              <a:spcBef>
                <a:spcPct val="20000"/>
              </a:spcBef>
              <a:buFont typeface="Arial" pitchFamily="34" charset="0"/>
              <a:buChar char="•"/>
              <a:defRPr sz="2400">
                <a:solidFill>
                  <a:schemeClr val="tx1"/>
                </a:solidFill>
                <a:latin typeface="Calibri" pitchFamily="34" charset="0"/>
              </a:defRPr>
            </a:lvl3pPr>
            <a:lvl4pPr marL="1600200" indent="-228600" defTabSz="1566863">
              <a:spcBef>
                <a:spcPct val="20000"/>
              </a:spcBef>
              <a:buFont typeface="Arial" pitchFamily="34" charset="0"/>
              <a:buChar char="–"/>
              <a:defRPr sz="2000">
                <a:solidFill>
                  <a:schemeClr val="tx1"/>
                </a:solidFill>
                <a:latin typeface="Calibri" pitchFamily="34" charset="0"/>
              </a:defRPr>
            </a:lvl4pPr>
            <a:lvl5pPr marL="2057400" indent="-228600" defTabSz="1566863">
              <a:spcBef>
                <a:spcPct val="20000"/>
              </a:spcBef>
              <a:buFont typeface="Arial" pitchFamily="34" charset="0"/>
              <a:buChar char="»"/>
              <a:defRPr sz="2000">
                <a:solidFill>
                  <a:schemeClr val="tx1"/>
                </a:solidFill>
                <a:latin typeface="Calibri" pitchFamily="34" charset="0"/>
              </a:defRPr>
            </a:lvl5pPr>
            <a:lvl6pPr marL="25146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50000"/>
              </a:spcBef>
              <a:buFontTx/>
              <a:buNone/>
            </a:pPr>
            <a:r>
              <a:rPr lang="lv-LV" altLang="lv-LV" sz="2400">
                <a:latin typeface="Verdana" pitchFamily="34" charset="0"/>
              </a:rPr>
              <a:t>Saruna</a:t>
            </a:r>
          </a:p>
          <a:p>
            <a:pPr eaLnBrk="1" hangingPunct="1">
              <a:spcBef>
                <a:spcPct val="50000"/>
              </a:spcBef>
              <a:buFontTx/>
              <a:buNone/>
            </a:pPr>
            <a:endParaRPr lang="ru-RU" altLang="lv-LV" sz="2400">
              <a:latin typeface="Verdana" pitchFamily="34" charset="0"/>
            </a:endParaRPr>
          </a:p>
        </p:txBody>
      </p:sp>
      <p:sp>
        <p:nvSpPr>
          <p:cNvPr id="16390" name="Text Box 7"/>
          <p:cNvSpPr txBox="1">
            <a:spLocks noChangeArrowheads="1"/>
          </p:cNvSpPr>
          <p:nvPr/>
        </p:nvSpPr>
        <p:spPr bwMode="auto">
          <a:xfrm>
            <a:off x="4932363" y="836613"/>
            <a:ext cx="720725"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1566863">
              <a:spcBef>
                <a:spcPct val="20000"/>
              </a:spcBef>
              <a:buFont typeface="Arial" pitchFamily="34" charset="0"/>
              <a:buChar char="•"/>
              <a:defRPr sz="3200">
                <a:solidFill>
                  <a:schemeClr val="tx1"/>
                </a:solidFill>
                <a:latin typeface="Calibri" pitchFamily="34" charset="0"/>
              </a:defRPr>
            </a:lvl1pPr>
            <a:lvl2pPr marL="742950" indent="-285750" defTabSz="1566863">
              <a:spcBef>
                <a:spcPct val="20000"/>
              </a:spcBef>
              <a:buFont typeface="Arial" pitchFamily="34" charset="0"/>
              <a:buChar char="–"/>
              <a:defRPr sz="2800">
                <a:solidFill>
                  <a:schemeClr val="tx1"/>
                </a:solidFill>
                <a:latin typeface="Calibri" pitchFamily="34" charset="0"/>
              </a:defRPr>
            </a:lvl2pPr>
            <a:lvl3pPr marL="1143000" indent="-228600" defTabSz="1566863">
              <a:spcBef>
                <a:spcPct val="20000"/>
              </a:spcBef>
              <a:buFont typeface="Arial" pitchFamily="34" charset="0"/>
              <a:buChar char="•"/>
              <a:defRPr sz="2400">
                <a:solidFill>
                  <a:schemeClr val="tx1"/>
                </a:solidFill>
                <a:latin typeface="Calibri" pitchFamily="34" charset="0"/>
              </a:defRPr>
            </a:lvl3pPr>
            <a:lvl4pPr marL="1600200" indent="-228600" defTabSz="1566863">
              <a:spcBef>
                <a:spcPct val="20000"/>
              </a:spcBef>
              <a:buFont typeface="Arial" pitchFamily="34" charset="0"/>
              <a:buChar char="–"/>
              <a:defRPr sz="2000">
                <a:solidFill>
                  <a:schemeClr val="tx1"/>
                </a:solidFill>
                <a:latin typeface="Calibri" pitchFamily="34" charset="0"/>
              </a:defRPr>
            </a:lvl4pPr>
            <a:lvl5pPr marL="2057400" indent="-228600" defTabSz="1566863">
              <a:spcBef>
                <a:spcPct val="20000"/>
              </a:spcBef>
              <a:buFont typeface="Arial" pitchFamily="34" charset="0"/>
              <a:buChar char="»"/>
              <a:defRPr sz="2000">
                <a:solidFill>
                  <a:schemeClr val="tx1"/>
                </a:solidFill>
                <a:latin typeface="Calibri" pitchFamily="34" charset="0"/>
              </a:defRPr>
            </a:lvl5pPr>
            <a:lvl6pPr marL="25146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lv-LV" altLang="lv-LV" sz="2400">
                <a:latin typeface="Verdana" pitchFamily="34" charset="0"/>
              </a:rPr>
              <a:t>Virpa</a:t>
            </a:r>
            <a:endParaRPr lang="ru-RU" altLang="lv-LV" sz="2400">
              <a:latin typeface="Verdana" pitchFamily="34" charset="0"/>
            </a:endParaRPr>
          </a:p>
        </p:txBody>
      </p:sp>
      <p:sp>
        <p:nvSpPr>
          <p:cNvPr id="16391" name="Text Box 8"/>
          <p:cNvSpPr txBox="1">
            <a:spLocks noChangeArrowheads="1"/>
          </p:cNvSpPr>
          <p:nvPr/>
        </p:nvSpPr>
        <p:spPr bwMode="auto">
          <a:xfrm>
            <a:off x="5867400" y="836613"/>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1566863">
              <a:spcBef>
                <a:spcPct val="20000"/>
              </a:spcBef>
              <a:buFont typeface="Arial" pitchFamily="34" charset="0"/>
              <a:buChar char="•"/>
              <a:defRPr sz="3200">
                <a:solidFill>
                  <a:schemeClr val="tx1"/>
                </a:solidFill>
                <a:latin typeface="Calibri" pitchFamily="34" charset="0"/>
              </a:defRPr>
            </a:lvl1pPr>
            <a:lvl2pPr marL="742950" indent="-285750" defTabSz="1566863">
              <a:spcBef>
                <a:spcPct val="20000"/>
              </a:spcBef>
              <a:buFont typeface="Arial" pitchFamily="34" charset="0"/>
              <a:buChar char="–"/>
              <a:defRPr sz="2800">
                <a:solidFill>
                  <a:schemeClr val="tx1"/>
                </a:solidFill>
                <a:latin typeface="Calibri" pitchFamily="34" charset="0"/>
              </a:defRPr>
            </a:lvl2pPr>
            <a:lvl3pPr marL="1143000" indent="-228600" defTabSz="1566863">
              <a:spcBef>
                <a:spcPct val="20000"/>
              </a:spcBef>
              <a:buFont typeface="Arial" pitchFamily="34" charset="0"/>
              <a:buChar char="•"/>
              <a:defRPr sz="2400">
                <a:solidFill>
                  <a:schemeClr val="tx1"/>
                </a:solidFill>
                <a:latin typeface="Calibri" pitchFamily="34" charset="0"/>
              </a:defRPr>
            </a:lvl3pPr>
            <a:lvl4pPr marL="1600200" indent="-228600" defTabSz="1566863">
              <a:spcBef>
                <a:spcPct val="20000"/>
              </a:spcBef>
              <a:buFont typeface="Arial" pitchFamily="34" charset="0"/>
              <a:buChar char="–"/>
              <a:defRPr sz="2000">
                <a:solidFill>
                  <a:schemeClr val="tx1"/>
                </a:solidFill>
                <a:latin typeface="Calibri" pitchFamily="34" charset="0"/>
              </a:defRPr>
            </a:lvl4pPr>
            <a:lvl5pPr marL="2057400" indent="-228600" defTabSz="1566863">
              <a:spcBef>
                <a:spcPct val="20000"/>
              </a:spcBef>
              <a:buFont typeface="Arial" pitchFamily="34" charset="0"/>
              <a:buChar char="»"/>
              <a:defRPr sz="2000">
                <a:solidFill>
                  <a:schemeClr val="tx1"/>
                </a:solidFill>
                <a:latin typeface="Calibri" pitchFamily="34" charset="0"/>
              </a:defRPr>
            </a:lvl5pPr>
            <a:lvl6pPr marL="25146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endParaRPr lang="ru-RU" altLang="lv-LV" sz="1800">
              <a:latin typeface="Verdana" pitchFamily="34" charset="0"/>
            </a:endParaRPr>
          </a:p>
        </p:txBody>
      </p:sp>
      <p:sp>
        <p:nvSpPr>
          <p:cNvPr id="16392" name="Text Box 9"/>
          <p:cNvSpPr txBox="1">
            <a:spLocks noChangeArrowheads="1"/>
          </p:cNvSpPr>
          <p:nvPr/>
        </p:nvSpPr>
        <p:spPr bwMode="auto">
          <a:xfrm>
            <a:off x="5795963" y="836613"/>
            <a:ext cx="1081087"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1566863">
              <a:spcBef>
                <a:spcPct val="20000"/>
              </a:spcBef>
              <a:buFont typeface="Arial" pitchFamily="34" charset="0"/>
              <a:buChar char="•"/>
              <a:defRPr sz="3200">
                <a:solidFill>
                  <a:schemeClr val="tx1"/>
                </a:solidFill>
                <a:latin typeface="Calibri" pitchFamily="34" charset="0"/>
              </a:defRPr>
            </a:lvl1pPr>
            <a:lvl2pPr marL="742950" indent="-285750" defTabSz="1566863">
              <a:spcBef>
                <a:spcPct val="20000"/>
              </a:spcBef>
              <a:buFont typeface="Arial" pitchFamily="34" charset="0"/>
              <a:buChar char="–"/>
              <a:defRPr sz="2800">
                <a:solidFill>
                  <a:schemeClr val="tx1"/>
                </a:solidFill>
                <a:latin typeface="Calibri" pitchFamily="34" charset="0"/>
              </a:defRPr>
            </a:lvl2pPr>
            <a:lvl3pPr marL="1143000" indent="-228600" defTabSz="1566863">
              <a:spcBef>
                <a:spcPct val="20000"/>
              </a:spcBef>
              <a:buFont typeface="Arial" pitchFamily="34" charset="0"/>
              <a:buChar char="•"/>
              <a:defRPr sz="2400">
                <a:solidFill>
                  <a:schemeClr val="tx1"/>
                </a:solidFill>
                <a:latin typeface="Calibri" pitchFamily="34" charset="0"/>
              </a:defRPr>
            </a:lvl3pPr>
            <a:lvl4pPr marL="1600200" indent="-228600" defTabSz="1566863">
              <a:spcBef>
                <a:spcPct val="20000"/>
              </a:spcBef>
              <a:buFont typeface="Arial" pitchFamily="34" charset="0"/>
              <a:buChar char="–"/>
              <a:defRPr sz="2000">
                <a:solidFill>
                  <a:schemeClr val="tx1"/>
                </a:solidFill>
                <a:latin typeface="Calibri" pitchFamily="34" charset="0"/>
              </a:defRPr>
            </a:lvl4pPr>
            <a:lvl5pPr marL="2057400" indent="-228600" defTabSz="1566863">
              <a:spcBef>
                <a:spcPct val="20000"/>
              </a:spcBef>
              <a:buFont typeface="Arial" pitchFamily="34" charset="0"/>
              <a:buChar char="»"/>
              <a:defRPr sz="2000">
                <a:solidFill>
                  <a:schemeClr val="tx1"/>
                </a:solidFill>
                <a:latin typeface="Calibri" pitchFamily="34" charset="0"/>
              </a:defRPr>
            </a:lvl5pPr>
            <a:lvl6pPr marL="25146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lv-LV" altLang="lv-LV" sz="2400">
                <a:latin typeface="Verdana" pitchFamily="34" charset="0"/>
              </a:rPr>
              <a:t>Satiksme</a:t>
            </a:r>
            <a:endParaRPr lang="ru-RU" altLang="lv-LV" sz="2400">
              <a:latin typeface="Verdana" pitchFamily="34" charset="0"/>
            </a:endParaRPr>
          </a:p>
        </p:txBody>
      </p:sp>
      <p:pic>
        <p:nvPicPr>
          <p:cNvPr id="1639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9144000" cy="685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23558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0"/>
            <a:ext cx="8229600" cy="685800"/>
          </a:xfrm>
        </p:spPr>
        <p:txBody>
          <a:bodyPr/>
          <a:lstStyle/>
          <a:p>
            <a:r>
              <a:rPr lang="lv-LV" altLang="en-US" sz="2400" smtClean="0"/>
              <a:t>Drošības prasības, maisot organisku vielu sadalīšanās produktus (sērūdeņradis (H</a:t>
            </a:r>
            <a:r>
              <a:rPr lang="lv-LV" altLang="en-US" sz="2400" baseline="-25000" smtClean="0"/>
              <a:t>2</a:t>
            </a:r>
            <a:r>
              <a:rPr lang="lv-LV" altLang="en-US" sz="2400" smtClean="0"/>
              <a:t>S))</a:t>
            </a:r>
          </a:p>
        </p:txBody>
      </p:sp>
      <p:sp>
        <p:nvSpPr>
          <p:cNvPr id="40963" name="Content Placeholder 2"/>
          <p:cNvSpPr>
            <a:spLocks noGrp="1"/>
          </p:cNvSpPr>
          <p:nvPr>
            <p:ph idx="1"/>
          </p:nvPr>
        </p:nvSpPr>
        <p:spPr>
          <a:xfrm>
            <a:off x="107504" y="980728"/>
            <a:ext cx="8884096" cy="5145435"/>
          </a:xfrm>
        </p:spPr>
        <p:txBody>
          <a:bodyPr/>
          <a:lstStyle/>
          <a:p>
            <a:r>
              <a:rPr lang="lv-LV" altLang="en-US" sz="2400" dirty="0" smtClean="0">
                <a:latin typeface="Arial" panose="020B0604020202020204" pitchFamily="34" charset="0"/>
                <a:cs typeface="Arial" panose="020B0604020202020204" pitchFamily="34" charset="0"/>
              </a:rPr>
              <a:t>Maisīt un izkliedēt tikai vējainās dienās, lai gāzes varētu ātri izklīst</a:t>
            </a:r>
          </a:p>
          <a:p>
            <a:r>
              <a:rPr lang="lv-LV" altLang="en-US" sz="2400" dirty="0" smtClean="0">
                <a:latin typeface="Arial" panose="020B0604020202020204" pitchFamily="34" charset="0"/>
                <a:cs typeface="Arial" panose="020B0604020202020204" pitchFamily="34" charset="0"/>
              </a:rPr>
              <a:t>Izvedst visus mājlopus (arī suņus un citus dzīvniekus) no ēkas un vispārējās teritorijas</a:t>
            </a:r>
          </a:p>
          <a:p>
            <a:r>
              <a:rPr lang="lv-LV" altLang="en-US" sz="2400" dirty="0" smtClean="0">
                <a:latin typeface="Arial" panose="020B0604020202020204" pitchFamily="34" charset="0"/>
                <a:cs typeface="Arial" panose="020B0604020202020204" pitchFamily="34" charset="0"/>
              </a:rPr>
              <a:t>Atvērt visas iespējamās novietnes vai kūts nodalījuma durvis, lai nodrošinātu ventilāciju, un norobežot šo zonu, lai tai nevarētu piekļūt (jo īpaši bērni un veci cilvēki)</a:t>
            </a:r>
          </a:p>
          <a:p>
            <a:r>
              <a:rPr lang="lv-LV" altLang="en-US" sz="2400" dirty="0" smtClean="0">
                <a:latin typeface="Arial" panose="020B0604020202020204" pitchFamily="34" charset="0"/>
                <a:cs typeface="Arial" panose="020B0604020202020204" pitchFamily="34" charset="0"/>
              </a:rPr>
              <a:t>Nostāties ar muguru pret vēju, kad ievieto maisīšanas ierīci, un sākt maisīšanu, pārliecinoties, ka ir uzstādīts pilnīgs jūgvārpstas aizsargs</a:t>
            </a:r>
          </a:p>
          <a:p>
            <a:r>
              <a:rPr lang="lv-LV" altLang="en-US" sz="2400" dirty="0" smtClean="0">
                <a:latin typeface="Arial" panose="020B0604020202020204" pitchFamily="34" charset="0"/>
                <a:cs typeface="Arial" panose="020B0604020202020204" pitchFamily="34" charset="0"/>
              </a:rPr>
              <a:t>Lielākā daļa gāzu izdalīsies pirmajās 15–20 maisīšanas minūtēs, tomēr piesardzība ir jāievēro visu laiku</a:t>
            </a:r>
          </a:p>
          <a:p>
            <a:endParaRPr lang="lv-LV" altLang="en-US" sz="2800" dirty="0" smtClean="0"/>
          </a:p>
        </p:txBody>
      </p:sp>
    </p:spTree>
    <p:extLst>
      <p:ext uri="{BB962C8B-B14F-4D97-AF65-F5344CB8AC3E}">
        <p14:creationId xmlns:p14="http://schemas.microsoft.com/office/powerpoint/2010/main" val="13722056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0"/>
            <a:ext cx="8229600" cy="685800"/>
          </a:xfrm>
        </p:spPr>
        <p:txBody>
          <a:bodyPr/>
          <a:lstStyle/>
          <a:p>
            <a:r>
              <a:rPr lang="lv-LV" altLang="en-US" sz="2800" dirty="0" smtClean="0"/>
              <a:t>Drošības prasības, maisot organisku vielu sadalīšanās produktus (sērūdeņradis (H</a:t>
            </a:r>
            <a:r>
              <a:rPr lang="lv-LV" altLang="en-US" sz="2800" baseline="-25000" dirty="0" smtClean="0"/>
              <a:t>2</a:t>
            </a:r>
            <a:r>
              <a:rPr lang="lv-LV" altLang="en-US" sz="2800" dirty="0" smtClean="0"/>
              <a:t>S))</a:t>
            </a:r>
          </a:p>
        </p:txBody>
      </p:sp>
      <p:sp>
        <p:nvSpPr>
          <p:cNvPr id="41987" name="Content Placeholder 2"/>
          <p:cNvSpPr>
            <a:spLocks noGrp="1"/>
          </p:cNvSpPr>
          <p:nvPr>
            <p:ph idx="1"/>
          </p:nvPr>
        </p:nvSpPr>
        <p:spPr>
          <a:xfrm>
            <a:off x="107504" y="1124744"/>
            <a:ext cx="8807896" cy="5001419"/>
          </a:xfrm>
        </p:spPr>
        <p:txBody>
          <a:bodyPr/>
          <a:lstStyle/>
          <a:p>
            <a:r>
              <a:rPr lang="lv-LV" altLang="en-US" sz="2400" dirty="0" smtClean="0"/>
              <a:t>Sērūdeņraža gāze ir ļoti toksiska, tā smird pēc puvušām olām, nomāc smaržas sajūtu, zemā koncentrācijā radot mānīgu drošības izjūtu, ka gāze ir izklīdusi, lai gan patiesībā tās koncentrācija var būt palielinājusies</a:t>
            </a:r>
          </a:p>
          <a:p>
            <a:r>
              <a:rPr lang="lv-LV" altLang="en-US" sz="2400" dirty="0" smtClean="0"/>
              <a:t>Pēc garozas salaušanas no vircas izdalītās koncentrācijas kopumā ir letālas, un nonāvēt var pat viena ieelpa</a:t>
            </a:r>
          </a:p>
          <a:p>
            <a:r>
              <a:rPr lang="lv-LV" altLang="en-US" sz="2400" dirty="0" smtClean="0"/>
              <a:t>Kad maisītāju izņem, lai varētu sākt sūknēšanu un izkliedēšanu, novietojiet sistēmu vietā, nodrošinot pārsega uzlikšanu maisīšanas punktam vai citādu aizsardzību pret neatļautu piekļuvi</a:t>
            </a:r>
          </a:p>
          <a:p>
            <a:r>
              <a:rPr lang="lv-LV" altLang="en-US" sz="2400" dirty="0" smtClean="0"/>
              <a:t>Pēc darba pabeigšanas vienmēr uzlikt atpakaļ maisīšanas punkta pārsegus</a:t>
            </a:r>
          </a:p>
        </p:txBody>
      </p:sp>
    </p:spTree>
    <p:extLst>
      <p:ext uri="{BB962C8B-B14F-4D97-AF65-F5344CB8AC3E}">
        <p14:creationId xmlns:p14="http://schemas.microsoft.com/office/powerpoint/2010/main" val="38110928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GB" altLang="en-US" smtClean="0"/>
          </a:p>
        </p:txBody>
      </p:sp>
      <p:sp>
        <p:nvSpPr>
          <p:cNvPr id="43011" name="Content Placeholder 2"/>
          <p:cNvSpPr>
            <a:spLocks noGrp="1"/>
          </p:cNvSpPr>
          <p:nvPr>
            <p:ph idx="1"/>
          </p:nvPr>
        </p:nvSpPr>
        <p:spPr/>
        <p:txBody>
          <a:bodyPr/>
          <a:lstStyle/>
          <a:p>
            <a:endParaRPr lang="en-GB" altLang="en-US" smtClean="0"/>
          </a:p>
        </p:txBody>
      </p:sp>
      <p:pic>
        <p:nvPicPr>
          <p:cNvPr id="43012" name="Picture 3" descr="C:\Users\ivavan\Bildes_darba_vide\Lauksaimnieciba\Vecciruli_2013\IMG_52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3576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GB" altLang="en-US" smtClean="0"/>
          </a:p>
        </p:txBody>
      </p:sp>
      <p:sp>
        <p:nvSpPr>
          <p:cNvPr id="44035" name="Content Placeholder 2"/>
          <p:cNvSpPr>
            <a:spLocks noGrp="1"/>
          </p:cNvSpPr>
          <p:nvPr>
            <p:ph idx="1"/>
          </p:nvPr>
        </p:nvSpPr>
        <p:spPr/>
        <p:txBody>
          <a:bodyPr/>
          <a:lstStyle/>
          <a:p>
            <a:endParaRPr lang="en-GB" altLang="en-US" smtClean="0"/>
          </a:p>
        </p:txBody>
      </p:sp>
      <p:pic>
        <p:nvPicPr>
          <p:cNvPr id="440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28326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857223" y="214290"/>
            <a:ext cx="7786743" cy="694430"/>
          </a:xfrm>
        </p:spPr>
        <p:txBody>
          <a:bodyPr/>
          <a:lstStyle/>
          <a:p>
            <a:pPr eaLnBrk="1" hangingPunct="1"/>
            <a:r>
              <a:rPr lang="lv-LV" altLang="lv-LV" sz="3600" dirty="0" smtClean="0"/>
              <a:t>Problēma arī lauksaimniecībā - Individuālās aizsardzības līdzekļi</a:t>
            </a:r>
          </a:p>
        </p:txBody>
      </p:sp>
      <p:sp>
        <p:nvSpPr>
          <p:cNvPr id="45059" name="Content Placeholder 2"/>
          <p:cNvSpPr>
            <a:spLocks noGrp="1"/>
          </p:cNvSpPr>
          <p:nvPr>
            <p:ph idx="1"/>
          </p:nvPr>
        </p:nvSpPr>
        <p:spPr>
          <a:xfrm>
            <a:off x="251520" y="1052736"/>
            <a:ext cx="8587680" cy="5652864"/>
          </a:xfrm>
        </p:spPr>
        <p:txBody>
          <a:bodyPr/>
          <a:lstStyle/>
          <a:p>
            <a:pPr eaLnBrk="1" hangingPunct="1"/>
            <a:r>
              <a:rPr lang="lv-LV" altLang="lv-LV" sz="2800" dirty="0" smtClean="0"/>
              <a:t>Situācija ir ļoti dažāda, kopumā parasti – bēdīgi....</a:t>
            </a:r>
          </a:p>
          <a:p>
            <a:pPr eaLnBrk="1" hangingPunct="1"/>
            <a:r>
              <a:rPr lang="lv-LV" altLang="lv-LV" sz="2800" b="1" dirty="0" smtClean="0"/>
              <a:t>Svarīgākās problēmas tieši ķīmisko vielu aspektā</a:t>
            </a:r>
          </a:p>
          <a:p>
            <a:pPr lvl="2" eaLnBrk="1" hangingPunct="1"/>
            <a:r>
              <a:rPr lang="lv-LV" altLang="lv-LV" sz="2800" dirty="0" smtClean="0"/>
              <a:t>Nepiemēroti cimdi (piemēram, neparedzēti darbam ar ķīmiskajām vielām)</a:t>
            </a:r>
          </a:p>
          <a:p>
            <a:pPr lvl="2" eaLnBrk="1" hangingPunct="1"/>
            <a:r>
              <a:rPr lang="lv-LV" altLang="lv-LV" sz="2800" dirty="0" smtClean="0"/>
              <a:t>Redzes aizsardzības līdzekļu nelietošana (piemērotas pastāvīgi nēsājamas brilles - ārkārtīgs retums)</a:t>
            </a:r>
          </a:p>
          <a:p>
            <a:pPr eaLnBrk="1" hangingPunct="1"/>
            <a:r>
              <a:rPr lang="lv-LV" altLang="lv-LV" sz="2800" dirty="0" smtClean="0"/>
              <a:t>Apģērba tīrīšana un mazgāšana</a:t>
            </a:r>
          </a:p>
          <a:p>
            <a:pPr eaLnBrk="1" hangingPunct="1"/>
            <a:r>
              <a:rPr lang="lv-LV" altLang="lv-LV" sz="2800" dirty="0" smtClean="0"/>
              <a:t>Apavi!</a:t>
            </a:r>
          </a:p>
        </p:txBody>
      </p:sp>
      <p:sp>
        <p:nvSpPr>
          <p:cNvPr id="45060"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fld id="{60E9FA57-D954-478B-B51F-361F255B2CED}" type="slidenum">
              <a:rPr lang="en-US" altLang="lv-LV" sz="1200" smtClean="0">
                <a:latin typeface="Verdana" pitchFamily="34" charset="0"/>
              </a:rPr>
              <a:pPr>
                <a:spcBef>
                  <a:spcPct val="0"/>
                </a:spcBef>
                <a:buFontTx/>
                <a:buNone/>
              </a:pPr>
              <a:t>124</a:t>
            </a:fld>
            <a:endParaRPr lang="en-US" altLang="lv-LV" sz="1200" smtClean="0">
              <a:latin typeface="Verdana" pitchFamily="34" charset="0"/>
            </a:endParaRPr>
          </a:p>
        </p:txBody>
      </p:sp>
    </p:spTree>
    <p:extLst>
      <p:ext uri="{BB962C8B-B14F-4D97-AF65-F5344CB8AC3E}">
        <p14:creationId xmlns:p14="http://schemas.microsoft.com/office/powerpoint/2010/main" val="33580751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fld id="{0EBFAA83-FDF3-49DB-B439-A9A5CF3F4B26}" type="slidenum">
              <a:rPr lang="en-US" altLang="lv-LV" sz="1400" b="1" smtClean="0">
                <a:solidFill>
                  <a:srgbClr val="898989"/>
                </a:solidFill>
              </a:rPr>
              <a:pPr algn="ctr">
                <a:spcBef>
                  <a:spcPct val="0"/>
                </a:spcBef>
                <a:buFontTx/>
                <a:buNone/>
              </a:pPr>
              <a:t>125</a:t>
            </a:fld>
            <a:endParaRPr lang="en-US" altLang="lv-LV" sz="1400" b="1" smtClean="0">
              <a:solidFill>
                <a:srgbClr val="898989"/>
              </a:solidFill>
            </a:endParaRPr>
          </a:p>
        </p:txBody>
      </p:sp>
      <p:sp>
        <p:nvSpPr>
          <p:cNvPr id="46083" name="Rectangle 2"/>
          <p:cNvSpPr>
            <a:spLocks noGrp="1" noChangeArrowheads="1"/>
          </p:cNvSpPr>
          <p:nvPr>
            <p:ph type="title"/>
          </p:nvPr>
        </p:nvSpPr>
        <p:spPr>
          <a:xfrm>
            <a:off x="381000" y="274638"/>
            <a:ext cx="8763000" cy="868362"/>
          </a:xfrm>
        </p:spPr>
        <p:txBody>
          <a:bodyPr/>
          <a:lstStyle/>
          <a:p>
            <a:pPr eaLnBrk="1" hangingPunct="1"/>
            <a:r>
              <a:rPr lang="lv-LV" altLang="lv-LV" dirty="0" smtClean="0"/>
              <a:t>Fiziskie (ergonomiskie) riska faktori</a:t>
            </a:r>
            <a:endParaRPr lang="en-US" altLang="lv-LV" dirty="0" smtClean="0"/>
          </a:p>
        </p:txBody>
      </p:sp>
      <p:sp>
        <p:nvSpPr>
          <p:cNvPr id="46084" name="Rectangle 3"/>
          <p:cNvSpPr>
            <a:spLocks noGrp="1" noChangeArrowheads="1"/>
          </p:cNvSpPr>
          <p:nvPr>
            <p:ph type="body" idx="1"/>
          </p:nvPr>
        </p:nvSpPr>
        <p:spPr>
          <a:xfrm>
            <a:off x="611560" y="1628800"/>
            <a:ext cx="8380040" cy="5153000"/>
          </a:xfrm>
        </p:spPr>
        <p:txBody>
          <a:bodyPr/>
          <a:lstStyle/>
          <a:p>
            <a:pPr eaLnBrk="1" hangingPunct="1">
              <a:lnSpc>
                <a:spcPct val="90000"/>
              </a:lnSpc>
            </a:pPr>
            <a:r>
              <a:rPr lang="lv-LV" altLang="lv-LV" dirty="0" smtClean="0"/>
              <a:t>Protams, viens no svarīgākajiem riskiem, bet grūti precīzi vērtējams un ļoti mainīgs</a:t>
            </a:r>
          </a:p>
          <a:p>
            <a:pPr eaLnBrk="1" hangingPunct="1">
              <a:lnSpc>
                <a:spcPct val="90000"/>
              </a:lnSpc>
            </a:pPr>
            <a:r>
              <a:rPr lang="lv-LV" altLang="lv-LV" dirty="0" smtClean="0"/>
              <a:t>Svarīgākie: </a:t>
            </a:r>
          </a:p>
          <a:p>
            <a:pPr lvl="1" eaLnBrk="1" hangingPunct="1">
              <a:lnSpc>
                <a:spcPct val="90000"/>
              </a:lnSpc>
            </a:pPr>
            <a:r>
              <a:rPr lang="lv-LV" altLang="lv-LV" sz="3200" dirty="0" smtClean="0"/>
              <a:t>Piespiedu darba pozas</a:t>
            </a:r>
          </a:p>
          <a:p>
            <a:pPr lvl="1" eaLnBrk="1" hangingPunct="1">
              <a:lnSpc>
                <a:spcPct val="90000"/>
              </a:lnSpc>
            </a:pPr>
            <a:r>
              <a:rPr lang="lv-LV" altLang="lv-LV" sz="3200" dirty="0" smtClean="0"/>
              <a:t>Smagumu pārvietošana</a:t>
            </a:r>
          </a:p>
          <a:p>
            <a:pPr lvl="1" eaLnBrk="1" hangingPunct="1">
              <a:lnSpc>
                <a:spcPct val="90000"/>
              </a:lnSpc>
            </a:pPr>
            <a:r>
              <a:rPr lang="lv-LV" altLang="lv-LV" sz="3200" dirty="0" smtClean="0"/>
              <a:t>Vienveidīgas kustības</a:t>
            </a:r>
          </a:p>
        </p:txBody>
      </p:sp>
    </p:spTree>
    <p:extLst>
      <p:ext uri="{BB962C8B-B14F-4D97-AF65-F5344CB8AC3E}">
        <p14:creationId xmlns:p14="http://schemas.microsoft.com/office/powerpoint/2010/main" val="198199171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857223" y="214290"/>
            <a:ext cx="7786743" cy="478406"/>
          </a:xfrm>
        </p:spPr>
        <p:txBody>
          <a:bodyPr/>
          <a:lstStyle/>
          <a:p>
            <a:pPr eaLnBrk="1" hangingPunct="1"/>
            <a:r>
              <a:rPr lang="lv-LV" altLang="lv-LV" dirty="0" smtClean="0"/>
              <a:t>Balsta un kustību aparāta slimības</a:t>
            </a:r>
          </a:p>
        </p:txBody>
      </p:sp>
      <p:sp>
        <p:nvSpPr>
          <p:cNvPr id="47107" name="Content Placeholder 2"/>
          <p:cNvSpPr>
            <a:spLocks noGrp="1"/>
          </p:cNvSpPr>
          <p:nvPr>
            <p:ph idx="1"/>
          </p:nvPr>
        </p:nvSpPr>
        <p:spPr>
          <a:xfrm>
            <a:off x="323528" y="908720"/>
            <a:ext cx="8515672" cy="5568280"/>
          </a:xfrm>
        </p:spPr>
        <p:txBody>
          <a:bodyPr/>
          <a:lstStyle/>
          <a:p>
            <a:pPr eaLnBrk="1" hangingPunct="1"/>
            <a:r>
              <a:rPr lang="lv-LV" altLang="lv-LV" sz="2800" dirty="0" smtClean="0"/>
              <a:t>Biežākais karpālā kanāla sindroms, kas ir pastāvīga, lēni progresējoša roku slimība, šī slimība visbiežāk attīstās cilvēkiem, kas veic, piemēram, griešanas, vēršanas, pakošanas u.c. darbus.</a:t>
            </a:r>
          </a:p>
          <a:p>
            <a:pPr eaLnBrk="1" hangingPunct="1"/>
            <a:r>
              <a:rPr lang="lv-LV" altLang="lv-LV" sz="2800" dirty="0" smtClean="0"/>
              <a:t>Raksturīgās arī artrozes – konkrētas locītavas iekaisums (slaucējas, ravētājas, lasītājas u.c.)</a:t>
            </a:r>
          </a:p>
          <a:p>
            <a:pPr eaLnBrk="1" hangingPunct="1"/>
            <a:r>
              <a:rPr lang="lv-LV" altLang="lv-LV" sz="2800" dirty="0" smtClean="0"/>
              <a:t>Bieži – mugurkaula slimības, it īpaši jostas un krustu daļā, tai skaitā mugurkaula diska trūces</a:t>
            </a:r>
          </a:p>
        </p:txBody>
      </p:sp>
    </p:spTree>
    <p:extLst>
      <p:ext uri="{BB962C8B-B14F-4D97-AF65-F5344CB8AC3E}">
        <p14:creationId xmlns:p14="http://schemas.microsoft.com/office/powerpoint/2010/main" val="39637959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p:nvPr>
        </p:nvSpPr>
        <p:spPr/>
        <p:txBody>
          <a:bodyPr/>
          <a:lstStyle/>
          <a:p>
            <a:pPr eaLnBrk="1" hangingPunct="1"/>
            <a:r>
              <a:rPr lang="lv-LV" altLang="lv-LV" smtClean="0">
                <a:solidFill>
                  <a:schemeClr val="bg1"/>
                </a:solidFill>
                <a:latin typeface="Arial" pitchFamily="34" charset="0"/>
              </a:rPr>
              <a:t>Wrist Tendinitis</a:t>
            </a:r>
            <a:endParaRPr lang="ru-RU" altLang="lv-LV" smtClean="0">
              <a:solidFill>
                <a:schemeClr val="bg1"/>
              </a:solidFill>
              <a:latin typeface="Arial" pitchFamily="34" charset="0"/>
            </a:endParaRPr>
          </a:p>
        </p:txBody>
      </p:sp>
      <p:pic>
        <p:nvPicPr>
          <p:cNvPr id="48131" name="Picture 6" descr="10206_e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50825" y="0"/>
            <a:ext cx="5367338" cy="4292600"/>
          </a:xfrm>
        </p:spPr>
      </p:pic>
      <p:pic>
        <p:nvPicPr>
          <p:cNvPr id="48132" name="Picture 7" descr="orthosi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084888" y="115888"/>
            <a:ext cx="2724150" cy="5373687"/>
          </a:xfrm>
        </p:spPr>
      </p:pic>
      <p:pic>
        <p:nvPicPr>
          <p:cNvPr id="48133" name="Picture 8" descr="orthosi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816350"/>
            <a:ext cx="390842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08763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p:nvPr>
        </p:nvSpPr>
        <p:spPr/>
        <p:txBody>
          <a:bodyPr/>
          <a:lstStyle/>
          <a:p>
            <a:pPr eaLnBrk="1" hangingPunct="1"/>
            <a:r>
              <a:rPr lang="lv-LV" altLang="lv-LV" smtClean="0">
                <a:solidFill>
                  <a:schemeClr val="bg1"/>
                </a:solidFill>
                <a:latin typeface="Arial" pitchFamily="34" charset="0"/>
              </a:rPr>
              <a:t>Stenosing Ligamentitis</a:t>
            </a:r>
            <a:endParaRPr lang="ru-RU" altLang="lv-LV" smtClean="0">
              <a:solidFill>
                <a:schemeClr val="bg1"/>
              </a:solidFill>
              <a:latin typeface="Arial" pitchFamily="34" charset="0"/>
            </a:endParaRPr>
          </a:p>
        </p:txBody>
      </p:sp>
      <p:pic>
        <p:nvPicPr>
          <p:cNvPr id="49155" name="Picture 4" descr="stenosing tenosynoviti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84213" y="692150"/>
            <a:ext cx="3527425" cy="2343150"/>
          </a:xfrm>
        </p:spPr>
      </p:pic>
      <p:pic>
        <p:nvPicPr>
          <p:cNvPr id="49156" name="Picture 6" descr="tendovaginitis"/>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572000" y="908050"/>
            <a:ext cx="4037013" cy="4679950"/>
          </a:xfrm>
        </p:spPr>
      </p:pic>
      <p:pic>
        <p:nvPicPr>
          <p:cNvPr id="49157" name="Picture 8" descr="stenosing tenosynovitis2"/>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11188" y="3284538"/>
            <a:ext cx="3608387" cy="2447925"/>
          </a:xfrm>
        </p:spPr>
      </p:pic>
    </p:spTree>
    <p:extLst>
      <p:ext uri="{BB962C8B-B14F-4D97-AF65-F5344CB8AC3E}">
        <p14:creationId xmlns:p14="http://schemas.microsoft.com/office/powerpoint/2010/main" val="95353664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GB" altLang="en-US" smtClean="0"/>
          </a:p>
        </p:txBody>
      </p:sp>
      <p:sp>
        <p:nvSpPr>
          <p:cNvPr id="50179" name="Content Placeholder 2"/>
          <p:cNvSpPr>
            <a:spLocks noGrp="1"/>
          </p:cNvSpPr>
          <p:nvPr>
            <p:ph sz="half" idx="1"/>
          </p:nvPr>
        </p:nvSpPr>
        <p:spPr/>
        <p:txBody>
          <a:bodyPr/>
          <a:lstStyle/>
          <a:p>
            <a:endParaRPr lang="en-GB" altLang="en-US" smtClean="0"/>
          </a:p>
        </p:txBody>
      </p:sp>
      <p:sp>
        <p:nvSpPr>
          <p:cNvPr id="50180" name="Content Placeholder 3"/>
          <p:cNvSpPr>
            <a:spLocks noGrp="1"/>
          </p:cNvSpPr>
          <p:nvPr>
            <p:ph sz="quarter" idx="2"/>
          </p:nvPr>
        </p:nvSpPr>
        <p:spPr/>
        <p:txBody>
          <a:bodyPr/>
          <a:lstStyle/>
          <a:p>
            <a:endParaRPr lang="en-GB" altLang="en-US" smtClean="0"/>
          </a:p>
        </p:txBody>
      </p:sp>
      <p:sp>
        <p:nvSpPr>
          <p:cNvPr id="50181" name="Content Placeholder 4"/>
          <p:cNvSpPr>
            <a:spLocks noGrp="1"/>
          </p:cNvSpPr>
          <p:nvPr>
            <p:ph sz="quarter" idx="3"/>
          </p:nvPr>
        </p:nvSpPr>
        <p:spPr/>
        <p:txBody>
          <a:bodyPr/>
          <a:lstStyle/>
          <a:p>
            <a:endParaRPr lang="en-GB" altLang="en-US" smtClean="0"/>
          </a:p>
        </p:txBody>
      </p:sp>
      <p:pic>
        <p:nvPicPr>
          <p:cNvPr id="50182" name="Picture 6" descr="C:\Users\ivavan\DDVVI_projekti\Preventivie_pasakumi_2012\materiali_2012\106_2012_Brosura_Riski_lauksaimnieciba_OK\bildes_fin\09_maisa_celsa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611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1"/>
          <p:cNvSpPr>
            <a:spLocks noGrp="1"/>
          </p:cNvSpPr>
          <p:nvPr>
            <p:ph idx="1"/>
          </p:nvPr>
        </p:nvSpPr>
        <p:spPr>
          <a:xfrm>
            <a:off x="0" y="764705"/>
            <a:ext cx="8820472" cy="5434484"/>
          </a:xfrm>
        </p:spPr>
        <p:txBody>
          <a:bodyPr/>
          <a:lstStyle/>
          <a:p>
            <a:pPr eaLnBrk="1" hangingPunct="1"/>
            <a:r>
              <a:rPr lang="lv-LV" altLang="lv-LV" sz="2800" dirty="0" smtClean="0"/>
              <a:t>Daudziem –  liekas, ka vispār nav – «putniņi čivina, govis mauj... Romantika»</a:t>
            </a:r>
          </a:p>
          <a:p>
            <a:pPr eaLnBrk="1" hangingPunct="1">
              <a:lnSpc>
                <a:spcPct val="90000"/>
              </a:lnSpc>
            </a:pPr>
            <a:r>
              <a:rPr lang="lv-LV" altLang="lv-LV" sz="2800" dirty="0" smtClean="0"/>
              <a:t>Trokšņa avoti: </a:t>
            </a:r>
          </a:p>
          <a:p>
            <a:pPr lvl="1" eaLnBrk="1" hangingPunct="1">
              <a:spcBef>
                <a:spcPct val="0"/>
              </a:spcBef>
              <a:buFont typeface="Wingdings" pitchFamily="2" charset="2"/>
              <a:buChar char="§"/>
            </a:pPr>
            <a:r>
              <a:rPr lang="lv-LV" altLang="lv-LV" dirty="0" smtClean="0"/>
              <a:t>Iekārtas – </a:t>
            </a:r>
          </a:p>
          <a:p>
            <a:pPr lvl="2" eaLnBrk="1" hangingPunct="1">
              <a:spcBef>
                <a:spcPct val="0"/>
              </a:spcBef>
              <a:buFont typeface="Wingdings" pitchFamily="2" charset="2"/>
              <a:buChar char="§"/>
            </a:pPr>
            <a:r>
              <a:rPr lang="lv-LV" altLang="lv-LV" sz="2800" dirty="0" smtClean="0"/>
              <a:t> lauksaimniecības tehnika</a:t>
            </a:r>
          </a:p>
          <a:p>
            <a:pPr lvl="2" eaLnBrk="1" hangingPunct="1">
              <a:spcBef>
                <a:spcPct val="0"/>
              </a:spcBef>
              <a:buFont typeface="Wingdings" pitchFamily="2" charset="2"/>
              <a:buChar char="§"/>
            </a:pPr>
            <a:r>
              <a:rPr lang="lv-LV" altLang="lv-LV" sz="2800" dirty="0"/>
              <a:t> </a:t>
            </a:r>
            <a:r>
              <a:rPr lang="lv-LV" altLang="lv-LV" sz="2800" dirty="0" smtClean="0"/>
              <a:t>transporta līdzekļi</a:t>
            </a:r>
          </a:p>
          <a:p>
            <a:pPr lvl="2" eaLnBrk="1" hangingPunct="1">
              <a:spcBef>
                <a:spcPct val="0"/>
              </a:spcBef>
              <a:buFont typeface="Wingdings" pitchFamily="2" charset="2"/>
              <a:buChar char="§"/>
            </a:pPr>
            <a:r>
              <a:rPr lang="lv-LV" altLang="lv-LV" sz="2800" dirty="0" smtClean="0"/>
              <a:t> transportieri, kaltes u.c.</a:t>
            </a:r>
          </a:p>
          <a:p>
            <a:pPr eaLnBrk="1" hangingPunct="1">
              <a:lnSpc>
                <a:spcPct val="90000"/>
              </a:lnSpc>
            </a:pPr>
            <a:r>
              <a:rPr lang="lv-LV" altLang="lv-LV" sz="2800" dirty="0" smtClean="0"/>
              <a:t>Līmenis – no 61 dB(A) līdz ~ 113 dB(A)</a:t>
            </a:r>
          </a:p>
          <a:p>
            <a:pPr eaLnBrk="1" hangingPunct="1">
              <a:lnSpc>
                <a:spcPct val="90000"/>
              </a:lnSpc>
            </a:pPr>
            <a:r>
              <a:rPr lang="lv-LV" altLang="lv-LV" sz="2800" dirty="0" smtClean="0"/>
              <a:t>Atkarīgs ne tikai no pašas tehnikas, bet arī tās kabīnes (cik jauna ir tehnika, kāda ir trokšņa izolācija)</a:t>
            </a:r>
          </a:p>
          <a:p>
            <a:pPr eaLnBrk="1" hangingPunct="1">
              <a:lnSpc>
                <a:spcPct val="90000"/>
              </a:lnSpc>
            </a:pPr>
            <a:endParaRPr lang="lv-LV" altLang="lv-LV" dirty="0" smtClean="0"/>
          </a:p>
          <a:p>
            <a:pPr eaLnBrk="1" hangingPunct="1">
              <a:lnSpc>
                <a:spcPct val="90000"/>
              </a:lnSpc>
            </a:pPr>
            <a:endParaRPr lang="lv-LV" altLang="lv-LV" dirty="0" smtClean="0"/>
          </a:p>
          <a:p>
            <a:pPr eaLnBrk="1" hangingPunct="1"/>
            <a:endParaRPr lang="lv-LV" altLang="lv-LV" dirty="0" smtClean="0"/>
          </a:p>
        </p:txBody>
      </p:sp>
      <p:sp>
        <p:nvSpPr>
          <p:cNvPr id="17411" name="Title 2"/>
          <p:cNvSpPr>
            <a:spLocks noGrp="1"/>
          </p:cNvSpPr>
          <p:nvPr>
            <p:ph type="title"/>
          </p:nvPr>
        </p:nvSpPr>
        <p:spPr>
          <a:xfrm>
            <a:off x="611188" y="188913"/>
            <a:ext cx="7786687" cy="647799"/>
          </a:xfrm>
        </p:spPr>
        <p:txBody>
          <a:bodyPr/>
          <a:lstStyle/>
          <a:p>
            <a:pPr eaLnBrk="1" hangingPunct="1"/>
            <a:r>
              <a:rPr lang="lv-LV" altLang="lv-LV" smtClean="0"/>
              <a:t>Troksnis lauksaimniecībā</a:t>
            </a:r>
          </a:p>
        </p:txBody>
      </p:sp>
    </p:spTree>
    <p:extLst>
      <p:ext uri="{BB962C8B-B14F-4D97-AF65-F5344CB8AC3E}">
        <p14:creationId xmlns:p14="http://schemas.microsoft.com/office/powerpoint/2010/main" val="52128799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endParaRPr lang="en-GB" altLang="en-US" smtClean="0"/>
          </a:p>
        </p:txBody>
      </p:sp>
      <p:sp>
        <p:nvSpPr>
          <p:cNvPr id="51203" name="Content Placeholder 2"/>
          <p:cNvSpPr>
            <a:spLocks noGrp="1"/>
          </p:cNvSpPr>
          <p:nvPr>
            <p:ph sz="half" idx="1"/>
          </p:nvPr>
        </p:nvSpPr>
        <p:spPr/>
        <p:txBody>
          <a:bodyPr/>
          <a:lstStyle/>
          <a:p>
            <a:endParaRPr lang="en-GB" altLang="en-US" smtClean="0"/>
          </a:p>
        </p:txBody>
      </p:sp>
      <p:sp>
        <p:nvSpPr>
          <p:cNvPr id="51204" name="Content Placeholder 3"/>
          <p:cNvSpPr>
            <a:spLocks noGrp="1"/>
          </p:cNvSpPr>
          <p:nvPr>
            <p:ph sz="quarter" idx="2"/>
          </p:nvPr>
        </p:nvSpPr>
        <p:spPr/>
        <p:txBody>
          <a:bodyPr/>
          <a:lstStyle/>
          <a:p>
            <a:endParaRPr lang="en-GB" altLang="en-US" smtClean="0"/>
          </a:p>
        </p:txBody>
      </p:sp>
      <p:sp>
        <p:nvSpPr>
          <p:cNvPr id="51205" name="Content Placeholder 4"/>
          <p:cNvSpPr>
            <a:spLocks noGrp="1"/>
          </p:cNvSpPr>
          <p:nvPr>
            <p:ph sz="quarter" idx="3"/>
          </p:nvPr>
        </p:nvSpPr>
        <p:spPr/>
        <p:txBody>
          <a:bodyPr/>
          <a:lstStyle/>
          <a:p>
            <a:endParaRPr lang="en-GB" altLang="en-US" smtClean="0"/>
          </a:p>
        </p:txBody>
      </p:sp>
      <p:pic>
        <p:nvPicPr>
          <p:cNvPr id="51206" name="Picture 2" descr="C:\Users\ivavan\Bildes_darba_vide\Lauksaimnieciba\Vecciruli_2013\IMG_52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8913"/>
            <a:ext cx="9753600" cy="73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9201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endParaRPr lang="en-GB" altLang="en-US" smtClean="0"/>
          </a:p>
        </p:txBody>
      </p:sp>
      <p:sp>
        <p:nvSpPr>
          <p:cNvPr id="52227" name="Content Placeholder 2"/>
          <p:cNvSpPr>
            <a:spLocks noGrp="1"/>
          </p:cNvSpPr>
          <p:nvPr>
            <p:ph sz="half" idx="1"/>
          </p:nvPr>
        </p:nvSpPr>
        <p:spPr/>
        <p:txBody>
          <a:bodyPr/>
          <a:lstStyle/>
          <a:p>
            <a:endParaRPr lang="en-GB" altLang="en-US" smtClean="0"/>
          </a:p>
        </p:txBody>
      </p:sp>
      <p:sp>
        <p:nvSpPr>
          <p:cNvPr id="52228" name="Content Placeholder 3"/>
          <p:cNvSpPr>
            <a:spLocks noGrp="1"/>
          </p:cNvSpPr>
          <p:nvPr>
            <p:ph sz="quarter" idx="2"/>
          </p:nvPr>
        </p:nvSpPr>
        <p:spPr/>
        <p:txBody>
          <a:bodyPr/>
          <a:lstStyle/>
          <a:p>
            <a:endParaRPr lang="en-GB" altLang="en-US" smtClean="0"/>
          </a:p>
        </p:txBody>
      </p:sp>
      <p:sp>
        <p:nvSpPr>
          <p:cNvPr id="52229" name="Content Placeholder 4"/>
          <p:cNvSpPr>
            <a:spLocks noGrp="1"/>
          </p:cNvSpPr>
          <p:nvPr>
            <p:ph sz="quarter" idx="3"/>
          </p:nvPr>
        </p:nvSpPr>
        <p:spPr/>
        <p:txBody>
          <a:bodyPr/>
          <a:lstStyle/>
          <a:p>
            <a:endParaRPr lang="en-GB" altLang="en-US" smtClean="0"/>
          </a:p>
        </p:txBody>
      </p:sp>
      <p:pic>
        <p:nvPicPr>
          <p:cNvPr id="522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0429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endParaRPr lang="en-GB" altLang="en-US" smtClean="0"/>
          </a:p>
        </p:txBody>
      </p:sp>
      <p:sp>
        <p:nvSpPr>
          <p:cNvPr id="53251" name="Content Placeholder 3"/>
          <p:cNvSpPr>
            <a:spLocks noGrp="1"/>
          </p:cNvSpPr>
          <p:nvPr>
            <p:ph sz="quarter" idx="2"/>
          </p:nvPr>
        </p:nvSpPr>
        <p:spPr/>
        <p:txBody>
          <a:bodyPr/>
          <a:lstStyle/>
          <a:p>
            <a:endParaRPr lang="en-GB" altLang="en-US" smtClean="0"/>
          </a:p>
        </p:txBody>
      </p:sp>
      <p:sp>
        <p:nvSpPr>
          <p:cNvPr id="53252" name="Content Placeholder 4"/>
          <p:cNvSpPr>
            <a:spLocks noGrp="1"/>
          </p:cNvSpPr>
          <p:nvPr>
            <p:ph sz="quarter" idx="3"/>
          </p:nvPr>
        </p:nvSpPr>
        <p:spPr/>
        <p:txBody>
          <a:bodyPr/>
          <a:lstStyle/>
          <a:p>
            <a:endParaRPr lang="en-GB" altLang="en-US" smtClean="0"/>
          </a:p>
        </p:txBody>
      </p:sp>
      <p:pic>
        <p:nvPicPr>
          <p:cNvPr id="53253" name="Picture 2" descr="C:\Users\ivavan\DDVVI_projekti\Preventivie_pasakumi_2012\materiali_2012\106_2012_Brosura_Riski_lauksaimnieciba_OK\bildes_fin\022_traktors_durvis.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3400" y="0"/>
            <a:ext cx="10287000" cy="6886575"/>
          </a:xfrm>
          <a:noFill/>
        </p:spPr>
      </p:pic>
    </p:spTree>
    <p:extLst>
      <p:ext uri="{BB962C8B-B14F-4D97-AF65-F5344CB8AC3E}">
        <p14:creationId xmlns:p14="http://schemas.microsoft.com/office/powerpoint/2010/main" val="3128049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endParaRPr lang="en-GB" altLang="en-US" smtClean="0"/>
          </a:p>
        </p:txBody>
      </p:sp>
      <p:sp>
        <p:nvSpPr>
          <p:cNvPr id="54275" name="Content Placeholder 2"/>
          <p:cNvSpPr>
            <a:spLocks noGrp="1"/>
          </p:cNvSpPr>
          <p:nvPr>
            <p:ph sz="half" idx="1"/>
          </p:nvPr>
        </p:nvSpPr>
        <p:spPr/>
        <p:txBody>
          <a:bodyPr/>
          <a:lstStyle/>
          <a:p>
            <a:endParaRPr lang="en-GB" altLang="en-US" smtClean="0"/>
          </a:p>
        </p:txBody>
      </p:sp>
      <p:sp>
        <p:nvSpPr>
          <p:cNvPr id="54276" name="Content Placeholder 3"/>
          <p:cNvSpPr>
            <a:spLocks noGrp="1"/>
          </p:cNvSpPr>
          <p:nvPr>
            <p:ph sz="quarter" idx="2"/>
          </p:nvPr>
        </p:nvSpPr>
        <p:spPr/>
        <p:txBody>
          <a:bodyPr/>
          <a:lstStyle/>
          <a:p>
            <a:endParaRPr lang="en-GB" altLang="en-US" smtClean="0"/>
          </a:p>
        </p:txBody>
      </p:sp>
      <p:sp>
        <p:nvSpPr>
          <p:cNvPr id="54277" name="Content Placeholder 4"/>
          <p:cNvSpPr>
            <a:spLocks noGrp="1"/>
          </p:cNvSpPr>
          <p:nvPr>
            <p:ph sz="quarter" idx="3"/>
          </p:nvPr>
        </p:nvSpPr>
        <p:spPr/>
        <p:txBody>
          <a:bodyPr/>
          <a:lstStyle/>
          <a:p>
            <a:endParaRPr lang="en-GB" altLang="en-US" smtClean="0"/>
          </a:p>
        </p:txBody>
      </p:sp>
      <p:pic>
        <p:nvPicPr>
          <p:cNvPr id="54278" name="Picture 2" descr="Saistīts attēl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91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6" descr="Saistīts attēl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2900" y="3114675"/>
            <a:ext cx="4991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016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n-GB" altLang="en-US" smtClean="0"/>
          </a:p>
        </p:txBody>
      </p:sp>
      <p:sp>
        <p:nvSpPr>
          <p:cNvPr id="55299" name="Content Placeholder 2"/>
          <p:cNvSpPr>
            <a:spLocks noGrp="1"/>
          </p:cNvSpPr>
          <p:nvPr>
            <p:ph sz="half" idx="1"/>
          </p:nvPr>
        </p:nvSpPr>
        <p:spPr/>
        <p:txBody>
          <a:bodyPr/>
          <a:lstStyle/>
          <a:p>
            <a:endParaRPr lang="en-GB" altLang="en-US" smtClean="0"/>
          </a:p>
        </p:txBody>
      </p:sp>
      <p:sp>
        <p:nvSpPr>
          <p:cNvPr id="55300" name="Content Placeholder 3"/>
          <p:cNvSpPr>
            <a:spLocks noGrp="1"/>
          </p:cNvSpPr>
          <p:nvPr>
            <p:ph sz="quarter" idx="2"/>
          </p:nvPr>
        </p:nvSpPr>
        <p:spPr/>
        <p:txBody>
          <a:bodyPr/>
          <a:lstStyle/>
          <a:p>
            <a:endParaRPr lang="en-GB" altLang="en-US" smtClean="0"/>
          </a:p>
        </p:txBody>
      </p:sp>
      <p:sp>
        <p:nvSpPr>
          <p:cNvPr id="55301" name="Content Placeholder 4"/>
          <p:cNvSpPr>
            <a:spLocks noGrp="1"/>
          </p:cNvSpPr>
          <p:nvPr>
            <p:ph sz="quarter" idx="3"/>
          </p:nvPr>
        </p:nvSpPr>
        <p:spPr/>
        <p:txBody>
          <a:bodyPr/>
          <a:lstStyle/>
          <a:p>
            <a:endParaRPr lang="en-GB" altLang="en-US" smtClean="0"/>
          </a:p>
        </p:txBody>
      </p:sp>
      <p:pic>
        <p:nvPicPr>
          <p:cNvPr id="55302" name="Picture 2" descr="Attēlu rezultāti vaicājumam “lazy bed weeder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900" y="3114675"/>
            <a:ext cx="4991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4" descr="https://www.farmshow.com/images/resize.php?w=300&amp;img=/images/articles/33/3/12646_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238750"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446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fld id="{D87F69CC-B654-449A-AED7-1AA20DE02F8A}" type="slidenum">
              <a:rPr lang="en-US" altLang="lv-LV" sz="1400" b="1" smtClean="0">
                <a:solidFill>
                  <a:srgbClr val="898989"/>
                </a:solidFill>
              </a:rPr>
              <a:pPr algn="ctr">
                <a:spcBef>
                  <a:spcPct val="0"/>
                </a:spcBef>
                <a:buFontTx/>
                <a:buNone/>
              </a:pPr>
              <a:t>135</a:t>
            </a:fld>
            <a:endParaRPr lang="en-US" altLang="lv-LV" sz="1400" b="1" smtClean="0">
              <a:solidFill>
                <a:srgbClr val="898989"/>
              </a:solidFill>
            </a:endParaRPr>
          </a:p>
        </p:txBody>
      </p:sp>
      <p:sp>
        <p:nvSpPr>
          <p:cNvPr id="56323" name="Rectangle 2"/>
          <p:cNvSpPr>
            <a:spLocks noGrp="1" noChangeArrowheads="1"/>
          </p:cNvSpPr>
          <p:nvPr>
            <p:ph type="title"/>
          </p:nvPr>
        </p:nvSpPr>
        <p:spPr/>
        <p:txBody>
          <a:bodyPr/>
          <a:lstStyle/>
          <a:p>
            <a:pPr eaLnBrk="1" hangingPunct="1"/>
            <a:r>
              <a:rPr lang="lv-LV" altLang="lv-LV" smtClean="0"/>
              <a:t>Psihoemocionālie riska faktori</a:t>
            </a:r>
          </a:p>
        </p:txBody>
      </p:sp>
      <p:sp>
        <p:nvSpPr>
          <p:cNvPr id="56324" name="Rectangle 3"/>
          <p:cNvSpPr>
            <a:spLocks noGrp="1" noChangeArrowheads="1"/>
          </p:cNvSpPr>
          <p:nvPr>
            <p:ph type="body" idx="1"/>
          </p:nvPr>
        </p:nvSpPr>
        <p:spPr>
          <a:xfrm>
            <a:off x="457200" y="1371600"/>
            <a:ext cx="8305800" cy="5029200"/>
          </a:xfrm>
        </p:spPr>
        <p:txBody>
          <a:bodyPr/>
          <a:lstStyle/>
          <a:p>
            <a:pPr eaLnBrk="1" hangingPunct="1"/>
            <a:r>
              <a:rPr lang="lv-LV" altLang="lv-LV" smtClean="0"/>
              <a:t>Pēc definīcijas – Neatbilstība starp to, ko prasa un ko var dot!</a:t>
            </a:r>
          </a:p>
          <a:p>
            <a:pPr eaLnBrk="1" hangingPunct="1"/>
            <a:r>
              <a:rPr lang="lv-LV" altLang="lv-LV" smtClean="0"/>
              <a:t>Svarīgākie iespējamie/veicinošie faktori</a:t>
            </a:r>
          </a:p>
          <a:p>
            <a:pPr lvl="1" eaLnBrk="1" hangingPunct="1"/>
            <a:r>
              <a:rPr lang="lv-LV" altLang="lv-LV" sz="3200" smtClean="0"/>
              <a:t>Sezonalitāte</a:t>
            </a:r>
          </a:p>
          <a:p>
            <a:pPr lvl="1" eaLnBrk="1" hangingPunct="1"/>
            <a:r>
              <a:rPr lang="lv-LV" altLang="lv-LV" sz="3200" smtClean="0"/>
              <a:t>Garas darba stundas, vienmuļība</a:t>
            </a:r>
          </a:p>
          <a:p>
            <a:pPr lvl="1" eaLnBrk="1" hangingPunct="1"/>
            <a:r>
              <a:rPr lang="lv-LV" altLang="lv-LV" sz="3200" smtClean="0"/>
              <a:t>Darbs vienatnē u.c.</a:t>
            </a:r>
          </a:p>
          <a:p>
            <a:pPr eaLnBrk="1" hangingPunct="1"/>
            <a:r>
              <a:rPr lang="lv-LV" altLang="lv-LV" smtClean="0"/>
              <a:t>Veicina nelaimes gadījumu biežumu, no darba atkarīgās slimības u.c.</a:t>
            </a:r>
          </a:p>
          <a:p>
            <a:pPr lvl="1" eaLnBrk="1" hangingPunct="1">
              <a:buFont typeface="Wingdings" pitchFamily="2" charset="2"/>
              <a:buNone/>
            </a:pPr>
            <a:endParaRPr lang="en-US" altLang="lv-LV" sz="3200" smtClean="0"/>
          </a:p>
          <a:p>
            <a:pPr eaLnBrk="1" hangingPunct="1"/>
            <a:endParaRPr lang="lv-LV" altLang="lv-LV" smtClean="0"/>
          </a:p>
        </p:txBody>
      </p:sp>
    </p:spTree>
    <p:extLst>
      <p:ext uri="{BB962C8B-B14F-4D97-AF65-F5344CB8AC3E}">
        <p14:creationId xmlns:p14="http://schemas.microsoft.com/office/powerpoint/2010/main" val="15577759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Font typeface="Arial" pitchFamily="34" charset="0"/>
              <a:buChar char="•"/>
              <a:defRPr sz="3200">
                <a:solidFill>
                  <a:schemeClr val="tx1"/>
                </a:solidFill>
                <a:latin typeface="Calibri" pitchFamily="34" charset="0"/>
              </a:defRPr>
            </a:lvl1pPr>
            <a:lvl2pPr marL="742950" indent="-285750" defTabSz="912813">
              <a:spcBef>
                <a:spcPct val="20000"/>
              </a:spcBef>
              <a:buFont typeface="Arial" pitchFamily="34" charset="0"/>
              <a:buChar char="–"/>
              <a:defRPr sz="2800">
                <a:solidFill>
                  <a:schemeClr val="tx1"/>
                </a:solidFill>
                <a:latin typeface="Calibri" pitchFamily="34" charset="0"/>
              </a:defRPr>
            </a:lvl2pPr>
            <a:lvl3pPr marL="1143000" indent="-228600" defTabSz="912813">
              <a:spcBef>
                <a:spcPct val="20000"/>
              </a:spcBef>
              <a:buFont typeface="Arial" pitchFamily="34" charset="0"/>
              <a:buChar char="•"/>
              <a:defRPr sz="2400">
                <a:solidFill>
                  <a:schemeClr val="tx1"/>
                </a:solidFill>
                <a:latin typeface="Calibri" pitchFamily="34" charset="0"/>
              </a:defRPr>
            </a:lvl3pPr>
            <a:lvl4pPr marL="1600200" indent="-228600" defTabSz="912813">
              <a:spcBef>
                <a:spcPct val="20000"/>
              </a:spcBef>
              <a:buFont typeface="Arial" pitchFamily="34" charset="0"/>
              <a:buChar char="–"/>
              <a:defRPr sz="2000">
                <a:solidFill>
                  <a:schemeClr val="tx1"/>
                </a:solidFill>
                <a:latin typeface="Calibri" pitchFamily="34" charset="0"/>
              </a:defRPr>
            </a:lvl4pPr>
            <a:lvl5pPr marL="2057400" indent="-228600" defTabSz="912813">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fld id="{1B0532E9-BC5E-4D9A-BECD-CC385050785E}" type="slidenum">
              <a:rPr lang="en-US" altLang="lv-LV" sz="1400" smtClean="0">
                <a:latin typeface="Times New Roman" pitchFamily="18" charset="0"/>
              </a:rPr>
              <a:pPr algn="ctr">
                <a:spcBef>
                  <a:spcPct val="0"/>
                </a:spcBef>
                <a:buFontTx/>
                <a:buNone/>
              </a:pPr>
              <a:t>14</a:t>
            </a:fld>
            <a:endParaRPr lang="en-US" altLang="lv-LV" sz="1400" smtClean="0">
              <a:latin typeface="Times New Roman" pitchFamily="18" charset="0"/>
            </a:endParaRPr>
          </a:p>
        </p:txBody>
      </p:sp>
      <p:sp>
        <p:nvSpPr>
          <p:cNvPr id="18435" name="Rectangle 2"/>
          <p:cNvSpPr>
            <a:spLocks noGrp="1" noChangeArrowheads="1"/>
          </p:cNvSpPr>
          <p:nvPr>
            <p:ph type="body" idx="1"/>
          </p:nvPr>
        </p:nvSpPr>
        <p:spPr>
          <a:xfrm>
            <a:off x="228600" y="914400"/>
            <a:ext cx="8807896" cy="4981575"/>
          </a:xfrm>
        </p:spPr>
        <p:txBody>
          <a:bodyPr/>
          <a:lstStyle/>
          <a:p>
            <a:pPr eaLnBrk="1" hangingPunct="1">
              <a:lnSpc>
                <a:spcPct val="80000"/>
              </a:lnSpc>
            </a:pPr>
            <a:r>
              <a:rPr lang="lv-LV" altLang="lv-LV" dirty="0" smtClean="0"/>
              <a:t>Troksnis joprojām ir viena no lielākajām veselības problēmām visā pasaulē</a:t>
            </a:r>
          </a:p>
          <a:p>
            <a:pPr eaLnBrk="1" hangingPunct="1">
              <a:lnSpc>
                <a:spcPct val="80000"/>
              </a:lnSpc>
            </a:pPr>
            <a:r>
              <a:rPr lang="lv-LV" altLang="lv-LV" b="1" dirty="0" smtClean="0"/>
              <a:t>ES </a:t>
            </a:r>
            <a:r>
              <a:rPr lang="lv-LV" altLang="lv-LV" dirty="0" smtClean="0"/>
              <a:t>valstīs </a:t>
            </a:r>
            <a:r>
              <a:rPr lang="lv-LV" altLang="lv-LV" dirty="0" smtClean="0"/>
              <a:t>vidēji:</a:t>
            </a:r>
          </a:p>
          <a:p>
            <a:pPr lvl="1" eaLnBrk="1" hangingPunct="1">
              <a:lnSpc>
                <a:spcPct val="80000"/>
              </a:lnSpc>
            </a:pPr>
            <a:r>
              <a:rPr lang="lv-LV" altLang="lv-LV" b="1" dirty="0" smtClean="0"/>
              <a:t>29%</a:t>
            </a:r>
            <a:r>
              <a:rPr lang="lv-LV" altLang="lv-LV" dirty="0" smtClean="0"/>
              <a:t> strādājošo ir bijuši pakļauti trokšņa iedarbībai 1/4 daļu no darba dienas</a:t>
            </a:r>
          </a:p>
          <a:p>
            <a:pPr lvl="1" eaLnBrk="1" hangingPunct="1">
              <a:lnSpc>
                <a:spcPct val="80000"/>
              </a:lnSpc>
            </a:pPr>
            <a:r>
              <a:rPr lang="lv-LV" altLang="lv-LV" b="1" dirty="0" smtClean="0"/>
              <a:t>11%</a:t>
            </a:r>
            <a:r>
              <a:rPr lang="lv-LV" altLang="lv-LV" dirty="0" smtClean="0"/>
              <a:t> - visu darba dienu</a:t>
            </a:r>
          </a:p>
          <a:p>
            <a:pPr eaLnBrk="1" hangingPunct="1">
              <a:lnSpc>
                <a:spcPct val="80000"/>
              </a:lnSpc>
            </a:pPr>
            <a:r>
              <a:rPr lang="lv-LV" altLang="lv-LV" sz="3600" b="1" dirty="0" smtClean="0"/>
              <a:t>Jaunajās </a:t>
            </a:r>
            <a:r>
              <a:rPr lang="lv-LV" altLang="lv-LV" sz="3600" b="1" dirty="0" smtClean="0"/>
              <a:t>ES dalībvalstīs</a:t>
            </a:r>
            <a:r>
              <a:rPr lang="lv-LV" altLang="lv-LV" sz="3600" dirty="0" smtClean="0"/>
              <a:t> </a:t>
            </a:r>
            <a:r>
              <a:rPr lang="lv-LV" altLang="lv-LV" sz="3600" dirty="0" smtClean="0"/>
              <a:t>vidēji:</a:t>
            </a:r>
          </a:p>
          <a:p>
            <a:pPr lvl="1" eaLnBrk="1" hangingPunct="1">
              <a:lnSpc>
                <a:spcPct val="80000"/>
              </a:lnSpc>
            </a:pPr>
            <a:r>
              <a:rPr lang="lv-LV" altLang="lv-LV" sz="3200" b="1" dirty="0" smtClean="0"/>
              <a:t>35%</a:t>
            </a:r>
            <a:r>
              <a:rPr lang="lv-LV" altLang="lv-LV" sz="3200" dirty="0" smtClean="0"/>
              <a:t> strādājošo ir bijuši pakļauti trokšņa iedarbībai 1/4 daļu no darba dienas</a:t>
            </a:r>
          </a:p>
          <a:p>
            <a:pPr lvl="1" eaLnBrk="1" hangingPunct="1">
              <a:lnSpc>
                <a:spcPct val="80000"/>
              </a:lnSpc>
            </a:pPr>
            <a:r>
              <a:rPr lang="lv-LV" altLang="lv-LV" sz="3200" b="1" dirty="0" smtClean="0"/>
              <a:t>15%</a:t>
            </a:r>
            <a:r>
              <a:rPr lang="lv-LV" altLang="lv-LV" sz="3200" dirty="0" smtClean="0"/>
              <a:t> strādājošo - visu darba dienu</a:t>
            </a:r>
          </a:p>
        </p:txBody>
      </p:sp>
    </p:spTree>
    <p:extLst>
      <p:ext uri="{BB962C8B-B14F-4D97-AF65-F5344CB8AC3E}">
        <p14:creationId xmlns:p14="http://schemas.microsoft.com/office/powerpoint/2010/main" val="40271194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Font typeface="Arial" pitchFamily="34" charset="0"/>
              <a:buChar char="•"/>
              <a:defRPr sz="3200">
                <a:solidFill>
                  <a:schemeClr val="tx1"/>
                </a:solidFill>
                <a:latin typeface="Calibri" pitchFamily="34" charset="0"/>
              </a:defRPr>
            </a:lvl1pPr>
            <a:lvl2pPr marL="742950" indent="-285750" defTabSz="912813">
              <a:spcBef>
                <a:spcPct val="20000"/>
              </a:spcBef>
              <a:buFont typeface="Arial" pitchFamily="34" charset="0"/>
              <a:buChar char="–"/>
              <a:defRPr sz="2800">
                <a:solidFill>
                  <a:schemeClr val="tx1"/>
                </a:solidFill>
                <a:latin typeface="Calibri" pitchFamily="34" charset="0"/>
              </a:defRPr>
            </a:lvl2pPr>
            <a:lvl3pPr marL="1143000" indent="-228600" defTabSz="912813">
              <a:spcBef>
                <a:spcPct val="20000"/>
              </a:spcBef>
              <a:buFont typeface="Arial" pitchFamily="34" charset="0"/>
              <a:buChar char="•"/>
              <a:defRPr sz="2400">
                <a:solidFill>
                  <a:schemeClr val="tx1"/>
                </a:solidFill>
                <a:latin typeface="Calibri" pitchFamily="34" charset="0"/>
              </a:defRPr>
            </a:lvl3pPr>
            <a:lvl4pPr marL="1600200" indent="-228600" defTabSz="912813">
              <a:spcBef>
                <a:spcPct val="20000"/>
              </a:spcBef>
              <a:buFont typeface="Arial" pitchFamily="34" charset="0"/>
              <a:buChar char="–"/>
              <a:defRPr sz="2000">
                <a:solidFill>
                  <a:schemeClr val="tx1"/>
                </a:solidFill>
                <a:latin typeface="Calibri" pitchFamily="34" charset="0"/>
              </a:defRPr>
            </a:lvl4pPr>
            <a:lvl5pPr marL="2057400" indent="-228600" defTabSz="912813">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fld id="{00EB2A7F-A760-4FE2-A25F-E286782827ED}" type="slidenum">
              <a:rPr lang="en-US" altLang="lv-LV" sz="1400" smtClean="0">
                <a:latin typeface="Times New Roman" pitchFamily="18" charset="0"/>
              </a:rPr>
              <a:pPr algn="ctr">
                <a:spcBef>
                  <a:spcPct val="0"/>
                </a:spcBef>
                <a:buFontTx/>
                <a:buNone/>
              </a:pPr>
              <a:t>15</a:t>
            </a:fld>
            <a:endParaRPr lang="en-US" altLang="lv-LV" sz="1400" smtClean="0">
              <a:latin typeface="Times New Roman" pitchFamily="18" charset="0"/>
            </a:endParaRPr>
          </a:p>
        </p:txBody>
      </p:sp>
      <p:sp>
        <p:nvSpPr>
          <p:cNvPr id="19459" name="Rectangle 2"/>
          <p:cNvSpPr>
            <a:spLocks noGrp="1" noChangeArrowheads="1"/>
          </p:cNvSpPr>
          <p:nvPr>
            <p:ph type="title"/>
          </p:nvPr>
        </p:nvSpPr>
        <p:spPr/>
        <p:txBody>
          <a:bodyPr/>
          <a:lstStyle/>
          <a:p>
            <a:pPr eaLnBrk="1" hangingPunct="1"/>
            <a:r>
              <a:rPr lang="lv-LV" altLang="lv-LV" smtClean="0"/>
              <a:t>Trokšņa problēmas Latvijā</a:t>
            </a:r>
          </a:p>
        </p:txBody>
      </p:sp>
      <p:sp>
        <p:nvSpPr>
          <p:cNvPr id="19460" name="Rectangle 3"/>
          <p:cNvSpPr>
            <a:spLocks noGrp="1" noChangeArrowheads="1"/>
          </p:cNvSpPr>
          <p:nvPr>
            <p:ph type="body" idx="1"/>
          </p:nvPr>
        </p:nvSpPr>
        <p:spPr>
          <a:xfrm>
            <a:off x="323528" y="1124744"/>
            <a:ext cx="8352160" cy="5041106"/>
          </a:xfrm>
        </p:spPr>
        <p:txBody>
          <a:bodyPr/>
          <a:lstStyle/>
          <a:p>
            <a:pPr eaLnBrk="1" hangingPunct="1">
              <a:lnSpc>
                <a:spcPct val="90000"/>
              </a:lnSpc>
            </a:pPr>
            <a:r>
              <a:rPr lang="lv-LV" altLang="lv-LV" dirty="0" smtClean="0"/>
              <a:t>Aizdomas ka reālā situācija ir vēl mazāk iepriecinoša kā statistika</a:t>
            </a:r>
          </a:p>
          <a:p>
            <a:pPr lvl="1" eaLnBrk="1" hangingPunct="1">
              <a:lnSpc>
                <a:spcPct val="90000"/>
              </a:lnSpc>
            </a:pPr>
            <a:r>
              <a:rPr lang="lv-LV" altLang="lv-LV" b="1" dirty="0" smtClean="0"/>
              <a:t>Aptuveni &gt; 50% testēto darba vietu trokšņa līmenis ir augstāks par pieļaujamo</a:t>
            </a:r>
          </a:p>
          <a:p>
            <a:pPr lvl="1" eaLnBrk="1" hangingPunct="1">
              <a:lnSpc>
                <a:spcPct val="90000"/>
              </a:lnSpc>
            </a:pPr>
            <a:r>
              <a:rPr lang="lv-LV" altLang="lv-LV" dirty="0" smtClean="0"/>
              <a:t>Vai testētas “labākās” vai “sliktākās” darba vietas?</a:t>
            </a:r>
          </a:p>
          <a:p>
            <a:pPr eaLnBrk="1" hangingPunct="1">
              <a:lnSpc>
                <a:spcPct val="90000"/>
              </a:lnSpc>
            </a:pPr>
            <a:r>
              <a:rPr lang="lv-LV" altLang="lv-LV" dirty="0" smtClean="0"/>
              <a:t>Higiēnas un arodslimību laboratorijas veikto mērījumu apkopojums:</a:t>
            </a:r>
          </a:p>
          <a:p>
            <a:pPr lvl="1" eaLnBrk="1" hangingPunct="1">
              <a:lnSpc>
                <a:spcPct val="90000"/>
              </a:lnSpc>
            </a:pPr>
            <a:r>
              <a:rPr lang="lv-LV" altLang="lv-LV" dirty="0" smtClean="0"/>
              <a:t>Vairāk kā 5000 mērījumi par troksni</a:t>
            </a:r>
          </a:p>
        </p:txBody>
      </p:sp>
    </p:spTree>
    <p:extLst>
      <p:ext uri="{BB962C8B-B14F-4D97-AF65-F5344CB8AC3E}">
        <p14:creationId xmlns:p14="http://schemas.microsoft.com/office/powerpoint/2010/main" val="3722283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09600" y="274638"/>
            <a:ext cx="8077200" cy="418058"/>
          </a:xfrm>
        </p:spPr>
        <p:txBody>
          <a:bodyPr/>
          <a:lstStyle/>
          <a:p>
            <a:r>
              <a:rPr lang="lv-LV" altLang="lv-LV" sz="2800" dirty="0" smtClean="0"/>
              <a:t>Ikdienas trokšņa ekspozīcijas līmenis (L</a:t>
            </a:r>
            <a:r>
              <a:rPr lang="lv-LV" altLang="lv-LV" sz="2800" baseline="-25000" dirty="0" smtClean="0"/>
              <a:t>EX, 8h</a:t>
            </a:r>
            <a:r>
              <a:rPr lang="lv-LV" altLang="lv-LV" sz="2800" dirty="0" smtClean="0"/>
              <a:t>) procentuāli no 2003.gada līdz 2012.gadam. </a:t>
            </a:r>
          </a:p>
        </p:txBody>
      </p:sp>
      <p:pic>
        <p:nvPicPr>
          <p:cNvPr id="2048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433" y="908720"/>
            <a:ext cx="9187192" cy="5616624"/>
          </a:xfrm>
          <a:noFill/>
        </p:spPr>
      </p:pic>
    </p:spTree>
    <p:extLst>
      <p:ext uri="{BB962C8B-B14F-4D97-AF65-F5344CB8AC3E}">
        <p14:creationId xmlns:p14="http://schemas.microsoft.com/office/powerpoint/2010/main" val="1056501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81000" y="0"/>
            <a:ext cx="8305800" cy="638175"/>
          </a:xfrm>
        </p:spPr>
        <p:txBody>
          <a:bodyPr/>
          <a:lstStyle/>
          <a:p>
            <a:r>
              <a:rPr lang="lv-LV" altLang="lv-LV" sz="2400" dirty="0" smtClean="0"/>
              <a:t>Trokšņa izraisītās aroda vājdzirdības sadalījums pa gadiem un biežākām nozarēm (uz 100 000)</a:t>
            </a:r>
          </a:p>
        </p:txBody>
      </p:sp>
      <p:sp>
        <p:nvSpPr>
          <p:cNvPr id="21507" name="Content Placeholder 2"/>
          <p:cNvSpPr>
            <a:spLocks noGrp="1"/>
          </p:cNvSpPr>
          <p:nvPr>
            <p:ph idx="1"/>
          </p:nvPr>
        </p:nvSpPr>
        <p:spPr/>
        <p:txBody>
          <a:bodyPr/>
          <a:lstStyle/>
          <a:p>
            <a:endParaRPr lang="lv-LV" altLang="lv-LV" smtClean="0"/>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98" y="638175"/>
            <a:ext cx="9447835"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54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fld id="{23D29561-1909-42D0-81E0-658B56CE6C87}" type="slidenum">
              <a:rPr lang="en-US" altLang="lv-LV" sz="1400" b="1" smtClean="0">
                <a:solidFill>
                  <a:srgbClr val="898989"/>
                </a:solidFill>
              </a:rPr>
              <a:pPr algn="ctr">
                <a:spcBef>
                  <a:spcPct val="0"/>
                </a:spcBef>
                <a:buFontTx/>
                <a:buNone/>
              </a:pPr>
              <a:t>18</a:t>
            </a:fld>
            <a:endParaRPr lang="en-US" altLang="lv-LV" sz="1400" b="1" smtClean="0">
              <a:solidFill>
                <a:srgbClr val="898989"/>
              </a:solidFill>
            </a:endParaRPr>
          </a:p>
        </p:txBody>
      </p:sp>
      <p:sp>
        <p:nvSpPr>
          <p:cNvPr id="22531" name="Rectangle 2"/>
          <p:cNvSpPr>
            <a:spLocks noGrp="1" noChangeArrowheads="1"/>
          </p:cNvSpPr>
          <p:nvPr>
            <p:ph type="title"/>
          </p:nvPr>
        </p:nvSpPr>
        <p:spPr>
          <a:xfrm>
            <a:off x="304800" y="0"/>
            <a:ext cx="8575675" cy="548680"/>
          </a:xfrm>
        </p:spPr>
        <p:txBody>
          <a:bodyPr/>
          <a:lstStyle/>
          <a:p>
            <a:pPr eaLnBrk="1" hangingPunct="1"/>
            <a:r>
              <a:rPr lang="lv-LV" altLang="lv-LV" sz="3600" dirty="0" smtClean="0"/>
              <a:t>Trokšņa ietekme uz veselību</a:t>
            </a:r>
            <a:endParaRPr lang="ru-RU" altLang="lv-LV" sz="3600" dirty="0" smtClean="0"/>
          </a:p>
        </p:txBody>
      </p:sp>
      <p:sp>
        <p:nvSpPr>
          <p:cNvPr id="22532" name="Rectangle 3"/>
          <p:cNvSpPr>
            <a:spLocks noGrp="1" noChangeArrowheads="1"/>
          </p:cNvSpPr>
          <p:nvPr>
            <p:ph type="body" idx="1"/>
          </p:nvPr>
        </p:nvSpPr>
        <p:spPr>
          <a:xfrm>
            <a:off x="304800" y="692696"/>
            <a:ext cx="8731696" cy="5784304"/>
          </a:xfrm>
        </p:spPr>
        <p:txBody>
          <a:bodyPr/>
          <a:lstStyle/>
          <a:p>
            <a:pPr eaLnBrk="1" hangingPunct="1">
              <a:lnSpc>
                <a:spcPct val="80000"/>
              </a:lnSpc>
            </a:pPr>
            <a:r>
              <a:rPr lang="lv-LV" altLang="lv-LV" dirty="0" smtClean="0"/>
              <a:t>Ar dzirdi saistītie veselības traucējumi:</a:t>
            </a:r>
          </a:p>
          <a:p>
            <a:pPr lvl="1" eaLnBrk="1" hangingPunct="1">
              <a:lnSpc>
                <a:spcPct val="80000"/>
              </a:lnSpc>
            </a:pPr>
            <a:r>
              <a:rPr lang="en-GB" altLang="lv-LV" dirty="0" err="1" smtClean="0"/>
              <a:t>aroda</a:t>
            </a:r>
            <a:r>
              <a:rPr lang="en-GB" altLang="lv-LV" dirty="0" smtClean="0"/>
              <a:t> </a:t>
            </a:r>
            <a:r>
              <a:rPr lang="en-GB" altLang="lv-LV" dirty="0" err="1" smtClean="0"/>
              <a:t>vājdzirdība</a:t>
            </a:r>
            <a:r>
              <a:rPr lang="en-GB" altLang="lv-LV" dirty="0" smtClean="0"/>
              <a:t> (</a:t>
            </a:r>
            <a:r>
              <a:rPr lang="en-GB" altLang="lv-LV" dirty="0" err="1" smtClean="0"/>
              <a:t>troksnim</a:t>
            </a:r>
            <a:r>
              <a:rPr lang="en-GB" altLang="lv-LV" dirty="0" smtClean="0"/>
              <a:t> </a:t>
            </a:r>
            <a:r>
              <a:rPr lang="en-GB" altLang="lv-LV" dirty="0" err="1" smtClean="0"/>
              <a:t>ilgstoši</a:t>
            </a:r>
            <a:r>
              <a:rPr lang="en-GB" altLang="lv-LV" dirty="0" smtClean="0"/>
              <a:t> </a:t>
            </a:r>
            <a:r>
              <a:rPr lang="en-GB" altLang="lv-LV" dirty="0" err="1" smtClean="0"/>
              <a:t>iedarbojoties</a:t>
            </a:r>
            <a:r>
              <a:rPr lang="en-GB" altLang="lv-LV" dirty="0" smtClean="0"/>
              <a:t> </a:t>
            </a:r>
            <a:r>
              <a:rPr lang="en-GB" altLang="lv-LV" dirty="0" err="1" smtClean="0"/>
              <a:t>uz</a:t>
            </a:r>
            <a:r>
              <a:rPr lang="en-GB" altLang="lv-LV" dirty="0" smtClean="0"/>
              <a:t> </a:t>
            </a:r>
            <a:r>
              <a:rPr lang="en-GB" altLang="lv-LV" dirty="0" err="1" smtClean="0"/>
              <a:t>organismu</a:t>
            </a:r>
            <a:r>
              <a:rPr lang="lv-LV" altLang="lv-LV" dirty="0" smtClean="0"/>
              <a:t> dzirdes šūnas iet bojā</a:t>
            </a:r>
            <a:r>
              <a:rPr lang="en-GB" altLang="lv-LV" dirty="0" smtClean="0"/>
              <a:t>)</a:t>
            </a:r>
            <a:endParaRPr lang="lv-LV" altLang="lv-LV" dirty="0" smtClean="0"/>
          </a:p>
          <a:p>
            <a:pPr lvl="1" eaLnBrk="1" hangingPunct="1">
              <a:lnSpc>
                <a:spcPct val="80000"/>
              </a:lnSpc>
            </a:pPr>
            <a:r>
              <a:rPr lang="lv-LV" altLang="lv-LV" dirty="0" smtClean="0"/>
              <a:t>akustiskas traumas - pēkšņs skaļš, negaidīts troksnis (lauksaimniecībā – iespējamas?).</a:t>
            </a:r>
          </a:p>
          <a:p>
            <a:pPr algn="just" eaLnBrk="1" hangingPunct="1">
              <a:lnSpc>
                <a:spcPct val="80000"/>
              </a:lnSpc>
            </a:pPr>
            <a:r>
              <a:rPr lang="lv-LV" altLang="lv-LV" dirty="0" smtClean="0"/>
              <a:t>Ar dzirdi nesaistītie veselības traucējumi:</a:t>
            </a:r>
          </a:p>
          <a:p>
            <a:pPr lvl="1" eaLnBrk="1" hangingPunct="1">
              <a:lnSpc>
                <a:spcPct val="80000"/>
              </a:lnSpc>
            </a:pPr>
            <a:r>
              <a:rPr lang="lv-LV" altLang="lv-LV" dirty="0" smtClean="0"/>
              <a:t>	n</a:t>
            </a:r>
            <a:r>
              <a:rPr lang="en-GB" altLang="lv-LV" dirty="0" err="1" smtClean="0"/>
              <a:t>especifisk</a:t>
            </a:r>
            <a:r>
              <a:rPr lang="lv-LV" altLang="lv-LV" dirty="0" smtClean="0"/>
              <a:t>s</a:t>
            </a:r>
            <a:r>
              <a:rPr lang="en-GB" altLang="lv-LV" dirty="0" smtClean="0"/>
              <a:t> </a:t>
            </a:r>
            <a:r>
              <a:rPr lang="en-GB" altLang="lv-LV" dirty="0" err="1" smtClean="0"/>
              <a:t>stresor</a:t>
            </a:r>
            <a:r>
              <a:rPr lang="lv-LV" altLang="lv-LV" dirty="0" smtClean="0"/>
              <a:t>s</a:t>
            </a:r>
            <a:r>
              <a:rPr lang="en-GB" altLang="lv-LV" dirty="0" smtClean="0"/>
              <a:t>, </a:t>
            </a:r>
            <a:r>
              <a:rPr lang="en-GB" altLang="lv-LV" dirty="0" err="1" smtClean="0"/>
              <a:t>kas</a:t>
            </a:r>
            <a:r>
              <a:rPr lang="en-GB" altLang="lv-LV" dirty="0" smtClean="0"/>
              <a:t> </a:t>
            </a:r>
            <a:r>
              <a:rPr lang="en-GB" altLang="lv-LV" dirty="0" err="1" smtClean="0"/>
              <a:t>var</a:t>
            </a:r>
            <a:r>
              <a:rPr lang="en-GB" altLang="lv-LV" dirty="0" smtClean="0"/>
              <a:t> </a:t>
            </a:r>
            <a:r>
              <a:rPr lang="lv-LV" altLang="lv-LV" dirty="0" smtClean="0"/>
              <a:t>radīt </a:t>
            </a:r>
            <a:r>
              <a:rPr lang="en-GB" altLang="lv-LV" dirty="0" err="1" smtClean="0"/>
              <a:t>paaugstinātu</a:t>
            </a:r>
            <a:r>
              <a:rPr lang="en-GB" altLang="lv-LV" dirty="0" smtClean="0"/>
              <a:t> </a:t>
            </a:r>
            <a:r>
              <a:rPr lang="en-GB" altLang="lv-LV" dirty="0" err="1" smtClean="0"/>
              <a:t>asinspiedienu</a:t>
            </a:r>
            <a:r>
              <a:rPr lang="en-GB" altLang="lv-LV" dirty="0" smtClean="0"/>
              <a:t>, </a:t>
            </a:r>
            <a:r>
              <a:rPr lang="en-GB" altLang="lv-LV" dirty="0" err="1" smtClean="0"/>
              <a:t>sirds</a:t>
            </a:r>
            <a:r>
              <a:rPr lang="en-GB" altLang="lv-LV" dirty="0" smtClean="0"/>
              <a:t> </a:t>
            </a:r>
            <a:r>
              <a:rPr lang="en-GB" altLang="lv-LV" dirty="0" err="1" smtClean="0"/>
              <a:t>ritma</a:t>
            </a:r>
            <a:r>
              <a:rPr lang="en-GB" altLang="lv-LV" dirty="0" smtClean="0"/>
              <a:t> </a:t>
            </a:r>
            <a:r>
              <a:rPr lang="en-GB" altLang="lv-LV" dirty="0" err="1" smtClean="0"/>
              <a:t>izmaiņas</a:t>
            </a:r>
            <a:r>
              <a:rPr lang="lv-LV" altLang="lv-LV" dirty="0" smtClean="0"/>
              <a:t>, </a:t>
            </a:r>
            <a:r>
              <a:rPr lang="en-GB" altLang="lv-LV" dirty="0" err="1" smtClean="0"/>
              <a:t>elpošanas</a:t>
            </a:r>
            <a:r>
              <a:rPr lang="en-GB" altLang="lv-LV" dirty="0" smtClean="0"/>
              <a:t> </a:t>
            </a:r>
            <a:r>
              <a:rPr lang="en-GB" altLang="lv-LV" dirty="0" err="1" smtClean="0"/>
              <a:t>izmaiņas</a:t>
            </a:r>
            <a:r>
              <a:rPr lang="lv-LV" altLang="lv-LV" dirty="0" smtClean="0"/>
              <a:t>, </a:t>
            </a:r>
            <a:r>
              <a:rPr lang="en-GB" altLang="lv-LV" dirty="0" err="1" smtClean="0"/>
              <a:t>miega</a:t>
            </a:r>
            <a:r>
              <a:rPr lang="en-GB" altLang="lv-LV" dirty="0" smtClean="0"/>
              <a:t> </a:t>
            </a:r>
            <a:r>
              <a:rPr lang="en-GB" altLang="lv-LV" dirty="0" err="1" smtClean="0"/>
              <a:t>traucējumus</a:t>
            </a:r>
            <a:endParaRPr lang="lv-LV" altLang="lv-LV" dirty="0" smtClean="0"/>
          </a:p>
          <a:p>
            <a:pPr lvl="1" eaLnBrk="1" hangingPunct="1">
              <a:lnSpc>
                <a:spcPct val="80000"/>
              </a:lnSpc>
            </a:pPr>
            <a:r>
              <a:rPr lang="lv-LV" altLang="lv-LV" dirty="0" smtClean="0"/>
              <a:t>	</a:t>
            </a:r>
            <a:r>
              <a:rPr lang="en-GB" altLang="lv-LV" dirty="0" err="1" smtClean="0"/>
              <a:t>koncentrēšanās</a:t>
            </a:r>
            <a:r>
              <a:rPr lang="en-GB" altLang="lv-LV" dirty="0" smtClean="0"/>
              <a:t> </a:t>
            </a:r>
            <a:r>
              <a:rPr lang="en-GB" altLang="lv-LV" dirty="0" err="1" smtClean="0"/>
              <a:t>spēju</a:t>
            </a:r>
            <a:r>
              <a:rPr lang="en-GB" altLang="lv-LV" dirty="0" smtClean="0"/>
              <a:t> </a:t>
            </a:r>
            <a:r>
              <a:rPr lang="en-GB" altLang="lv-LV" dirty="0" err="1" smtClean="0"/>
              <a:t>samazināšanos</a:t>
            </a:r>
            <a:r>
              <a:rPr lang="en-GB" altLang="lv-LV" dirty="0" smtClean="0"/>
              <a:t>, </a:t>
            </a:r>
            <a:r>
              <a:rPr lang="en-GB" altLang="lv-LV" dirty="0" err="1" smtClean="0"/>
              <a:t>uzbudināmību</a:t>
            </a:r>
            <a:r>
              <a:rPr lang="en-GB" altLang="lv-LV" dirty="0" smtClean="0"/>
              <a:t> u.t.t</a:t>
            </a:r>
            <a:r>
              <a:rPr lang="lv-LV" altLang="lv-LV" dirty="0" smtClean="0"/>
              <a:t> – palielināts nelaimes gadījumu risks!</a:t>
            </a:r>
            <a:endParaRPr lang="ru-RU" altLang="lv-LV" dirty="0" smtClean="0"/>
          </a:p>
        </p:txBody>
      </p:sp>
    </p:spTree>
    <p:extLst>
      <p:ext uri="{BB962C8B-B14F-4D97-AF65-F5344CB8AC3E}">
        <p14:creationId xmlns:p14="http://schemas.microsoft.com/office/powerpoint/2010/main" val="28872808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33400" y="274638"/>
            <a:ext cx="8153400" cy="487362"/>
          </a:xfrm>
        </p:spPr>
        <p:txBody>
          <a:bodyPr/>
          <a:lstStyle/>
          <a:p>
            <a:pPr eaLnBrk="1" hangingPunct="1">
              <a:defRPr/>
            </a:pPr>
            <a:r>
              <a:rPr lang="lv-LV" sz="2800" b="1" dirty="0" smtClean="0">
                <a:effectLst>
                  <a:outerShdw blurRad="38100" dist="38100" dir="2700000" algn="tl">
                    <a:srgbClr val="C0C0C0"/>
                  </a:outerShdw>
                </a:effectLst>
              </a:rPr>
              <a:t>Aroda vājdzirdība</a:t>
            </a:r>
            <a:endParaRPr lang="fr-FR" sz="2800" b="1" dirty="0" smtClean="0">
              <a:effectLst>
                <a:outerShdw blurRad="38100" dist="38100" dir="2700000" algn="tl">
                  <a:srgbClr val="C0C0C0"/>
                </a:outerShdw>
              </a:effectLst>
            </a:endParaRPr>
          </a:p>
        </p:txBody>
      </p:sp>
      <p:sp>
        <p:nvSpPr>
          <p:cNvPr id="24579" name="Rectangle 3"/>
          <p:cNvSpPr>
            <a:spLocks noGrp="1" noChangeArrowheads="1"/>
          </p:cNvSpPr>
          <p:nvPr>
            <p:ph type="body" sz="half" idx="1"/>
          </p:nvPr>
        </p:nvSpPr>
        <p:spPr>
          <a:noFill/>
        </p:spPr>
        <p:txBody>
          <a:bodyPr/>
          <a:lstStyle/>
          <a:p>
            <a:pPr eaLnBrk="1" hangingPunct="1"/>
            <a:endParaRPr lang="fr-FR" altLang="lv-LV" sz="2800" smtClean="0"/>
          </a:p>
          <a:p>
            <a:pPr eaLnBrk="1" hangingPunct="1">
              <a:buFontTx/>
              <a:buNone/>
            </a:pPr>
            <a:endParaRPr lang="fr-FR" altLang="lv-LV" sz="2800" smtClean="0"/>
          </a:p>
        </p:txBody>
      </p:sp>
      <p:pic>
        <p:nvPicPr>
          <p:cNvPr id="24580" name="Picture 6" descr="ea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52400" y="838200"/>
            <a:ext cx="5334000" cy="429101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1" name="Picture 7" descr="ORGAN_OF_CORTI-SPL"/>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953000" y="2965450"/>
            <a:ext cx="4191000" cy="389255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2118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539553" y="214290"/>
            <a:ext cx="8104414" cy="622422"/>
          </a:xfrm>
        </p:spPr>
        <p:txBody>
          <a:bodyPr/>
          <a:lstStyle/>
          <a:p>
            <a:pPr eaLnBrk="1" hangingPunct="1"/>
            <a:r>
              <a:rPr lang="lv-LV" altLang="lv-LV" sz="3600" dirty="0" smtClean="0"/>
              <a:t>Riska faktori lauksaimniecībā</a:t>
            </a:r>
          </a:p>
        </p:txBody>
      </p:sp>
      <p:sp>
        <p:nvSpPr>
          <p:cNvPr id="9219" name="Content Placeholder 2"/>
          <p:cNvSpPr>
            <a:spLocks noGrp="1"/>
          </p:cNvSpPr>
          <p:nvPr>
            <p:ph idx="1"/>
          </p:nvPr>
        </p:nvSpPr>
        <p:spPr>
          <a:xfrm>
            <a:off x="467544" y="836712"/>
            <a:ext cx="8496944" cy="5472608"/>
          </a:xfrm>
        </p:spPr>
        <p:txBody>
          <a:bodyPr/>
          <a:lstStyle/>
          <a:p>
            <a:pPr eaLnBrk="1" hangingPunct="1"/>
            <a:r>
              <a:rPr lang="lv-LV" altLang="lv-LV" sz="3600" dirty="0" smtClean="0"/>
              <a:t>Specifiska darba aizsardzības nozare!</a:t>
            </a:r>
          </a:p>
          <a:p>
            <a:pPr eaLnBrk="1" hangingPunct="1"/>
            <a:r>
              <a:rPr lang="lv-LV" altLang="lv-LV" sz="3600" dirty="0" smtClean="0"/>
              <a:t>Atsevišķās nozarēs – darbi ārpus telpām, bez konkrētas vietas!</a:t>
            </a:r>
          </a:p>
          <a:p>
            <a:pPr eaLnBrk="1" hangingPunct="1"/>
            <a:r>
              <a:rPr lang="lv-LV" altLang="lv-LV" sz="3600" dirty="0" smtClean="0"/>
              <a:t>Pat vienas nozares ietvaros reālie riski var būtiski atšķirties dēļ modernizācijas pakāpes</a:t>
            </a:r>
          </a:p>
          <a:p>
            <a:pPr eaLnBrk="1" hangingPunct="1"/>
            <a:r>
              <a:rPr lang="lv-LV" altLang="lv-LV" sz="3600" dirty="0" smtClean="0"/>
              <a:t>Līdzīgi un būtiski riski neatkarīgi no darba vietas</a:t>
            </a:r>
          </a:p>
        </p:txBody>
      </p:sp>
    </p:spTree>
    <p:extLst>
      <p:ext uri="{BB962C8B-B14F-4D97-AF65-F5344CB8AC3E}">
        <p14:creationId xmlns:p14="http://schemas.microsoft.com/office/powerpoint/2010/main" val="3178660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fld id="{A46F991F-C33F-4BD8-B1C7-CCF1FDDD5BA6}" type="slidenum">
              <a:rPr lang="en-US" altLang="lv-LV" sz="1400" b="1" smtClean="0">
                <a:solidFill>
                  <a:srgbClr val="898989"/>
                </a:solidFill>
              </a:rPr>
              <a:pPr algn="ctr">
                <a:spcBef>
                  <a:spcPct val="0"/>
                </a:spcBef>
                <a:buFontTx/>
                <a:buNone/>
              </a:pPr>
              <a:t>20</a:t>
            </a:fld>
            <a:endParaRPr lang="en-US" altLang="lv-LV" sz="1400" b="1" smtClean="0">
              <a:solidFill>
                <a:srgbClr val="898989"/>
              </a:solidFill>
            </a:endParaRPr>
          </a:p>
        </p:txBody>
      </p:sp>
      <p:sp>
        <p:nvSpPr>
          <p:cNvPr id="26627" name="Rectangle 2"/>
          <p:cNvSpPr>
            <a:spLocks noGrp="1" noChangeArrowheads="1"/>
          </p:cNvSpPr>
          <p:nvPr>
            <p:ph type="title"/>
          </p:nvPr>
        </p:nvSpPr>
        <p:spPr>
          <a:xfrm>
            <a:off x="609600" y="0"/>
            <a:ext cx="8229600" cy="404664"/>
          </a:xfrm>
        </p:spPr>
        <p:txBody>
          <a:bodyPr/>
          <a:lstStyle/>
          <a:p>
            <a:pPr eaLnBrk="1" hangingPunct="1"/>
            <a:r>
              <a:rPr lang="lv-LV" altLang="lv-LV" sz="3600" dirty="0" smtClean="0"/>
              <a:t>Kam jāpievērš uzmanība?</a:t>
            </a:r>
          </a:p>
        </p:txBody>
      </p:sp>
      <p:sp>
        <p:nvSpPr>
          <p:cNvPr id="26628" name="Rectangle 3"/>
          <p:cNvSpPr>
            <a:spLocks noGrp="1" noChangeArrowheads="1"/>
          </p:cNvSpPr>
          <p:nvPr>
            <p:ph type="body" idx="1"/>
          </p:nvPr>
        </p:nvSpPr>
        <p:spPr>
          <a:xfrm>
            <a:off x="251520" y="764704"/>
            <a:ext cx="8784976" cy="5459884"/>
          </a:xfrm>
        </p:spPr>
        <p:txBody>
          <a:bodyPr/>
          <a:lstStyle/>
          <a:p>
            <a:pPr marL="309563" indent="-309563" defTabSz="531813" eaLnBrk="1" hangingPunct="1">
              <a:lnSpc>
                <a:spcPct val="90000"/>
              </a:lnSpc>
              <a:spcBef>
                <a:spcPct val="0"/>
              </a:spcBef>
              <a:buSzPct val="90000"/>
            </a:pPr>
            <a:r>
              <a:rPr lang="lv-LV" altLang="lv-LV" sz="2800" dirty="0" smtClean="0"/>
              <a:t>Skaņas spiediena līmenis </a:t>
            </a:r>
            <a:r>
              <a:rPr lang="lv-LV" altLang="lv-LV" sz="2800" dirty="0" smtClean="0">
                <a:solidFill>
                  <a:schemeClr val="accent2"/>
                </a:solidFill>
              </a:rPr>
              <a:t>– cik skaļi?</a:t>
            </a:r>
          </a:p>
          <a:p>
            <a:pPr marL="309563" indent="-309563" defTabSz="531813" eaLnBrk="1" hangingPunct="1">
              <a:lnSpc>
                <a:spcPct val="90000"/>
              </a:lnSpc>
              <a:spcBef>
                <a:spcPct val="0"/>
              </a:spcBef>
              <a:buSzPct val="90000"/>
            </a:pPr>
            <a:r>
              <a:rPr lang="lv-LV" altLang="lv-LV" sz="2800" dirty="0" smtClean="0"/>
              <a:t>Ekspozīcijas laiks </a:t>
            </a:r>
            <a:r>
              <a:rPr lang="lv-LV" altLang="lv-LV" sz="2800" dirty="0" smtClean="0">
                <a:solidFill>
                  <a:schemeClr val="accent2"/>
                </a:solidFill>
              </a:rPr>
              <a:t>– jo ilgāk, jo sliktāk!</a:t>
            </a:r>
          </a:p>
          <a:p>
            <a:pPr marL="309563" indent="-309563" defTabSz="531813" eaLnBrk="1" hangingPunct="1">
              <a:lnSpc>
                <a:spcPct val="90000"/>
              </a:lnSpc>
              <a:spcBef>
                <a:spcPct val="0"/>
              </a:spcBef>
              <a:buSzPct val="90000"/>
            </a:pPr>
            <a:r>
              <a:rPr lang="lv-LV" altLang="lv-LV" sz="2800" dirty="0" smtClean="0"/>
              <a:t>Skaņas/trokšņa frekvence (vissvarīgāk 1.0-5.0 kHz) </a:t>
            </a:r>
            <a:r>
              <a:rPr lang="lv-LV" altLang="lv-LV" sz="2800" dirty="0" smtClean="0">
                <a:solidFill>
                  <a:schemeClr val="accent2"/>
                </a:solidFill>
              </a:rPr>
              <a:t>– šajā frekvencē mēs runājam!</a:t>
            </a:r>
          </a:p>
          <a:p>
            <a:pPr marL="309563" indent="-309563" defTabSz="531813" eaLnBrk="1" hangingPunct="1">
              <a:lnSpc>
                <a:spcPct val="90000"/>
              </a:lnSpc>
              <a:spcBef>
                <a:spcPct val="0"/>
              </a:spcBef>
              <a:buSzPct val="90000"/>
            </a:pPr>
            <a:r>
              <a:rPr lang="lv-LV" altLang="lv-LV" sz="2800" dirty="0" smtClean="0">
                <a:solidFill>
                  <a:schemeClr val="accent2"/>
                </a:solidFill>
              </a:rPr>
              <a:t>Skaņas/trokšņa raksturs –</a:t>
            </a:r>
            <a:r>
              <a:rPr lang="lv-LV" altLang="lv-LV" sz="2800" dirty="0" smtClean="0"/>
              <a:t> pastāvīgs/fluktuējošs/impulss </a:t>
            </a:r>
            <a:r>
              <a:rPr lang="lv-LV" altLang="lv-LV" sz="2800" dirty="0" smtClean="0">
                <a:solidFill>
                  <a:schemeClr val="accent2"/>
                </a:solidFill>
              </a:rPr>
              <a:t>– vislielākā ietekme uz dzirdi!</a:t>
            </a:r>
          </a:p>
          <a:p>
            <a:pPr marL="309563" indent="-309563" defTabSz="531813" eaLnBrk="1" hangingPunct="1">
              <a:lnSpc>
                <a:spcPct val="90000"/>
              </a:lnSpc>
              <a:spcBef>
                <a:spcPct val="0"/>
              </a:spcBef>
              <a:buSzPct val="90000"/>
            </a:pPr>
            <a:r>
              <a:rPr lang="lv-LV" altLang="lv-LV" sz="2800" dirty="0" smtClean="0"/>
              <a:t>Individuālais jūtīgums </a:t>
            </a:r>
            <a:r>
              <a:rPr lang="lv-LV" altLang="lv-LV" sz="2800" dirty="0" smtClean="0">
                <a:solidFill>
                  <a:schemeClr val="accent2"/>
                </a:solidFill>
              </a:rPr>
              <a:t>– būtiski, jo 5-10% cilvēku iedzimtas dzirdes patoloģijas vai palielināts jūtīgums</a:t>
            </a:r>
          </a:p>
          <a:p>
            <a:pPr marL="309563" indent="-309563" defTabSz="531813" eaLnBrk="1" hangingPunct="1">
              <a:lnSpc>
                <a:spcPct val="90000"/>
              </a:lnSpc>
              <a:spcBef>
                <a:spcPct val="0"/>
              </a:spcBef>
              <a:buSzPct val="90000"/>
            </a:pPr>
            <a:r>
              <a:rPr lang="lv-LV" altLang="lv-LV" sz="2800" b="1" dirty="0" smtClean="0">
                <a:solidFill>
                  <a:srgbClr val="C00000"/>
                </a:solidFill>
              </a:rPr>
              <a:t>Mežizstrādes troksnis – bieži ļaunākais pēc visiem šiem parametriem... Kāpēc saistībā ar laiksaimniecību?</a:t>
            </a:r>
          </a:p>
        </p:txBody>
      </p:sp>
    </p:spTree>
    <p:extLst>
      <p:ext uri="{BB962C8B-B14F-4D97-AF65-F5344CB8AC3E}">
        <p14:creationId xmlns:p14="http://schemas.microsoft.com/office/powerpoint/2010/main" val="271409193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fld id="{ACF4EFF5-C08D-4C0C-9B57-9360E3EDCEE2}" type="slidenum">
              <a:rPr lang="en-US" altLang="lv-LV" sz="1400" b="1" smtClean="0">
                <a:solidFill>
                  <a:srgbClr val="898989"/>
                </a:solidFill>
              </a:rPr>
              <a:pPr algn="ctr">
                <a:spcBef>
                  <a:spcPct val="0"/>
                </a:spcBef>
                <a:buFontTx/>
                <a:buNone/>
              </a:pPr>
              <a:t>21</a:t>
            </a:fld>
            <a:endParaRPr lang="en-US" altLang="lv-LV" sz="1400" b="1" smtClean="0">
              <a:solidFill>
                <a:srgbClr val="898989"/>
              </a:solidFill>
            </a:endParaRPr>
          </a:p>
        </p:txBody>
      </p:sp>
      <p:sp>
        <p:nvSpPr>
          <p:cNvPr id="27651" name="Rectangle 2"/>
          <p:cNvSpPr>
            <a:spLocks noGrp="1" noChangeArrowheads="1"/>
          </p:cNvSpPr>
          <p:nvPr>
            <p:ph type="title"/>
          </p:nvPr>
        </p:nvSpPr>
        <p:spPr>
          <a:xfrm>
            <a:off x="381000" y="609600"/>
            <a:ext cx="8229600" cy="768350"/>
          </a:xfrm>
        </p:spPr>
        <p:txBody>
          <a:bodyPr/>
          <a:lstStyle/>
          <a:p>
            <a:pPr eaLnBrk="1" hangingPunct="1"/>
            <a:r>
              <a:rPr lang="lv-LV" altLang="lv-LV" sz="4000" smtClean="0"/>
              <a:t>  Trokšņa vājdzirdības simptomi</a:t>
            </a:r>
          </a:p>
        </p:txBody>
      </p:sp>
      <p:sp>
        <p:nvSpPr>
          <p:cNvPr id="27652" name="Rectangle 3"/>
          <p:cNvSpPr>
            <a:spLocks noGrp="1" noChangeArrowheads="1"/>
          </p:cNvSpPr>
          <p:nvPr>
            <p:ph type="body" idx="1"/>
          </p:nvPr>
        </p:nvSpPr>
        <p:spPr>
          <a:xfrm>
            <a:off x="457200" y="1447800"/>
            <a:ext cx="8362950" cy="4502150"/>
          </a:xfrm>
        </p:spPr>
        <p:txBody>
          <a:bodyPr/>
          <a:lstStyle/>
          <a:p>
            <a:pPr marL="258763" indent="-258763" defTabSz="531813" eaLnBrk="1" hangingPunct="1">
              <a:spcBef>
                <a:spcPct val="0"/>
              </a:spcBef>
            </a:pPr>
            <a:r>
              <a:rPr lang="lv-LV" altLang="lv-LV" sz="3600" smtClean="0"/>
              <a:t>Trokšņa vājdzirdības simptomi, kurus var pamanīt arī darba aizsardzības speciālisti</a:t>
            </a:r>
          </a:p>
          <a:p>
            <a:pPr marL="685800" lvl="1" indent="-265113" defTabSz="531813" eaLnBrk="1" hangingPunct="1">
              <a:spcBef>
                <a:spcPct val="0"/>
              </a:spcBef>
            </a:pPr>
            <a:r>
              <a:rPr lang="lv-LV" altLang="lv-LV" sz="3100" smtClean="0"/>
              <a:t>Pazemināta dzirde – abpusēja, simetriska</a:t>
            </a:r>
          </a:p>
          <a:p>
            <a:pPr marL="685800" lvl="1" indent="-265113" defTabSz="531813" eaLnBrk="1" hangingPunct="1">
              <a:spcBef>
                <a:spcPct val="0"/>
              </a:spcBef>
            </a:pPr>
            <a:r>
              <a:rPr lang="lv-LV" altLang="lv-LV" sz="3100" smtClean="0"/>
              <a:t>Traucēta runas saprotamība – viens no pirmajiem simptomiem</a:t>
            </a:r>
          </a:p>
          <a:p>
            <a:pPr marL="685800" lvl="1" indent="-265113" defTabSz="531813" eaLnBrk="1" hangingPunct="1">
              <a:spcBef>
                <a:spcPct val="0"/>
              </a:spcBef>
            </a:pPr>
            <a:r>
              <a:rPr lang="lv-LV" altLang="lv-LV" sz="3100" i="1" smtClean="0"/>
              <a:t>Tinnitus </a:t>
            </a:r>
            <a:r>
              <a:rPr lang="lv-LV" altLang="lv-LV" sz="3100" smtClean="0"/>
              <a:t>(jeb trokšņi ausī)</a:t>
            </a:r>
          </a:p>
        </p:txBody>
      </p:sp>
    </p:spTree>
    <p:extLst>
      <p:ext uri="{BB962C8B-B14F-4D97-AF65-F5344CB8AC3E}">
        <p14:creationId xmlns:p14="http://schemas.microsoft.com/office/powerpoint/2010/main" val="90754857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4294967295"/>
          </p:nvPr>
        </p:nvSpPr>
        <p:spPr bwMode="auto">
          <a:xfrm>
            <a:off x="7034213" y="64008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337" tIns="26668" rIns="53337" bIns="26668"/>
          <a:lstStyle>
            <a:lvl1pPr defTabSz="912813">
              <a:spcBef>
                <a:spcPct val="20000"/>
              </a:spcBef>
              <a:buFont typeface="Arial" pitchFamily="34" charset="0"/>
              <a:buChar char="•"/>
              <a:defRPr sz="3200">
                <a:solidFill>
                  <a:schemeClr val="tx1"/>
                </a:solidFill>
                <a:latin typeface="Calibri" pitchFamily="34" charset="0"/>
              </a:defRPr>
            </a:lvl1pPr>
            <a:lvl2pPr marL="431800" indent="-165100" defTabSz="912813">
              <a:spcBef>
                <a:spcPct val="20000"/>
              </a:spcBef>
              <a:buFont typeface="Arial" pitchFamily="34" charset="0"/>
              <a:buChar char="–"/>
              <a:defRPr sz="2800">
                <a:solidFill>
                  <a:schemeClr val="tx1"/>
                </a:solidFill>
                <a:latin typeface="Calibri" pitchFamily="34" charset="0"/>
              </a:defRPr>
            </a:lvl2pPr>
            <a:lvl3pPr marL="665163" indent="-131763" defTabSz="912813">
              <a:spcBef>
                <a:spcPct val="20000"/>
              </a:spcBef>
              <a:buFont typeface="Arial" pitchFamily="34" charset="0"/>
              <a:buChar char="•"/>
              <a:defRPr sz="2400">
                <a:solidFill>
                  <a:schemeClr val="tx1"/>
                </a:solidFill>
                <a:latin typeface="Calibri" pitchFamily="34" charset="0"/>
              </a:defRPr>
            </a:lvl3pPr>
            <a:lvl4pPr marL="931863" indent="-131763" defTabSz="912813">
              <a:spcBef>
                <a:spcPct val="20000"/>
              </a:spcBef>
              <a:buFont typeface="Arial" pitchFamily="34" charset="0"/>
              <a:buChar char="–"/>
              <a:defRPr sz="2000">
                <a:solidFill>
                  <a:schemeClr val="tx1"/>
                </a:solidFill>
                <a:latin typeface="Calibri" pitchFamily="34" charset="0"/>
              </a:defRPr>
            </a:lvl4pPr>
            <a:lvl5pPr marL="1198563" indent="-131763" defTabSz="912813">
              <a:spcBef>
                <a:spcPct val="20000"/>
              </a:spcBef>
              <a:buFont typeface="Arial" pitchFamily="34" charset="0"/>
              <a:buChar char="»"/>
              <a:defRPr sz="2000">
                <a:solidFill>
                  <a:schemeClr val="tx1"/>
                </a:solidFill>
                <a:latin typeface="Calibri" pitchFamily="34" charset="0"/>
              </a:defRPr>
            </a:lvl5pPr>
            <a:lvl6pPr marL="1655763" indent="-131763"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112963" indent="-131763"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2570163" indent="-131763"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027363" indent="-131763"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fld id="{7F77F1DA-8DF6-4348-B4C0-C0C79AFEB93E}" type="slidenum">
              <a:rPr lang="en-US" altLang="lv-LV" sz="1400" smtClean="0">
                <a:latin typeface="Times New Roman" pitchFamily="18" charset="0"/>
              </a:rPr>
              <a:pPr>
                <a:spcBef>
                  <a:spcPct val="0"/>
                </a:spcBef>
                <a:buFontTx/>
                <a:buNone/>
              </a:pPr>
              <a:t>22</a:t>
            </a:fld>
            <a:endParaRPr lang="en-US" altLang="lv-LV" sz="1400" smtClean="0">
              <a:latin typeface="Times New Roman" pitchFamily="18" charset="0"/>
            </a:endParaRPr>
          </a:p>
        </p:txBody>
      </p:sp>
      <p:sp>
        <p:nvSpPr>
          <p:cNvPr id="28675" name="Rectangle 2"/>
          <p:cNvSpPr>
            <a:spLocks noGrp="1" noChangeArrowheads="1"/>
          </p:cNvSpPr>
          <p:nvPr>
            <p:ph type="title"/>
          </p:nvPr>
        </p:nvSpPr>
        <p:spPr>
          <a:xfrm>
            <a:off x="381000" y="44624"/>
            <a:ext cx="8324850" cy="1292051"/>
          </a:xfrm>
        </p:spPr>
        <p:txBody>
          <a:bodyPr/>
          <a:lstStyle/>
          <a:p>
            <a:pPr eaLnBrk="1" hangingPunct="1">
              <a:lnSpc>
                <a:spcPct val="105000"/>
              </a:lnSpc>
              <a:spcBef>
                <a:spcPct val="45000"/>
              </a:spcBef>
            </a:pPr>
            <a:r>
              <a:rPr lang="lv-LV" altLang="lv-LV" sz="3200" smtClean="0"/>
              <a:t>Trokšņa izraisītās vājdzirdības ārstēšana</a:t>
            </a:r>
          </a:p>
        </p:txBody>
      </p:sp>
      <p:sp>
        <p:nvSpPr>
          <p:cNvPr id="30724" name="Rectangle 3"/>
          <p:cNvSpPr>
            <a:spLocks noGrp="1" noChangeArrowheads="1"/>
          </p:cNvSpPr>
          <p:nvPr>
            <p:ph type="body" idx="1"/>
          </p:nvPr>
        </p:nvSpPr>
        <p:spPr>
          <a:xfrm>
            <a:off x="380999" y="1268760"/>
            <a:ext cx="8558213" cy="4619278"/>
          </a:xfrm>
        </p:spPr>
        <p:txBody>
          <a:bodyPr/>
          <a:lstStyle/>
          <a:p>
            <a:pPr marL="311132" indent="-311132" defTabSz="533370" eaLnBrk="1" hangingPunct="1">
              <a:defRPr/>
            </a:pPr>
            <a:r>
              <a:rPr lang="lv-LV" altLang="lv-LV" dirty="0" smtClean="0"/>
              <a:t>Akūtas trokšņa izraisītas vājdzirdības gadījumā nepieciešama neatliekama stacionēšana specializētā stacionārā</a:t>
            </a:r>
          </a:p>
          <a:p>
            <a:pPr defTabSz="533370" eaLnBrk="1" hangingPunct="1">
              <a:spcBef>
                <a:spcPct val="0"/>
              </a:spcBef>
              <a:defRPr/>
            </a:pPr>
            <a:r>
              <a:rPr lang="lv-LV" altLang="lv-LV" b="1" dirty="0" smtClean="0"/>
              <a:t> !!! Ārstēšanas efektivitāte akūtas vājdzirdības gadījumā proporcionāla ārstēšanas uzsākšanas laikam</a:t>
            </a:r>
          </a:p>
          <a:p>
            <a:pPr defTabSz="533370" eaLnBrk="1" hangingPunct="1">
              <a:spcBef>
                <a:spcPct val="0"/>
              </a:spcBef>
              <a:defRPr/>
            </a:pPr>
            <a:r>
              <a:rPr lang="lv-LV" altLang="lv-LV" b="1" dirty="0" smtClean="0">
                <a:solidFill>
                  <a:srgbClr val="FF0000"/>
                </a:solidFill>
              </a:rPr>
              <a:t> Hroniska aroda vājdzirdība – NEĀRSTĒJAMA!!!</a:t>
            </a:r>
            <a:endParaRPr lang="lv-LV" altLang="lv-LV" dirty="0" smtClean="0">
              <a:solidFill>
                <a:srgbClr val="FF0000"/>
              </a:solidFill>
            </a:endParaRPr>
          </a:p>
        </p:txBody>
      </p:sp>
    </p:spTree>
    <p:extLst>
      <p:ext uri="{BB962C8B-B14F-4D97-AF65-F5344CB8AC3E}">
        <p14:creationId xmlns:p14="http://schemas.microsoft.com/office/powerpoint/2010/main" val="100515153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fld id="{CCA1D59C-1C43-4FEA-AD14-09573AD6D343}" type="slidenum">
              <a:rPr lang="en-US" altLang="lv-LV" sz="1400" b="1" smtClean="0">
                <a:solidFill>
                  <a:srgbClr val="898989"/>
                </a:solidFill>
              </a:rPr>
              <a:pPr algn="ctr">
                <a:spcBef>
                  <a:spcPct val="0"/>
                </a:spcBef>
                <a:buFontTx/>
                <a:buNone/>
              </a:pPr>
              <a:t>23</a:t>
            </a:fld>
            <a:endParaRPr lang="en-US" altLang="lv-LV" sz="1400" b="1" smtClean="0">
              <a:solidFill>
                <a:srgbClr val="898989"/>
              </a:solidFill>
            </a:endParaRPr>
          </a:p>
        </p:txBody>
      </p:sp>
      <p:sp>
        <p:nvSpPr>
          <p:cNvPr id="29699" name="Rectangle 2"/>
          <p:cNvSpPr>
            <a:spLocks noGrp="1" noChangeArrowheads="1"/>
          </p:cNvSpPr>
          <p:nvPr>
            <p:ph type="title"/>
          </p:nvPr>
        </p:nvSpPr>
        <p:spPr/>
        <p:txBody>
          <a:bodyPr/>
          <a:lstStyle/>
          <a:p>
            <a:pPr eaLnBrk="1" hangingPunct="1"/>
            <a:r>
              <a:rPr lang="lv-LV" altLang="lv-LV" smtClean="0"/>
              <a:t>Normatīvie akti</a:t>
            </a:r>
            <a:endParaRPr lang="ru-RU" altLang="lv-LV" smtClean="0"/>
          </a:p>
        </p:txBody>
      </p:sp>
      <p:sp>
        <p:nvSpPr>
          <p:cNvPr id="455683" name="Rectangle 3"/>
          <p:cNvSpPr>
            <a:spLocks noGrp="1" noChangeArrowheads="1"/>
          </p:cNvSpPr>
          <p:nvPr>
            <p:ph type="body" idx="1"/>
          </p:nvPr>
        </p:nvSpPr>
        <p:spPr>
          <a:xfrm>
            <a:off x="0" y="1295400"/>
            <a:ext cx="9144000" cy="5029200"/>
          </a:xfrm>
        </p:spPr>
        <p:txBody>
          <a:bodyPr rtlCol="0">
            <a:normAutofit fontScale="92500" lnSpcReduction="10000"/>
          </a:bodyPr>
          <a:lstStyle/>
          <a:p>
            <a:pPr marL="200014" indent="-200014" defTabSz="533370" eaLnBrk="1" fontAlgn="auto" hangingPunct="1">
              <a:lnSpc>
                <a:spcPct val="90000"/>
              </a:lnSpc>
              <a:spcAft>
                <a:spcPts val="0"/>
              </a:spcAft>
              <a:defRPr/>
            </a:pPr>
            <a:r>
              <a:rPr lang="en-GB" sz="3000" dirty="0"/>
              <a:t>MK not. nr. 66 </a:t>
            </a:r>
            <a:r>
              <a:rPr lang="lv-LV" sz="3000" b="1" dirty="0"/>
              <a:t>“</a:t>
            </a:r>
            <a:r>
              <a:rPr lang="en-GB" sz="3000" b="1" dirty="0" err="1"/>
              <a:t>Darba</a:t>
            </a:r>
            <a:r>
              <a:rPr lang="en-GB" sz="3000" b="1" dirty="0"/>
              <a:t> </a:t>
            </a:r>
            <a:r>
              <a:rPr lang="en-GB" sz="3000" b="1" dirty="0" err="1"/>
              <a:t>aizsardzības</a:t>
            </a:r>
            <a:r>
              <a:rPr lang="en-GB" sz="3000" b="1" dirty="0"/>
              <a:t> </a:t>
            </a:r>
            <a:r>
              <a:rPr lang="en-GB" sz="3000" b="1" dirty="0" err="1"/>
              <a:t>prasības</a:t>
            </a:r>
            <a:r>
              <a:rPr lang="en-GB" sz="3000" b="1" dirty="0"/>
              <a:t> </a:t>
            </a:r>
            <a:r>
              <a:rPr lang="en-GB" sz="3000" b="1" dirty="0" err="1"/>
              <a:t>nodarbināto</a:t>
            </a:r>
            <a:r>
              <a:rPr lang="en-GB" sz="3000" b="1" dirty="0"/>
              <a:t> </a:t>
            </a:r>
            <a:r>
              <a:rPr lang="en-GB" sz="3000" b="1" dirty="0" err="1"/>
              <a:t>aizsardzībai</a:t>
            </a:r>
            <a:r>
              <a:rPr lang="en-GB" sz="3000" b="1" dirty="0"/>
              <a:t> </a:t>
            </a:r>
            <a:r>
              <a:rPr lang="en-GB" sz="3000" b="1" dirty="0" err="1"/>
              <a:t>pret</a:t>
            </a:r>
            <a:r>
              <a:rPr lang="en-GB" sz="3000" b="1" dirty="0"/>
              <a:t> </a:t>
            </a:r>
            <a:r>
              <a:rPr lang="en-GB" sz="3000" b="1" dirty="0" err="1"/>
              <a:t>darba</a:t>
            </a:r>
            <a:r>
              <a:rPr lang="en-GB" sz="3000" b="1" dirty="0"/>
              <a:t> </a:t>
            </a:r>
            <a:r>
              <a:rPr lang="en-GB" sz="3000" b="1" dirty="0" err="1"/>
              <a:t>vides</a:t>
            </a:r>
            <a:r>
              <a:rPr lang="en-GB" sz="3000" b="1" dirty="0"/>
              <a:t> </a:t>
            </a:r>
            <a:r>
              <a:rPr lang="en-GB" sz="3000" b="1" dirty="0" err="1"/>
              <a:t>trokšņa</a:t>
            </a:r>
            <a:r>
              <a:rPr lang="en-GB" sz="3000" b="1" dirty="0"/>
              <a:t> </a:t>
            </a:r>
            <a:r>
              <a:rPr lang="en-GB" sz="3000" b="1" dirty="0" err="1"/>
              <a:t>radīto</a:t>
            </a:r>
            <a:r>
              <a:rPr lang="en-GB" sz="3000" b="1" dirty="0"/>
              <a:t> </a:t>
            </a:r>
            <a:r>
              <a:rPr lang="en-GB" sz="3000" b="1" dirty="0" err="1"/>
              <a:t>risku</a:t>
            </a:r>
            <a:r>
              <a:rPr lang="lv-LV" sz="3000" b="1" dirty="0"/>
              <a:t>”</a:t>
            </a:r>
            <a:r>
              <a:rPr lang="lv-LV" sz="3000" dirty="0"/>
              <a:t> </a:t>
            </a:r>
            <a:r>
              <a:rPr lang="en-GB" sz="3000" dirty="0" smtClean="0"/>
              <a:t>(</a:t>
            </a:r>
            <a:r>
              <a:rPr lang="lv-LV" sz="3000" dirty="0" smtClean="0"/>
              <a:t>04.02.</a:t>
            </a:r>
            <a:r>
              <a:rPr lang="en-GB" sz="3000" dirty="0" smtClean="0"/>
              <a:t>2003.</a:t>
            </a:r>
            <a:r>
              <a:rPr lang="lv-LV" sz="3000" dirty="0" smtClean="0"/>
              <a:t>)</a:t>
            </a:r>
          </a:p>
          <a:p>
            <a:pPr eaLnBrk="1" fontAlgn="auto" hangingPunct="1">
              <a:spcAft>
                <a:spcPts val="0"/>
              </a:spcAft>
              <a:defRPr/>
            </a:pPr>
            <a:r>
              <a:rPr lang="en-GB" sz="2700" b="1" dirty="0" err="1" smtClean="0"/>
              <a:t>Ekspozīcijas</a:t>
            </a:r>
            <a:r>
              <a:rPr lang="en-GB" sz="2700" b="1" dirty="0" smtClean="0"/>
              <a:t> </a:t>
            </a:r>
            <a:r>
              <a:rPr lang="en-GB" sz="2700" b="1" dirty="0" err="1" smtClean="0"/>
              <a:t>robežvērtība</a:t>
            </a:r>
            <a:endParaRPr lang="lv-LV" sz="2700" dirty="0" smtClean="0"/>
          </a:p>
          <a:p>
            <a:pPr lvl="1" eaLnBrk="1" fontAlgn="auto" hangingPunct="1">
              <a:spcAft>
                <a:spcPts val="0"/>
              </a:spcAft>
              <a:defRPr/>
            </a:pPr>
            <a:r>
              <a:rPr lang="en-GB" sz="2600" dirty="0" smtClean="0"/>
              <a:t>LEX,8h= 87 dB(A) un </a:t>
            </a:r>
            <a:r>
              <a:rPr lang="en-GB" sz="2600" dirty="0" err="1" smtClean="0"/>
              <a:t>attiecīgi</a:t>
            </a:r>
            <a:r>
              <a:rPr lang="en-GB" sz="2600" dirty="0" smtClean="0"/>
              <a:t> </a:t>
            </a:r>
            <a:r>
              <a:rPr lang="en-GB" sz="2600" dirty="0" err="1" smtClean="0"/>
              <a:t>pīķa</a:t>
            </a:r>
            <a:r>
              <a:rPr lang="en-GB" sz="2600" dirty="0" smtClean="0"/>
              <a:t>= 200 Pa (</a:t>
            </a:r>
            <a:r>
              <a:rPr lang="en-GB" sz="2600" dirty="0" err="1" smtClean="0"/>
              <a:t>Lpīķa</a:t>
            </a:r>
            <a:r>
              <a:rPr lang="en-GB" sz="2600" dirty="0" smtClean="0"/>
              <a:t>=140 dB(A))</a:t>
            </a:r>
          </a:p>
          <a:p>
            <a:pPr eaLnBrk="1" fontAlgn="auto" hangingPunct="1">
              <a:spcAft>
                <a:spcPts val="0"/>
              </a:spcAft>
              <a:defRPr/>
            </a:pPr>
            <a:r>
              <a:rPr lang="en-GB" sz="2700" b="1" dirty="0" err="1" smtClean="0"/>
              <a:t>Augstākā</a:t>
            </a:r>
            <a:r>
              <a:rPr lang="en-GB" sz="2700" b="1" dirty="0" smtClean="0"/>
              <a:t> </a:t>
            </a:r>
            <a:r>
              <a:rPr lang="en-GB" sz="2700" b="1" dirty="0" err="1" smtClean="0"/>
              <a:t>ekspozīcijas</a:t>
            </a:r>
            <a:r>
              <a:rPr lang="en-GB" sz="2700" b="1" dirty="0" smtClean="0"/>
              <a:t> </a:t>
            </a:r>
            <a:r>
              <a:rPr lang="en-GB" sz="2700" b="1" dirty="0" err="1" smtClean="0"/>
              <a:t>darbības</a:t>
            </a:r>
            <a:r>
              <a:rPr lang="en-GB" sz="2700" b="1" dirty="0" smtClean="0"/>
              <a:t> </a:t>
            </a:r>
            <a:r>
              <a:rPr lang="en-GB" sz="2700" b="1" dirty="0" err="1" smtClean="0"/>
              <a:t>vērtība</a:t>
            </a:r>
            <a:r>
              <a:rPr lang="en-GB" sz="2700" dirty="0" smtClean="0"/>
              <a:t> </a:t>
            </a:r>
            <a:endParaRPr lang="lv-LV" sz="2700" dirty="0" smtClean="0"/>
          </a:p>
          <a:p>
            <a:pPr lvl="1" eaLnBrk="1" fontAlgn="auto" hangingPunct="1">
              <a:spcAft>
                <a:spcPts val="0"/>
              </a:spcAft>
              <a:defRPr/>
            </a:pPr>
            <a:r>
              <a:rPr lang="en-GB" sz="2600" dirty="0" smtClean="0"/>
              <a:t>LEX,8h= 85 dB(A) un </a:t>
            </a:r>
            <a:r>
              <a:rPr lang="en-GB" sz="2600" dirty="0" err="1" smtClean="0"/>
              <a:t>attiecīgi</a:t>
            </a:r>
            <a:r>
              <a:rPr lang="en-GB" sz="2600" dirty="0" smtClean="0"/>
              <a:t> </a:t>
            </a:r>
            <a:r>
              <a:rPr lang="en-GB" sz="2600" dirty="0" err="1" smtClean="0"/>
              <a:t>pīķa</a:t>
            </a:r>
            <a:r>
              <a:rPr lang="en-GB" sz="2600" dirty="0" smtClean="0"/>
              <a:t>=112 Pa (</a:t>
            </a:r>
            <a:r>
              <a:rPr lang="en-GB" sz="2600" dirty="0" err="1" smtClean="0"/>
              <a:t>Lpīķa</a:t>
            </a:r>
            <a:r>
              <a:rPr lang="en-GB" sz="2600" dirty="0" smtClean="0"/>
              <a:t>=135 dB(A))</a:t>
            </a:r>
          </a:p>
          <a:p>
            <a:pPr eaLnBrk="1" fontAlgn="auto" hangingPunct="1">
              <a:spcAft>
                <a:spcPts val="0"/>
              </a:spcAft>
              <a:defRPr/>
            </a:pPr>
            <a:r>
              <a:rPr lang="en-GB" sz="2700" b="1" dirty="0" err="1" smtClean="0"/>
              <a:t>Zemākā</a:t>
            </a:r>
            <a:r>
              <a:rPr lang="en-GB" sz="2700" b="1" dirty="0" smtClean="0"/>
              <a:t> </a:t>
            </a:r>
            <a:r>
              <a:rPr lang="en-GB" sz="2700" b="1" dirty="0" err="1" smtClean="0"/>
              <a:t>ekspozīcijas</a:t>
            </a:r>
            <a:r>
              <a:rPr lang="en-GB" sz="2700" b="1" dirty="0" smtClean="0"/>
              <a:t> </a:t>
            </a:r>
            <a:r>
              <a:rPr lang="en-GB" sz="2700" b="1" dirty="0" err="1" smtClean="0"/>
              <a:t>darbības</a:t>
            </a:r>
            <a:r>
              <a:rPr lang="en-GB" sz="2700" b="1" dirty="0" smtClean="0"/>
              <a:t> </a:t>
            </a:r>
            <a:r>
              <a:rPr lang="en-GB" sz="2700" b="1" dirty="0" err="1" smtClean="0"/>
              <a:t>vērtība</a:t>
            </a:r>
            <a:r>
              <a:rPr lang="en-GB" sz="2700" dirty="0" smtClean="0"/>
              <a:t> </a:t>
            </a:r>
            <a:endParaRPr lang="lv-LV" sz="2700" dirty="0" smtClean="0"/>
          </a:p>
          <a:p>
            <a:pPr lvl="1" eaLnBrk="1" fontAlgn="auto" hangingPunct="1">
              <a:spcAft>
                <a:spcPts val="0"/>
              </a:spcAft>
              <a:defRPr/>
            </a:pPr>
            <a:r>
              <a:rPr lang="en-GB" sz="2600" dirty="0" smtClean="0"/>
              <a:t>LEX,8h= 80 dB(A) un </a:t>
            </a:r>
            <a:r>
              <a:rPr lang="en-GB" sz="2600" dirty="0" err="1" smtClean="0"/>
              <a:t>attiecīgi</a:t>
            </a:r>
            <a:r>
              <a:rPr lang="en-GB" sz="2600" dirty="0" smtClean="0"/>
              <a:t> </a:t>
            </a:r>
            <a:r>
              <a:rPr lang="en-GB" sz="2600" dirty="0" err="1" smtClean="0"/>
              <a:t>pīķa</a:t>
            </a:r>
            <a:r>
              <a:rPr lang="en-GB" sz="2600" dirty="0" smtClean="0"/>
              <a:t>=112 Pa (</a:t>
            </a:r>
            <a:r>
              <a:rPr lang="en-GB" sz="2600" dirty="0" err="1" smtClean="0"/>
              <a:t>Lpīķa</a:t>
            </a:r>
            <a:r>
              <a:rPr lang="en-GB" sz="2600" dirty="0" smtClean="0"/>
              <a:t>=135 dB(A))</a:t>
            </a:r>
            <a:endParaRPr lang="en-US" sz="2600" dirty="0" smtClean="0"/>
          </a:p>
          <a:p>
            <a:pPr marL="200014" indent="-200014" defTabSz="533370" eaLnBrk="1" fontAlgn="auto" hangingPunct="1">
              <a:lnSpc>
                <a:spcPct val="90000"/>
              </a:lnSpc>
              <a:spcAft>
                <a:spcPts val="0"/>
              </a:spcAft>
              <a:defRPr/>
            </a:pPr>
            <a:endParaRPr lang="lv-LV" sz="3000" dirty="0"/>
          </a:p>
        </p:txBody>
      </p:sp>
    </p:spTree>
    <p:extLst>
      <p:ext uri="{BB962C8B-B14F-4D97-AF65-F5344CB8AC3E}">
        <p14:creationId xmlns:p14="http://schemas.microsoft.com/office/powerpoint/2010/main" val="38902504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fld id="{93E08925-77E7-4DC3-B211-DE0F6241FB54}" type="slidenum">
              <a:rPr lang="en-US" altLang="lv-LV" sz="1400" b="1" smtClean="0">
                <a:solidFill>
                  <a:srgbClr val="898989"/>
                </a:solidFill>
              </a:rPr>
              <a:pPr algn="ctr">
                <a:spcBef>
                  <a:spcPct val="0"/>
                </a:spcBef>
                <a:buFontTx/>
                <a:buNone/>
              </a:pPr>
              <a:t>24</a:t>
            </a:fld>
            <a:endParaRPr lang="en-US" altLang="lv-LV" sz="1400" b="1" smtClean="0">
              <a:solidFill>
                <a:srgbClr val="898989"/>
              </a:solidFill>
            </a:endParaRPr>
          </a:p>
        </p:txBody>
      </p:sp>
      <p:sp>
        <p:nvSpPr>
          <p:cNvPr id="30723" name="Rectangle 2"/>
          <p:cNvSpPr>
            <a:spLocks noGrp="1" noChangeArrowheads="1"/>
          </p:cNvSpPr>
          <p:nvPr>
            <p:ph type="title"/>
          </p:nvPr>
        </p:nvSpPr>
        <p:spPr>
          <a:xfrm>
            <a:off x="857223" y="0"/>
            <a:ext cx="7786743" cy="620688"/>
          </a:xfrm>
        </p:spPr>
        <p:txBody>
          <a:bodyPr/>
          <a:lstStyle/>
          <a:p>
            <a:pPr eaLnBrk="1" hangingPunct="1"/>
            <a:r>
              <a:rPr lang="lv-LV" altLang="lv-LV" dirty="0" smtClean="0"/>
              <a:t>Kā novērtēt troksni?</a:t>
            </a:r>
            <a:endParaRPr lang="en-US" altLang="lv-LV" dirty="0" smtClean="0"/>
          </a:p>
        </p:txBody>
      </p:sp>
      <p:sp>
        <p:nvSpPr>
          <p:cNvPr id="30724" name="Rectangle 3"/>
          <p:cNvSpPr>
            <a:spLocks noGrp="1" noChangeArrowheads="1"/>
          </p:cNvSpPr>
          <p:nvPr>
            <p:ph type="body" idx="1"/>
          </p:nvPr>
        </p:nvSpPr>
        <p:spPr>
          <a:xfrm>
            <a:off x="251520" y="980728"/>
            <a:ext cx="8435280" cy="5145435"/>
          </a:xfrm>
        </p:spPr>
        <p:txBody>
          <a:bodyPr/>
          <a:lstStyle/>
          <a:p>
            <a:pPr eaLnBrk="1" hangingPunct="1"/>
            <a:r>
              <a:rPr lang="lv-LV" altLang="lv-LV" dirty="0" smtClean="0"/>
              <a:t>Svarīgākais – </a:t>
            </a:r>
            <a:r>
              <a:rPr lang="lv-LV" altLang="lv-LV" b="1" dirty="0" smtClean="0"/>
              <a:t>Saprast cik liels ir troksnis:</a:t>
            </a:r>
          </a:p>
          <a:p>
            <a:pPr lvl="1" eaLnBrk="1" hangingPunct="1"/>
            <a:r>
              <a:rPr lang="lv-LV" altLang="lv-LV" dirty="0" smtClean="0"/>
              <a:t> Jāmēra (precīzākā metode)</a:t>
            </a:r>
          </a:p>
          <a:p>
            <a:pPr lvl="1" eaLnBrk="1" hangingPunct="1"/>
            <a:r>
              <a:rPr lang="lv-LV" altLang="lv-LV" dirty="0" smtClean="0"/>
              <a:t> Ražotāja informācija (nav droša metode)</a:t>
            </a:r>
          </a:p>
          <a:p>
            <a:pPr lvl="1" eaLnBrk="1" hangingPunct="1"/>
            <a:r>
              <a:rPr lang="lv-LV" altLang="lv-LV" dirty="0" smtClean="0"/>
              <a:t> Līdzīgas/identiskas iekārtas (nav droša metode)</a:t>
            </a:r>
          </a:p>
          <a:p>
            <a:pPr eaLnBrk="1" hangingPunct="1"/>
            <a:r>
              <a:rPr lang="lv-LV" altLang="lv-LV" dirty="0" smtClean="0"/>
              <a:t>Jāatceras – svarīgi ir zināt trokšņa ekspozīciju 8h darba maiņai</a:t>
            </a:r>
          </a:p>
          <a:p>
            <a:pPr eaLnBrk="1" hangingPunct="1"/>
            <a:r>
              <a:rPr lang="lv-LV" altLang="lv-LV" dirty="0" smtClean="0"/>
              <a:t>Svarīgi arī citi faktori (šķīdinātāji pastiprina trokšņa ietekmi) </a:t>
            </a:r>
          </a:p>
        </p:txBody>
      </p:sp>
    </p:spTree>
    <p:extLst>
      <p:ext uri="{BB962C8B-B14F-4D97-AF65-F5344CB8AC3E}">
        <p14:creationId xmlns:p14="http://schemas.microsoft.com/office/powerpoint/2010/main" val="163546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1"/>
          <p:cNvSpPr>
            <a:spLocks noGrp="1"/>
          </p:cNvSpPr>
          <p:nvPr>
            <p:ph idx="1"/>
          </p:nvPr>
        </p:nvSpPr>
        <p:spPr>
          <a:xfrm>
            <a:off x="179512" y="692696"/>
            <a:ext cx="8640960" cy="5450929"/>
          </a:xfrm>
        </p:spPr>
        <p:txBody>
          <a:bodyPr/>
          <a:lstStyle/>
          <a:p>
            <a:pPr eaLnBrk="1" hangingPunct="1"/>
            <a:r>
              <a:rPr lang="lv-LV" altLang="lv-LV" sz="3600" dirty="0" smtClean="0"/>
              <a:t>Dažādu traktoru radītais troksnis var ievērojami atšķirties atkarībā no tā veida. Tādi traktori </a:t>
            </a:r>
          </a:p>
          <a:p>
            <a:pPr lvl="1" eaLnBrk="1" hangingPunct="1"/>
            <a:r>
              <a:rPr lang="lv-LV" altLang="lv-LV" sz="3200" dirty="0" smtClean="0"/>
              <a:t>kā MTZ-80 un MTZ-82 rada 69,0–89,6 dB lielu troksni</a:t>
            </a:r>
          </a:p>
          <a:p>
            <a:pPr lvl="1" eaLnBrk="1" hangingPunct="1"/>
            <a:r>
              <a:rPr lang="lv-LV" altLang="lv-LV" sz="3200" dirty="0" smtClean="0"/>
              <a:t>savukārt “Belarus” radītais troksnis var būt 76,4–85,7 dB</a:t>
            </a:r>
          </a:p>
          <a:p>
            <a:pPr lvl="1" eaLnBrk="1" hangingPunct="1"/>
            <a:r>
              <a:rPr lang="lv-LV" altLang="lv-LV" sz="3200" dirty="0" smtClean="0"/>
              <a:t>bet modernāki traktori (piemēram, “Valtra” u.c.) rada 71,2–76,5 dB lielu troksni</a:t>
            </a:r>
          </a:p>
          <a:p>
            <a:pPr eaLnBrk="1" hangingPunct="1"/>
            <a:endParaRPr lang="lv-LV" altLang="lv-LV" dirty="0" smtClean="0"/>
          </a:p>
        </p:txBody>
      </p:sp>
      <p:sp>
        <p:nvSpPr>
          <p:cNvPr id="31747" name="Title 2"/>
          <p:cNvSpPr>
            <a:spLocks noGrp="1"/>
          </p:cNvSpPr>
          <p:nvPr>
            <p:ph type="title"/>
          </p:nvPr>
        </p:nvSpPr>
        <p:spPr>
          <a:xfrm>
            <a:off x="539750" y="214313"/>
            <a:ext cx="8104188" cy="406375"/>
          </a:xfrm>
        </p:spPr>
        <p:txBody>
          <a:bodyPr/>
          <a:lstStyle/>
          <a:p>
            <a:pPr eaLnBrk="1" hangingPunct="1"/>
            <a:r>
              <a:rPr lang="lv-LV" altLang="lv-LV" sz="4000" dirty="0" smtClean="0"/>
              <a:t>Piemēri lauksaimniecībā</a:t>
            </a:r>
          </a:p>
        </p:txBody>
      </p:sp>
    </p:spTree>
    <p:extLst>
      <p:ext uri="{BB962C8B-B14F-4D97-AF65-F5344CB8AC3E}">
        <p14:creationId xmlns:p14="http://schemas.microsoft.com/office/powerpoint/2010/main" val="35802660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857223" y="-99392"/>
            <a:ext cx="7786743" cy="720080"/>
          </a:xfrm>
        </p:spPr>
        <p:txBody>
          <a:bodyPr/>
          <a:lstStyle/>
          <a:p>
            <a:r>
              <a:rPr lang="lv-LV" altLang="lv-LV" dirty="0" smtClean="0"/>
              <a:t>Piemēri lauksaimniecībā</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4354998"/>
              </p:ext>
            </p:extLst>
          </p:nvPr>
        </p:nvGraphicFramePr>
        <p:xfrm>
          <a:off x="323528" y="1052736"/>
          <a:ext cx="7829872" cy="4311428"/>
        </p:xfrm>
        <a:graphic>
          <a:graphicData uri="http://schemas.openxmlformats.org/drawingml/2006/table">
            <a:tbl>
              <a:tblPr/>
              <a:tblGrid>
                <a:gridCol w="5719372"/>
                <a:gridCol w="2110500"/>
              </a:tblGrid>
              <a:tr h="1026498">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2400" b="1" i="0" u="none" strike="noStrike" cap="none" normalizeH="0" baseline="0" dirty="0" smtClean="0">
                          <a:ln>
                            <a:noFill/>
                          </a:ln>
                          <a:solidFill>
                            <a:schemeClr val="tx1"/>
                          </a:solidFill>
                          <a:effectLst/>
                          <a:latin typeface="Calibri" pitchFamily="34" charset="0"/>
                          <a:cs typeface="Arial" pitchFamily="34" charset="0"/>
                        </a:rPr>
                        <a:t>Darba veids, darba vieta</a:t>
                      </a:r>
                      <a:endParaRPr kumimoji="0" lang="lv-LV" altLang="lv-LV" sz="3200" b="1" i="0" u="none" strike="noStrike" cap="none" normalizeH="0" baseline="0" dirty="0" smtClean="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2400" b="1" i="0" u="none" strike="noStrike" cap="none" normalizeH="0" baseline="0" dirty="0" smtClean="0">
                          <a:ln>
                            <a:noFill/>
                          </a:ln>
                          <a:solidFill>
                            <a:schemeClr val="tx1"/>
                          </a:solidFill>
                          <a:effectLst/>
                          <a:latin typeface="Calibri" pitchFamily="34" charset="0"/>
                          <a:cs typeface="Arial" pitchFamily="34" charset="0"/>
                        </a:rPr>
                        <a:t>Trokšņa līmenis, dB(A)</a:t>
                      </a:r>
                      <a:endParaRPr kumimoji="0" lang="lv-LV" altLang="lv-LV" sz="3200" b="1" i="0" u="none" strike="noStrike" cap="none" normalizeH="0" baseline="0" dirty="0" smtClean="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13248">
                <a:tc>
                  <a:txBody>
                    <a:bodyPr/>
                    <a:lstStyle>
                      <a:lvl1pPr marL="28575"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28575" marR="0" lvl="0" indent="0" algn="l" defTabSz="914400" rtl="0" eaLnBrk="1" fontAlgn="base" latinLnBrk="0" hangingPunct="1">
                        <a:lnSpc>
                          <a:spcPct val="100000"/>
                        </a:lnSpc>
                        <a:spcBef>
                          <a:spcPct val="0"/>
                        </a:spcBef>
                        <a:spcAft>
                          <a:spcPct val="0"/>
                        </a:spcAft>
                        <a:buClrTx/>
                        <a:buSzTx/>
                        <a:buFontTx/>
                        <a:buNone/>
                        <a:tabLst/>
                      </a:pPr>
                      <a:r>
                        <a:rPr kumimoji="0" lang="lv-LV" altLang="lv-LV" sz="2400" b="1" i="0" u="none" strike="noStrike" cap="none" normalizeH="0" baseline="0" dirty="0" smtClean="0">
                          <a:ln>
                            <a:noFill/>
                          </a:ln>
                          <a:solidFill>
                            <a:schemeClr val="tx1"/>
                          </a:solidFill>
                          <a:effectLst/>
                          <a:latin typeface="Calibri" pitchFamily="34" charset="0"/>
                          <a:cs typeface="Arial" pitchFamily="34" charset="0"/>
                        </a:rPr>
                        <a:t>Cūku ferma barošanas laikā</a:t>
                      </a:r>
                      <a:endParaRPr kumimoji="0" lang="lv-LV" altLang="lv-LV" sz="3200" b="1" i="0" u="none" strike="noStrike" cap="none" normalizeH="0" baseline="0" dirty="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2400" b="1" i="0" u="none" strike="noStrike" cap="none" normalizeH="0" baseline="0" dirty="0" smtClean="0">
                          <a:ln>
                            <a:noFill/>
                          </a:ln>
                          <a:solidFill>
                            <a:srgbClr val="000000"/>
                          </a:solidFill>
                          <a:effectLst/>
                          <a:latin typeface="Calibri" pitchFamily="34" charset="0"/>
                          <a:cs typeface="Arial" pitchFamily="34" charset="0"/>
                        </a:rPr>
                        <a:t>100</a:t>
                      </a:r>
                      <a:endParaRPr kumimoji="0" lang="lv-LV" altLang="lv-LV" sz="32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13248">
                <a:tc>
                  <a:txBody>
                    <a:bodyPr/>
                    <a:lstStyle>
                      <a:lvl1pPr marL="28575"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28575" marR="0" lvl="0" indent="0" algn="l" defTabSz="914400" rtl="0" eaLnBrk="1" fontAlgn="base" latinLnBrk="0" hangingPunct="1">
                        <a:lnSpc>
                          <a:spcPct val="100000"/>
                        </a:lnSpc>
                        <a:spcBef>
                          <a:spcPct val="0"/>
                        </a:spcBef>
                        <a:spcAft>
                          <a:spcPct val="0"/>
                        </a:spcAft>
                        <a:buClrTx/>
                        <a:buSzTx/>
                        <a:buFontTx/>
                        <a:buNone/>
                        <a:tabLst/>
                      </a:pPr>
                      <a:r>
                        <a:rPr kumimoji="0" lang="lv-LV" altLang="lv-LV" sz="2400" b="1" i="0" u="none" strike="noStrike" cap="none" normalizeH="0" baseline="0" dirty="0" smtClean="0">
                          <a:ln>
                            <a:noFill/>
                          </a:ln>
                          <a:solidFill>
                            <a:schemeClr val="tx1"/>
                          </a:solidFill>
                          <a:effectLst/>
                          <a:latin typeface="Calibri" pitchFamily="34" charset="0"/>
                          <a:cs typeface="Arial" pitchFamily="34" charset="0"/>
                        </a:rPr>
                        <a:t>Zāles pļaušana ar pļaujmašīnu</a:t>
                      </a:r>
                      <a:endParaRPr kumimoji="0" lang="lv-LV" altLang="lv-LV" sz="3200" b="1" i="0" u="none" strike="noStrike" cap="none" normalizeH="0" baseline="0" dirty="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2400" b="1" i="0" u="none" strike="noStrike" cap="none" normalizeH="0" baseline="0" dirty="0" smtClean="0">
                          <a:ln>
                            <a:noFill/>
                          </a:ln>
                          <a:solidFill>
                            <a:srgbClr val="000000"/>
                          </a:solidFill>
                          <a:effectLst/>
                          <a:latin typeface="Calibri" pitchFamily="34" charset="0"/>
                          <a:cs typeface="Arial" pitchFamily="34" charset="0"/>
                        </a:rPr>
                        <a:t>96</a:t>
                      </a:r>
                      <a:endParaRPr kumimoji="0" lang="lv-LV" altLang="lv-LV" sz="32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13248">
                <a:tc>
                  <a:txBody>
                    <a:bodyPr/>
                    <a:lstStyle>
                      <a:lvl1pPr marL="28575"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28575" marR="0" lvl="0" indent="0" algn="l" defTabSz="914400" rtl="0" eaLnBrk="1" fontAlgn="base" latinLnBrk="0" hangingPunct="1">
                        <a:lnSpc>
                          <a:spcPct val="100000"/>
                        </a:lnSpc>
                        <a:spcBef>
                          <a:spcPct val="0"/>
                        </a:spcBef>
                        <a:spcAft>
                          <a:spcPct val="0"/>
                        </a:spcAft>
                        <a:buClrTx/>
                        <a:buSzTx/>
                        <a:buFontTx/>
                        <a:buNone/>
                        <a:tabLst/>
                      </a:pPr>
                      <a:r>
                        <a:rPr kumimoji="0" lang="lv-LV" altLang="lv-LV" sz="2400" b="1" i="0" u="none" strike="noStrike" cap="none" normalizeH="0" baseline="0" dirty="0" smtClean="0">
                          <a:ln>
                            <a:noFill/>
                          </a:ln>
                          <a:solidFill>
                            <a:schemeClr val="tx1"/>
                          </a:solidFill>
                          <a:effectLst/>
                          <a:latin typeface="Calibri" pitchFamily="34" charset="0"/>
                          <a:cs typeface="Arial" pitchFamily="34" charset="0"/>
                        </a:rPr>
                        <a:t>Sējmašīna</a:t>
                      </a:r>
                      <a:endParaRPr kumimoji="0" lang="lv-LV" altLang="lv-LV" sz="3200" b="1" i="0" u="none" strike="noStrike" cap="none" normalizeH="0" baseline="0" dirty="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2400" b="1" i="0" u="none" strike="noStrike" cap="none" normalizeH="0" baseline="0" dirty="0" smtClean="0">
                          <a:ln>
                            <a:noFill/>
                          </a:ln>
                          <a:solidFill>
                            <a:srgbClr val="000000"/>
                          </a:solidFill>
                          <a:effectLst/>
                          <a:latin typeface="Calibri" pitchFamily="34" charset="0"/>
                          <a:cs typeface="Arial" pitchFamily="34" charset="0"/>
                        </a:rPr>
                        <a:t>87</a:t>
                      </a:r>
                      <a:endParaRPr kumimoji="0" lang="lv-LV" altLang="lv-LV" sz="32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231938">
                <a:tc>
                  <a:txBody>
                    <a:bodyPr/>
                    <a:lstStyle>
                      <a:lvl1pPr marL="28575"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28575" marR="0" lvl="0" indent="0" algn="l" defTabSz="914400" rtl="0" eaLnBrk="1" fontAlgn="base" latinLnBrk="0" hangingPunct="1">
                        <a:lnSpc>
                          <a:spcPct val="100000"/>
                        </a:lnSpc>
                        <a:spcBef>
                          <a:spcPct val="0"/>
                        </a:spcBef>
                        <a:spcAft>
                          <a:spcPct val="0"/>
                        </a:spcAft>
                        <a:buClrTx/>
                        <a:buSzTx/>
                        <a:buFontTx/>
                        <a:buNone/>
                        <a:tabLst/>
                      </a:pPr>
                      <a:r>
                        <a:rPr kumimoji="0" lang="lv-LV" altLang="lv-LV" sz="2400" b="1" i="0" u="none" strike="noStrike" cap="none" normalizeH="0" baseline="0" dirty="0" smtClean="0">
                          <a:ln>
                            <a:noFill/>
                          </a:ln>
                          <a:solidFill>
                            <a:schemeClr val="tx1"/>
                          </a:solidFill>
                          <a:effectLst/>
                          <a:latin typeface="Calibri" pitchFamily="34" charset="0"/>
                          <a:cs typeface="Arial" pitchFamily="34" charset="0"/>
                        </a:rPr>
                        <a:t>Traktora kabīnē (maksimālais trokšņa līmenis vecā traktorā pie lielas darba slodzes)</a:t>
                      </a:r>
                      <a:endParaRPr kumimoji="0" lang="lv-LV" altLang="lv-LV" sz="3200" b="1" i="0" u="none" strike="noStrike" cap="none" normalizeH="0" baseline="0" dirty="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2400" b="1" i="0" u="none" strike="noStrike" cap="none" normalizeH="0" baseline="0" dirty="0" smtClean="0">
                          <a:ln>
                            <a:noFill/>
                          </a:ln>
                          <a:solidFill>
                            <a:srgbClr val="000000"/>
                          </a:solidFill>
                          <a:effectLst/>
                          <a:latin typeface="Calibri" pitchFamily="34" charset="0"/>
                          <a:cs typeface="Arial" pitchFamily="34" charset="0"/>
                        </a:rPr>
                        <a:t>90</a:t>
                      </a:r>
                      <a:endParaRPr kumimoji="0" lang="lv-LV" altLang="lv-LV" sz="32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13248">
                <a:tc>
                  <a:txBody>
                    <a:bodyPr/>
                    <a:lstStyle>
                      <a:lvl1pPr marL="28575"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28575" marR="0" lvl="0" indent="0" algn="l" defTabSz="914400" rtl="0" eaLnBrk="1" fontAlgn="base" latinLnBrk="0" hangingPunct="1">
                        <a:lnSpc>
                          <a:spcPct val="100000"/>
                        </a:lnSpc>
                        <a:spcBef>
                          <a:spcPct val="0"/>
                        </a:spcBef>
                        <a:spcAft>
                          <a:spcPct val="0"/>
                        </a:spcAft>
                        <a:buClrTx/>
                        <a:buSzTx/>
                        <a:buFontTx/>
                        <a:buNone/>
                        <a:tabLst/>
                      </a:pPr>
                      <a:r>
                        <a:rPr kumimoji="0" lang="lv-LV" altLang="lv-LV" sz="2400" b="1" i="0" u="none" strike="noStrike" cap="none" normalizeH="0" baseline="0" dirty="0" smtClean="0">
                          <a:ln>
                            <a:noFill/>
                          </a:ln>
                          <a:solidFill>
                            <a:schemeClr val="tx1"/>
                          </a:solidFill>
                          <a:effectLst/>
                          <a:latin typeface="Calibri" pitchFamily="34" charset="0"/>
                          <a:cs typeface="Arial" pitchFamily="34" charset="0"/>
                        </a:rPr>
                        <a:t>Moderna traktora kabīnē</a:t>
                      </a:r>
                      <a:endParaRPr kumimoji="0" lang="lv-LV" altLang="lv-LV" sz="3200" b="1" i="0" u="none" strike="noStrike" cap="none" normalizeH="0" baseline="0" dirty="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2400" b="1" i="0" u="none" strike="noStrike" cap="none" normalizeH="0" baseline="0" dirty="0" smtClean="0">
                          <a:ln>
                            <a:noFill/>
                          </a:ln>
                          <a:solidFill>
                            <a:srgbClr val="000000"/>
                          </a:solidFill>
                          <a:effectLst/>
                          <a:latin typeface="Calibri" pitchFamily="34" charset="0"/>
                          <a:cs typeface="Arial" pitchFamily="34" charset="0"/>
                        </a:rPr>
                        <a:t>80</a:t>
                      </a:r>
                      <a:endParaRPr kumimoji="0" lang="lv-LV" altLang="lv-LV" sz="32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extLst>
      <p:ext uri="{BB962C8B-B14F-4D97-AF65-F5344CB8AC3E}">
        <p14:creationId xmlns:p14="http://schemas.microsoft.com/office/powerpoint/2010/main" val="30371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endParaRPr lang="lv-LV" altLang="lv-LV" smtClean="0"/>
          </a:p>
        </p:txBody>
      </p:sp>
      <p:sp>
        <p:nvSpPr>
          <p:cNvPr id="33795" name="Content Placeholder 2"/>
          <p:cNvSpPr>
            <a:spLocks noGrp="1"/>
          </p:cNvSpPr>
          <p:nvPr>
            <p:ph idx="1"/>
          </p:nvPr>
        </p:nvSpPr>
        <p:spPr/>
        <p:txBody>
          <a:bodyPr/>
          <a:lstStyle/>
          <a:p>
            <a:endParaRPr lang="lv-LV" altLang="lv-LV" smtClean="0"/>
          </a:p>
        </p:txBody>
      </p:sp>
      <p:pic>
        <p:nvPicPr>
          <p:cNvPr id="33796" name="Picture 2" descr="C:\Users\ivavan\DVVI_projekti\Preventivie_pasakumi_2012\materiali_2012\107_2012_Atgadne_piena_lauksaimniecba_OK\foto_darba\P10102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1737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GB" altLang="en-US" smtClean="0"/>
          </a:p>
        </p:txBody>
      </p:sp>
      <p:sp>
        <p:nvSpPr>
          <p:cNvPr id="34819" name="Content Placeholder 2"/>
          <p:cNvSpPr>
            <a:spLocks noGrp="1"/>
          </p:cNvSpPr>
          <p:nvPr>
            <p:ph idx="1"/>
          </p:nvPr>
        </p:nvSpPr>
        <p:spPr/>
        <p:txBody>
          <a:bodyPr/>
          <a:lstStyle/>
          <a:p>
            <a:endParaRPr lang="en-GB" altLang="en-US" smtClean="0"/>
          </a:p>
        </p:txBody>
      </p:sp>
      <p:pic>
        <p:nvPicPr>
          <p:cNvPr id="34820" name="Picture 2" descr="C:\Users\ivavan\Bildes_darba_vide\Lauksaimnieciba\Vecciruli_2013\IMG_52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8242300"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764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GB" altLang="en-US" smtClean="0"/>
          </a:p>
        </p:txBody>
      </p:sp>
      <p:sp>
        <p:nvSpPr>
          <p:cNvPr id="35843" name="Content Placeholder 2"/>
          <p:cNvSpPr>
            <a:spLocks noGrp="1"/>
          </p:cNvSpPr>
          <p:nvPr>
            <p:ph idx="1"/>
          </p:nvPr>
        </p:nvSpPr>
        <p:spPr/>
        <p:txBody>
          <a:bodyPr/>
          <a:lstStyle/>
          <a:p>
            <a:endParaRPr lang="en-GB" altLang="en-US" smtClean="0"/>
          </a:p>
        </p:txBody>
      </p:sp>
      <p:pic>
        <p:nvPicPr>
          <p:cNvPr id="35844" name="Picture 2" descr="C:\Users\ivavan\Bildes_darba_vide\Lauksaimnieciba\lauksainieciba_UpesliciL_2011\P10103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961" y="-18663"/>
            <a:ext cx="8655519" cy="649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004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368" y="-171400"/>
            <a:ext cx="8353425" cy="1224136"/>
          </a:xfrm>
        </p:spPr>
        <p:txBody>
          <a:bodyPr/>
          <a:lstStyle/>
          <a:p>
            <a:pPr eaLnBrk="1" hangingPunct="1"/>
            <a:r>
              <a:rPr lang="lv-LV" altLang="lv-LV" sz="4000" dirty="0" smtClean="0"/>
              <a:t>Svarīgākie riska faktori nozarē</a:t>
            </a:r>
            <a:endParaRPr lang="en-US" altLang="lv-LV" sz="4000" dirty="0" smtClean="0"/>
          </a:p>
        </p:txBody>
      </p:sp>
      <p:sp>
        <p:nvSpPr>
          <p:cNvPr id="10243" name="Rectangle 3"/>
          <p:cNvSpPr>
            <a:spLocks noGrp="1" noChangeArrowheads="1"/>
          </p:cNvSpPr>
          <p:nvPr>
            <p:ph type="body" idx="1"/>
          </p:nvPr>
        </p:nvSpPr>
        <p:spPr>
          <a:xfrm>
            <a:off x="179512" y="980728"/>
            <a:ext cx="8640638" cy="5040660"/>
          </a:xfrm>
        </p:spPr>
        <p:txBody>
          <a:bodyPr/>
          <a:lstStyle/>
          <a:p>
            <a:r>
              <a:rPr lang="lv-LV" altLang="lv-LV" sz="2800" b="1" dirty="0" smtClean="0"/>
              <a:t>Mehāniskie un traumatisma riska faktori:</a:t>
            </a:r>
            <a:r>
              <a:rPr lang="lv-LV" altLang="lv-LV" sz="2800" dirty="0" smtClean="0"/>
              <a:t> </a:t>
            </a:r>
          </a:p>
          <a:p>
            <a:pPr lvl="1"/>
            <a:r>
              <a:rPr lang="lv-LV" altLang="lv-LV" dirty="0" smtClean="0"/>
              <a:t>darbs ar lauksaimniecības tehniku un aprīkojumu;</a:t>
            </a:r>
          </a:p>
          <a:p>
            <a:pPr lvl="1"/>
            <a:r>
              <a:rPr lang="lv-LV" altLang="lv-LV" dirty="0" smtClean="0"/>
              <a:t>satiksmes negadījumi;  </a:t>
            </a:r>
          </a:p>
          <a:p>
            <a:pPr lvl="1"/>
            <a:r>
              <a:rPr lang="lv-LV" altLang="lv-LV" dirty="0" smtClean="0"/>
              <a:t>nenorobežotas bīstamas bedres/tvertnes; </a:t>
            </a:r>
          </a:p>
          <a:p>
            <a:pPr lvl="1"/>
            <a:r>
              <a:rPr lang="lv-LV" altLang="lv-LV" dirty="0" smtClean="0"/>
              <a:t>darbs graudu elevatoros; </a:t>
            </a:r>
          </a:p>
          <a:p>
            <a:pPr lvl="1"/>
            <a:r>
              <a:rPr lang="lv-LV" altLang="lv-LV" dirty="0" smtClean="0"/>
              <a:t>darbs uz pārvietojamām kāpnēm, vācot augļus utml.</a:t>
            </a:r>
          </a:p>
          <a:p>
            <a:endParaRPr lang="lv-LV" altLang="lv-LV" sz="2800" dirty="0" smtClean="0"/>
          </a:p>
        </p:txBody>
      </p:sp>
    </p:spTree>
    <p:extLst>
      <p:ext uri="{BB962C8B-B14F-4D97-AF65-F5344CB8AC3E}">
        <p14:creationId xmlns:p14="http://schemas.microsoft.com/office/powerpoint/2010/main" val="31815477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GB" altLang="en-US" smtClean="0"/>
          </a:p>
        </p:txBody>
      </p:sp>
      <p:sp>
        <p:nvSpPr>
          <p:cNvPr id="36867" name="Content Placeholder 2"/>
          <p:cNvSpPr>
            <a:spLocks noGrp="1"/>
          </p:cNvSpPr>
          <p:nvPr>
            <p:ph idx="1"/>
          </p:nvPr>
        </p:nvSpPr>
        <p:spPr/>
        <p:txBody>
          <a:bodyPr/>
          <a:lstStyle/>
          <a:p>
            <a:endParaRPr lang="en-GB" altLang="en-US" smtClean="0"/>
          </a:p>
        </p:txBody>
      </p:sp>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457200"/>
            <a:ext cx="8001000" cy="600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669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endParaRPr lang="en-GB" altLang="en-US" smtClean="0"/>
          </a:p>
        </p:txBody>
      </p:sp>
      <p:sp>
        <p:nvSpPr>
          <p:cNvPr id="37891" name="Content Placeholder 2"/>
          <p:cNvSpPr>
            <a:spLocks noGrp="1"/>
          </p:cNvSpPr>
          <p:nvPr>
            <p:ph idx="1"/>
          </p:nvPr>
        </p:nvSpPr>
        <p:spPr/>
        <p:txBody>
          <a:bodyPr/>
          <a:lstStyle/>
          <a:p>
            <a:endParaRPr lang="en-GB" altLang="en-US" smtClean="0"/>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38" y="0"/>
            <a:ext cx="10260013" cy="688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3611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fld id="{4FD2BC08-9D15-4F96-B905-1CCCEE4BAE7D}" type="slidenum">
              <a:rPr lang="en-US" altLang="lv-LV" sz="1200" smtClean="0">
                <a:solidFill>
                  <a:srgbClr val="898989"/>
                </a:solidFill>
              </a:rPr>
              <a:pPr>
                <a:spcBef>
                  <a:spcPct val="0"/>
                </a:spcBef>
                <a:buFontTx/>
                <a:buNone/>
              </a:pPr>
              <a:t>32</a:t>
            </a:fld>
            <a:endParaRPr lang="en-US" altLang="lv-LV" sz="1200" smtClean="0">
              <a:solidFill>
                <a:srgbClr val="898989"/>
              </a:solidFill>
            </a:endParaRPr>
          </a:p>
        </p:txBody>
      </p:sp>
      <p:sp>
        <p:nvSpPr>
          <p:cNvPr id="481282" name="Text Box 2"/>
          <p:cNvSpPr txBox="1">
            <a:spLocks noChangeArrowheads="1"/>
          </p:cNvSpPr>
          <p:nvPr/>
        </p:nvSpPr>
        <p:spPr bwMode="auto">
          <a:xfrm>
            <a:off x="179512" y="726562"/>
            <a:ext cx="8964488" cy="5478413"/>
          </a:xfrm>
          <a:prstGeom prst="rect">
            <a:avLst/>
          </a:prstGeom>
          <a:noFill/>
          <a:ln w="9525">
            <a:noFill/>
            <a:miter lim="800000"/>
            <a:headEnd/>
            <a:tailEnd/>
          </a:ln>
          <a:effectLst/>
        </p:spPr>
        <p:txBody>
          <a:bodyPr wrap="square" lIns="91430" tIns="45715" rIns="91430" bIns="45715">
            <a:spAutoFit/>
          </a:bodyPr>
          <a:lstStyle/>
          <a:p>
            <a:pPr defTabSz="913951" fontAlgn="auto">
              <a:spcBef>
                <a:spcPct val="50000"/>
              </a:spcBef>
              <a:spcAft>
                <a:spcPts val="0"/>
              </a:spcAft>
              <a:defRPr/>
            </a:pPr>
            <a:r>
              <a:rPr lang="lv-LV" sz="2800" baseline="0" dirty="0" smtClean="0">
                <a:latin typeface="+mn-lt"/>
                <a:cs typeface="+mn-cs"/>
              </a:rPr>
              <a:t>M</a:t>
            </a:r>
            <a:r>
              <a:rPr lang="en-US" sz="2800" baseline="0" dirty="0" err="1">
                <a:latin typeface="+mn-lt"/>
                <a:cs typeface="+mn-cs"/>
              </a:rPr>
              <a:t>ateriālo</a:t>
            </a:r>
            <a:r>
              <a:rPr lang="en-US" sz="2800" baseline="0" dirty="0">
                <a:latin typeface="+mn-lt"/>
                <a:cs typeface="+mn-cs"/>
              </a:rPr>
              <a:t> </a:t>
            </a:r>
            <a:r>
              <a:rPr lang="en-US" sz="2800" baseline="0" dirty="0" err="1">
                <a:latin typeface="+mn-lt"/>
                <a:cs typeface="+mn-cs"/>
              </a:rPr>
              <a:t>daļiņu</a:t>
            </a:r>
            <a:r>
              <a:rPr lang="en-US" sz="2800" baseline="0" dirty="0">
                <a:latin typeface="+mn-lt"/>
                <a:cs typeface="+mn-cs"/>
              </a:rPr>
              <a:t> (</a:t>
            </a:r>
            <a:r>
              <a:rPr lang="en-US" sz="2800" baseline="0" dirty="0" err="1">
                <a:latin typeface="+mn-lt"/>
                <a:cs typeface="+mn-cs"/>
              </a:rPr>
              <a:t>cietas</a:t>
            </a:r>
            <a:r>
              <a:rPr lang="en-US" sz="2800" baseline="0" dirty="0">
                <a:latin typeface="+mn-lt"/>
                <a:cs typeface="+mn-cs"/>
              </a:rPr>
              <a:t> </a:t>
            </a:r>
            <a:r>
              <a:rPr lang="en-US" sz="2800" baseline="0" dirty="0" err="1">
                <a:latin typeface="+mn-lt"/>
                <a:cs typeface="+mn-cs"/>
              </a:rPr>
              <a:t>vielas</a:t>
            </a:r>
            <a:r>
              <a:rPr lang="en-US" sz="2800" baseline="0" dirty="0">
                <a:latin typeface="+mn-lt"/>
                <a:cs typeface="+mn-cs"/>
              </a:rPr>
              <a:t>, </a:t>
            </a:r>
            <a:r>
              <a:rPr lang="en-US" sz="2800" baseline="0" dirty="0" err="1">
                <a:latin typeface="+mn-lt"/>
                <a:cs typeface="+mn-cs"/>
              </a:rPr>
              <a:t>šķidrumi</a:t>
            </a:r>
            <a:r>
              <a:rPr lang="en-US" sz="2800" baseline="0" dirty="0">
                <a:latin typeface="+mn-lt"/>
                <a:cs typeface="+mn-cs"/>
              </a:rPr>
              <a:t>, </a:t>
            </a:r>
            <a:r>
              <a:rPr lang="en-US" sz="2800" baseline="0" dirty="0" err="1">
                <a:latin typeface="+mn-lt"/>
                <a:cs typeface="+mn-cs"/>
              </a:rPr>
              <a:t>gāzes</a:t>
            </a:r>
            <a:r>
              <a:rPr lang="en-US" sz="2800" baseline="0" dirty="0">
                <a:latin typeface="+mn-lt"/>
                <a:cs typeface="+mn-cs"/>
              </a:rPr>
              <a:t>) </a:t>
            </a:r>
            <a:r>
              <a:rPr lang="en-US" sz="2800" baseline="0" dirty="0" err="1">
                <a:latin typeface="+mn-lt"/>
                <a:cs typeface="+mn-cs"/>
              </a:rPr>
              <a:t>mehāniskās</a:t>
            </a:r>
            <a:r>
              <a:rPr lang="en-US" sz="2800" baseline="0" dirty="0">
                <a:latin typeface="+mn-lt"/>
                <a:cs typeface="+mn-cs"/>
              </a:rPr>
              <a:t> </a:t>
            </a:r>
            <a:r>
              <a:rPr lang="en-US" sz="2800" baseline="0" dirty="0" err="1">
                <a:latin typeface="+mn-lt"/>
                <a:cs typeface="+mn-cs"/>
              </a:rPr>
              <a:t>svārstības</a:t>
            </a:r>
            <a:r>
              <a:rPr lang="en-US" sz="2800" baseline="0" dirty="0">
                <a:latin typeface="+mn-lt"/>
                <a:cs typeface="+mn-cs"/>
              </a:rPr>
              <a:t> un to </a:t>
            </a:r>
            <a:r>
              <a:rPr lang="en-US" sz="2800" baseline="0" dirty="0" err="1">
                <a:latin typeface="+mn-lt"/>
                <a:cs typeface="+mn-cs"/>
              </a:rPr>
              <a:t>kustība</a:t>
            </a:r>
            <a:r>
              <a:rPr lang="en-US" sz="2800" baseline="0" dirty="0">
                <a:latin typeface="+mn-lt"/>
                <a:cs typeface="+mn-cs"/>
              </a:rPr>
              <a:t> </a:t>
            </a:r>
            <a:r>
              <a:rPr lang="en-US" sz="2800" baseline="0" dirty="0" err="1">
                <a:latin typeface="+mn-lt"/>
                <a:cs typeface="+mn-cs"/>
              </a:rPr>
              <a:t>infraskaņas</a:t>
            </a:r>
            <a:r>
              <a:rPr lang="en-US" sz="2800" baseline="0" dirty="0">
                <a:latin typeface="+mn-lt"/>
                <a:cs typeface="+mn-cs"/>
              </a:rPr>
              <a:t> un </a:t>
            </a:r>
            <a:r>
              <a:rPr lang="en-US" sz="2800" baseline="0" dirty="0" err="1">
                <a:latin typeface="+mn-lt"/>
                <a:cs typeface="+mn-cs"/>
              </a:rPr>
              <a:t>daļēji</a:t>
            </a:r>
            <a:r>
              <a:rPr lang="en-US" sz="2800" baseline="0" dirty="0">
                <a:latin typeface="+mn-lt"/>
                <a:cs typeface="+mn-cs"/>
              </a:rPr>
              <a:t> </a:t>
            </a:r>
            <a:r>
              <a:rPr lang="en-US" sz="2800" baseline="0" dirty="0" err="1" smtClean="0">
                <a:latin typeface="+mn-lt"/>
                <a:cs typeface="+mn-cs"/>
              </a:rPr>
              <a:t>dzirdamo</a:t>
            </a:r>
            <a:r>
              <a:rPr lang="lv-LV" sz="2800" baseline="0" dirty="0" smtClean="0">
                <a:latin typeface="+mn-lt"/>
                <a:cs typeface="+mn-cs"/>
              </a:rPr>
              <a:t> s</a:t>
            </a:r>
            <a:r>
              <a:rPr lang="en-US" sz="2800" baseline="0" dirty="0" err="1" smtClean="0">
                <a:latin typeface="+mn-lt"/>
                <a:cs typeface="+mn-cs"/>
              </a:rPr>
              <a:t>kaņu</a:t>
            </a:r>
            <a:r>
              <a:rPr lang="lv-LV" sz="2800" baseline="0" dirty="0">
                <a:latin typeface="+mn-lt"/>
                <a:cs typeface="+mn-cs"/>
              </a:rPr>
              <a:t> </a:t>
            </a:r>
            <a:r>
              <a:rPr lang="en-US" sz="2800" baseline="0" dirty="0" err="1" smtClean="0">
                <a:latin typeface="+mn-lt"/>
                <a:cs typeface="+mn-cs"/>
              </a:rPr>
              <a:t>frekvenču</a:t>
            </a:r>
            <a:r>
              <a:rPr lang="lv-LV" sz="2800" baseline="0" dirty="0" smtClean="0">
                <a:latin typeface="+mn-lt"/>
                <a:cs typeface="+mn-cs"/>
              </a:rPr>
              <a:t> </a:t>
            </a:r>
            <a:r>
              <a:rPr lang="en-US" sz="2800" baseline="0" dirty="0" err="1" smtClean="0">
                <a:latin typeface="+mn-lt"/>
                <a:cs typeface="+mn-cs"/>
              </a:rPr>
              <a:t>diapozonā</a:t>
            </a:r>
            <a:r>
              <a:rPr lang="lv-LV" sz="2800" baseline="0" dirty="0" smtClean="0">
                <a:latin typeface="+mn-lt"/>
                <a:cs typeface="+mn-cs"/>
              </a:rPr>
              <a:t> </a:t>
            </a:r>
          </a:p>
          <a:p>
            <a:pPr defTabSz="913951" fontAlgn="auto">
              <a:spcBef>
                <a:spcPct val="50000"/>
              </a:spcBef>
              <a:spcAft>
                <a:spcPts val="0"/>
              </a:spcAft>
              <a:defRPr/>
            </a:pPr>
            <a:r>
              <a:rPr lang="lv-LV" sz="2800" baseline="0" dirty="0" smtClean="0">
                <a:latin typeface="+mn-lt"/>
              </a:rPr>
              <a:t>13.04.2004 </a:t>
            </a:r>
            <a:r>
              <a:rPr lang="lv-LV" sz="2800" baseline="0" dirty="0" smtClean="0">
                <a:latin typeface="+mn-lt"/>
                <a:cs typeface="+mn-cs"/>
              </a:rPr>
              <a:t>MK </a:t>
            </a:r>
            <a:r>
              <a:rPr lang="lv-LV" sz="2800" baseline="0" dirty="0">
                <a:latin typeface="+mn-lt"/>
                <a:cs typeface="+mn-cs"/>
              </a:rPr>
              <a:t>not. Nr. 284 “Darba aizsardzības prasības nodarbināto aizsardzībai pret vibrācijas radīto risku darba vidē” </a:t>
            </a:r>
            <a:r>
              <a:rPr lang="lv-LV" sz="2800" baseline="0" dirty="0" smtClean="0">
                <a:latin typeface="+mn-lt"/>
                <a:cs typeface="+mn-cs"/>
              </a:rPr>
              <a:t>(</a:t>
            </a:r>
            <a:r>
              <a:rPr lang="lv-LV" sz="2800" baseline="0" dirty="0">
                <a:latin typeface="+mn-lt"/>
                <a:cs typeface="+mn-cs"/>
              </a:rPr>
              <a:t>pārņem </a:t>
            </a:r>
            <a:r>
              <a:rPr lang="en-US" sz="2800" baseline="0" dirty="0">
                <a:latin typeface="+mn-lt"/>
                <a:cs typeface="+mn-cs"/>
              </a:rPr>
              <a:t>ES </a:t>
            </a:r>
            <a:r>
              <a:rPr lang="en-US" sz="2800" baseline="0" dirty="0" err="1">
                <a:latin typeface="+mn-lt"/>
                <a:cs typeface="+mn-cs"/>
              </a:rPr>
              <a:t>direktīva</a:t>
            </a:r>
            <a:r>
              <a:rPr lang="lv-LV" sz="2800" baseline="0" dirty="0">
                <a:latin typeface="+mn-lt"/>
                <a:cs typeface="+mn-cs"/>
              </a:rPr>
              <a:t>s</a:t>
            </a:r>
            <a:r>
              <a:rPr lang="en-US" sz="2800" baseline="0" dirty="0">
                <a:latin typeface="+mn-lt"/>
                <a:cs typeface="+mn-cs"/>
              </a:rPr>
              <a:t> 2002/44/EC</a:t>
            </a:r>
            <a:r>
              <a:rPr lang="lv-LV" sz="2800" baseline="0" dirty="0">
                <a:latin typeface="+mn-lt"/>
                <a:cs typeface="+mn-cs"/>
              </a:rPr>
              <a:t> prasības</a:t>
            </a:r>
            <a:r>
              <a:rPr lang="en-US" sz="2800" baseline="0" dirty="0">
                <a:latin typeface="+mn-lt"/>
                <a:cs typeface="+mn-cs"/>
              </a:rPr>
              <a:t> </a:t>
            </a:r>
            <a:r>
              <a:rPr lang="en-US" sz="2800" baseline="0" dirty="0" smtClean="0">
                <a:latin typeface="+mn-lt"/>
                <a:cs typeface="+mn-cs"/>
              </a:rPr>
              <a:t>(</a:t>
            </a:r>
            <a:r>
              <a:rPr lang="lv-LV" sz="2800" baseline="0" dirty="0" smtClean="0">
                <a:latin typeface="+mn-lt"/>
                <a:cs typeface="+mn-cs"/>
              </a:rPr>
              <a:t>25.06.2</a:t>
            </a:r>
            <a:r>
              <a:rPr lang="en-US" sz="2800" baseline="0" dirty="0" smtClean="0">
                <a:latin typeface="+mn-lt"/>
                <a:cs typeface="+mn-cs"/>
              </a:rPr>
              <a:t>002</a:t>
            </a:r>
            <a:r>
              <a:rPr lang="lv-LV" sz="2800" baseline="0" dirty="0" smtClean="0">
                <a:latin typeface="+mn-lt"/>
                <a:cs typeface="+mn-cs"/>
              </a:rPr>
              <a:t>.)</a:t>
            </a:r>
          </a:p>
          <a:p>
            <a:pPr lvl="1"/>
            <a:endParaRPr lang="en-US" altLang="lv-LV" sz="2800" baseline="0" dirty="0">
              <a:latin typeface="+mn-lt"/>
            </a:endParaRPr>
          </a:p>
          <a:p>
            <a:r>
              <a:rPr lang="lv-LV" altLang="lv-LV" sz="2800" baseline="0" dirty="0" smtClean="0">
                <a:latin typeface="+mn-lt"/>
              </a:rPr>
              <a:t>C</a:t>
            </a:r>
            <a:r>
              <a:rPr lang="en-US" altLang="lv-LV" sz="2800" baseline="0" dirty="0" err="1">
                <a:latin typeface="+mn-lt"/>
              </a:rPr>
              <a:t>ilvēks</a:t>
            </a:r>
            <a:r>
              <a:rPr lang="en-US" altLang="lv-LV" sz="2800" baseline="0" dirty="0">
                <a:latin typeface="+mn-lt"/>
              </a:rPr>
              <a:t>, </a:t>
            </a:r>
            <a:r>
              <a:rPr lang="en-US" altLang="lv-LV" sz="2800" baseline="0" dirty="0" err="1">
                <a:latin typeface="+mn-lt"/>
              </a:rPr>
              <a:t>saskaroties</a:t>
            </a:r>
            <a:r>
              <a:rPr lang="en-US" altLang="lv-LV" sz="2800" baseline="0" dirty="0">
                <a:latin typeface="+mn-lt"/>
              </a:rPr>
              <a:t> </a:t>
            </a:r>
            <a:r>
              <a:rPr lang="en-US" altLang="lv-LV" sz="2800" baseline="0" dirty="0" err="1">
                <a:latin typeface="+mn-lt"/>
              </a:rPr>
              <a:t>tieši</a:t>
            </a:r>
            <a:r>
              <a:rPr lang="en-US" altLang="lv-LV" sz="2800" baseline="0" dirty="0">
                <a:latin typeface="+mn-lt"/>
              </a:rPr>
              <a:t> </a:t>
            </a:r>
            <a:r>
              <a:rPr lang="en-US" altLang="lv-LV" sz="2800" baseline="0" dirty="0" err="1">
                <a:latin typeface="+mn-lt"/>
              </a:rPr>
              <a:t>ar</a:t>
            </a:r>
            <a:r>
              <a:rPr lang="en-US" altLang="lv-LV" sz="2800" baseline="0" dirty="0">
                <a:latin typeface="+mn-lt"/>
              </a:rPr>
              <a:t> </a:t>
            </a:r>
            <a:r>
              <a:rPr lang="en-US" altLang="lv-LV" sz="2800" baseline="0" dirty="0" err="1">
                <a:latin typeface="+mn-lt"/>
              </a:rPr>
              <a:t>vibrācijas</a:t>
            </a:r>
            <a:r>
              <a:rPr lang="en-US" altLang="lv-LV" sz="2800" baseline="0" dirty="0">
                <a:latin typeface="+mn-lt"/>
              </a:rPr>
              <a:t> </a:t>
            </a:r>
            <a:r>
              <a:rPr lang="en-US" altLang="lv-LV" sz="2800" baseline="0" dirty="0" err="1">
                <a:latin typeface="+mn-lt"/>
              </a:rPr>
              <a:t>svārstību</a:t>
            </a:r>
            <a:r>
              <a:rPr lang="en-US" altLang="lv-LV" sz="2800" baseline="0" dirty="0">
                <a:latin typeface="+mn-lt"/>
              </a:rPr>
              <a:t> </a:t>
            </a:r>
            <a:r>
              <a:rPr lang="en-US" altLang="lv-LV" sz="2800" baseline="0" dirty="0" err="1">
                <a:latin typeface="+mn-lt"/>
              </a:rPr>
              <a:t>avotu</a:t>
            </a:r>
            <a:r>
              <a:rPr lang="en-US" altLang="lv-LV" sz="2800" baseline="0" dirty="0">
                <a:latin typeface="+mn-lt"/>
              </a:rPr>
              <a:t>, </a:t>
            </a:r>
            <a:r>
              <a:rPr lang="en-US" altLang="lv-LV" sz="2800" baseline="0" dirty="0" err="1">
                <a:latin typeface="+mn-lt"/>
              </a:rPr>
              <a:t>uztver</a:t>
            </a:r>
            <a:r>
              <a:rPr lang="en-US" altLang="lv-LV" sz="2800" baseline="0" dirty="0">
                <a:latin typeface="+mn-lt"/>
              </a:rPr>
              <a:t> </a:t>
            </a:r>
            <a:r>
              <a:rPr lang="en-US" altLang="lv-LV" sz="2800" baseline="0" dirty="0" err="1">
                <a:latin typeface="+mn-lt"/>
              </a:rPr>
              <a:t>vibrāciju</a:t>
            </a:r>
            <a:r>
              <a:rPr lang="en-US" altLang="lv-LV" sz="2800" baseline="0" dirty="0">
                <a:latin typeface="+mn-lt"/>
              </a:rPr>
              <a:t> </a:t>
            </a:r>
            <a:r>
              <a:rPr lang="en-US" altLang="lv-LV" sz="2800" baseline="0" dirty="0" err="1">
                <a:latin typeface="+mn-lt"/>
              </a:rPr>
              <a:t>līdz</a:t>
            </a:r>
            <a:r>
              <a:rPr lang="en-US" altLang="lv-LV" sz="2800" baseline="0" dirty="0">
                <a:latin typeface="+mn-lt"/>
              </a:rPr>
              <a:t> 8000 </a:t>
            </a:r>
            <a:r>
              <a:rPr lang="en-US" altLang="lv-LV" sz="2800" baseline="0" dirty="0" smtClean="0">
                <a:latin typeface="+mn-lt"/>
              </a:rPr>
              <a:t>Hz</a:t>
            </a:r>
            <a:endParaRPr lang="lv-LV" altLang="lv-LV" sz="2800" baseline="0" dirty="0" smtClean="0">
              <a:latin typeface="+mn-lt"/>
            </a:endParaRPr>
          </a:p>
          <a:p>
            <a:endParaRPr lang="en-US" altLang="lv-LV" sz="2800" baseline="0" dirty="0">
              <a:latin typeface="+mn-lt"/>
            </a:endParaRPr>
          </a:p>
          <a:p>
            <a:r>
              <a:rPr lang="lv-LV" altLang="lv-LV" sz="2800" baseline="0" dirty="0">
                <a:latin typeface="+mn-lt"/>
              </a:rPr>
              <a:t> </a:t>
            </a:r>
            <a:r>
              <a:rPr lang="en-US" altLang="lv-LV" sz="2800" baseline="0" dirty="0" err="1">
                <a:latin typeface="+mn-lt"/>
              </a:rPr>
              <a:t>Vibrācija</a:t>
            </a:r>
            <a:r>
              <a:rPr lang="en-US" altLang="lv-LV" sz="2800" baseline="0" dirty="0">
                <a:latin typeface="+mn-lt"/>
              </a:rPr>
              <a:t> </a:t>
            </a:r>
            <a:r>
              <a:rPr lang="en-US" altLang="lv-LV" sz="2800" baseline="0" dirty="0" err="1">
                <a:latin typeface="+mn-lt"/>
              </a:rPr>
              <a:t>ar</a:t>
            </a:r>
            <a:r>
              <a:rPr lang="en-US" altLang="lv-LV" sz="2800" baseline="0" dirty="0">
                <a:latin typeface="+mn-lt"/>
              </a:rPr>
              <a:t> </a:t>
            </a:r>
            <a:r>
              <a:rPr lang="en-US" altLang="lv-LV" sz="2800" baseline="0" dirty="0" err="1">
                <a:latin typeface="+mn-lt"/>
              </a:rPr>
              <a:t>frekvenci</a:t>
            </a:r>
            <a:r>
              <a:rPr lang="en-US" altLang="lv-LV" sz="2800" baseline="0" dirty="0">
                <a:latin typeface="+mn-lt"/>
              </a:rPr>
              <a:t> 16 - 20 Hz </a:t>
            </a:r>
            <a:r>
              <a:rPr lang="en-US" altLang="lv-LV" sz="2800" baseline="0" dirty="0" err="1">
                <a:latin typeface="+mn-lt"/>
              </a:rPr>
              <a:t>rada</a:t>
            </a:r>
            <a:r>
              <a:rPr lang="en-US" altLang="lv-LV" sz="2800" baseline="0" dirty="0">
                <a:latin typeface="+mn-lt"/>
              </a:rPr>
              <a:t> </a:t>
            </a:r>
            <a:r>
              <a:rPr lang="en-US" altLang="lv-LV" sz="2800" baseline="0" dirty="0" err="1">
                <a:latin typeface="+mn-lt"/>
              </a:rPr>
              <a:t>troksni</a:t>
            </a:r>
            <a:endParaRPr lang="lv-LV" sz="2800" baseline="0" dirty="0">
              <a:latin typeface="+mn-lt"/>
              <a:cs typeface="+mn-cs"/>
            </a:endParaRPr>
          </a:p>
        </p:txBody>
      </p:sp>
      <p:sp>
        <p:nvSpPr>
          <p:cNvPr id="38916" name="Text Box 4"/>
          <p:cNvSpPr txBox="1">
            <a:spLocks noChangeArrowheads="1"/>
          </p:cNvSpPr>
          <p:nvPr/>
        </p:nvSpPr>
        <p:spPr bwMode="auto">
          <a:xfrm>
            <a:off x="1043608" y="260648"/>
            <a:ext cx="669766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912813">
              <a:spcBef>
                <a:spcPct val="20000"/>
              </a:spcBef>
              <a:buFont typeface="Arial" pitchFamily="34" charset="0"/>
              <a:buChar char="•"/>
              <a:defRPr sz="3200">
                <a:solidFill>
                  <a:schemeClr val="tx1"/>
                </a:solidFill>
                <a:latin typeface="Calibri" pitchFamily="34" charset="0"/>
              </a:defRPr>
            </a:lvl1pPr>
            <a:lvl2pPr marL="742950" indent="-285750" defTabSz="912813">
              <a:spcBef>
                <a:spcPct val="20000"/>
              </a:spcBef>
              <a:buFont typeface="Arial" pitchFamily="34" charset="0"/>
              <a:buChar char="–"/>
              <a:defRPr sz="2800">
                <a:solidFill>
                  <a:schemeClr val="tx1"/>
                </a:solidFill>
                <a:latin typeface="Calibri" pitchFamily="34" charset="0"/>
              </a:defRPr>
            </a:lvl2pPr>
            <a:lvl3pPr marL="1143000" indent="-228600" defTabSz="912813">
              <a:spcBef>
                <a:spcPct val="20000"/>
              </a:spcBef>
              <a:buFont typeface="Arial" pitchFamily="34" charset="0"/>
              <a:buChar char="•"/>
              <a:defRPr sz="2400">
                <a:solidFill>
                  <a:schemeClr val="tx1"/>
                </a:solidFill>
                <a:latin typeface="Calibri" pitchFamily="34" charset="0"/>
              </a:defRPr>
            </a:lvl3pPr>
            <a:lvl4pPr marL="1600200" indent="-228600" defTabSz="912813">
              <a:spcBef>
                <a:spcPct val="20000"/>
              </a:spcBef>
              <a:buFont typeface="Arial" pitchFamily="34" charset="0"/>
              <a:buChar char="–"/>
              <a:defRPr sz="2000">
                <a:solidFill>
                  <a:schemeClr val="tx1"/>
                </a:solidFill>
                <a:latin typeface="Calibri" pitchFamily="34" charset="0"/>
              </a:defRPr>
            </a:lvl4pPr>
            <a:lvl5pPr marL="2057400" indent="-228600" defTabSz="912813">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lv-LV" sz="3600" b="1" dirty="0">
                <a:solidFill>
                  <a:srgbClr val="F3740B"/>
                </a:solidFill>
                <a:latin typeface="Arial" panose="020B0604020202020204" pitchFamily="34" charset="0"/>
                <a:cs typeface="Arial" panose="020B0604020202020204" pitchFamily="34" charset="0"/>
              </a:rPr>
              <a:t>VIBRĀCIJA</a:t>
            </a:r>
          </a:p>
        </p:txBody>
      </p:sp>
    </p:spTree>
    <p:extLst>
      <p:ext uri="{BB962C8B-B14F-4D97-AF65-F5344CB8AC3E}">
        <p14:creationId xmlns:p14="http://schemas.microsoft.com/office/powerpoint/2010/main" val="980837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33400" y="228600"/>
            <a:ext cx="7772400" cy="679450"/>
          </a:xfrm>
        </p:spPr>
        <p:txBody>
          <a:bodyPr/>
          <a:lstStyle/>
          <a:p>
            <a:pPr eaLnBrk="1" hangingPunct="1"/>
            <a:r>
              <a:rPr lang="lv-LV" altLang="lv-LV" sz="3400" dirty="0" smtClean="0">
                <a:solidFill>
                  <a:srgbClr val="F3740B"/>
                </a:solidFill>
              </a:rPr>
              <a:t>VIBRĀCIJAS VEIDI</a:t>
            </a:r>
          </a:p>
        </p:txBody>
      </p:sp>
      <p:sp>
        <p:nvSpPr>
          <p:cNvPr id="41988" name="Text Box 3"/>
          <p:cNvSpPr txBox="1">
            <a:spLocks noChangeArrowheads="1"/>
          </p:cNvSpPr>
          <p:nvPr/>
        </p:nvSpPr>
        <p:spPr bwMode="auto">
          <a:xfrm>
            <a:off x="533400" y="908050"/>
            <a:ext cx="7772400" cy="452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1566863" eaLnBrk="0" hangingPunct="0">
              <a:defRPr sz="2400" b="1">
                <a:solidFill>
                  <a:schemeClr val="tx1"/>
                </a:solidFill>
                <a:latin typeface="Times New Roman" pitchFamily="18" charset="0"/>
              </a:defRPr>
            </a:lvl1pPr>
            <a:lvl2pPr marL="784225" defTabSz="1566863" eaLnBrk="0" hangingPunct="0">
              <a:defRPr sz="2400" b="1">
                <a:solidFill>
                  <a:schemeClr val="tx1"/>
                </a:solidFill>
                <a:latin typeface="Times New Roman" pitchFamily="18" charset="0"/>
              </a:defRPr>
            </a:lvl2pPr>
            <a:lvl3pPr marL="1143000" indent="-228600" defTabSz="1566863" eaLnBrk="0" hangingPunct="0">
              <a:defRPr sz="2400" b="1">
                <a:solidFill>
                  <a:schemeClr val="tx1"/>
                </a:solidFill>
                <a:latin typeface="Times New Roman" pitchFamily="18" charset="0"/>
              </a:defRPr>
            </a:lvl3pPr>
            <a:lvl4pPr marL="1600200" indent="-228600" defTabSz="1566863" eaLnBrk="0" hangingPunct="0">
              <a:defRPr sz="2400" b="1">
                <a:solidFill>
                  <a:schemeClr val="tx1"/>
                </a:solidFill>
                <a:latin typeface="Times New Roman" pitchFamily="18" charset="0"/>
              </a:defRPr>
            </a:lvl4pPr>
            <a:lvl5pPr marL="2057400" indent="-228600" defTabSz="1566863" eaLnBrk="0" hangingPunct="0">
              <a:defRPr sz="2400" b="1">
                <a:solidFill>
                  <a:schemeClr val="tx1"/>
                </a:solidFill>
                <a:latin typeface="Times New Roman" pitchFamily="18" charset="0"/>
              </a:defRPr>
            </a:lvl5pPr>
            <a:lvl6pPr marL="2514600" indent="-228600" algn="ctr" defTabSz="1566863" eaLnBrk="0" fontAlgn="base" hangingPunct="0">
              <a:spcBef>
                <a:spcPct val="0"/>
              </a:spcBef>
              <a:spcAft>
                <a:spcPct val="0"/>
              </a:spcAft>
              <a:defRPr sz="2400" b="1">
                <a:solidFill>
                  <a:schemeClr val="tx1"/>
                </a:solidFill>
                <a:latin typeface="Times New Roman" pitchFamily="18" charset="0"/>
              </a:defRPr>
            </a:lvl6pPr>
            <a:lvl7pPr marL="2971800" indent="-228600" algn="ctr" defTabSz="1566863" eaLnBrk="0" fontAlgn="base" hangingPunct="0">
              <a:spcBef>
                <a:spcPct val="0"/>
              </a:spcBef>
              <a:spcAft>
                <a:spcPct val="0"/>
              </a:spcAft>
              <a:defRPr sz="2400" b="1">
                <a:solidFill>
                  <a:schemeClr val="tx1"/>
                </a:solidFill>
                <a:latin typeface="Times New Roman" pitchFamily="18" charset="0"/>
              </a:defRPr>
            </a:lvl7pPr>
            <a:lvl8pPr marL="3429000" indent="-228600" algn="ctr" defTabSz="1566863" eaLnBrk="0" fontAlgn="base" hangingPunct="0">
              <a:spcBef>
                <a:spcPct val="0"/>
              </a:spcBef>
              <a:spcAft>
                <a:spcPct val="0"/>
              </a:spcAft>
              <a:defRPr sz="2400" b="1">
                <a:solidFill>
                  <a:schemeClr val="tx1"/>
                </a:solidFill>
                <a:latin typeface="Times New Roman" pitchFamily="18" charset="0"/>
              </a:defRPr>
            </a:lvl8pPr>
            <a:lvl9pPr marL="3886200" indent="-228600" algn="ctr" defTabSz="1566863" eaLnBrk="0" fontAlgn="base" hangingPunct="0">
              <a:spcBef>
                <a:spcPct val="0"/>
              </a:spcBef>
              <a:spcAft>
                <a:spcPct val="0"/>
              </a:spcAft>
              <a:defRPr sz="2400" b="1">
                <a:solidFill>
                  <a:schemeClr val="tx1"/>
                </a:solidFill>
                <a:latin typeface="Times New Roman" pitchFamily="18" charset="0"/>
              </a:defRPr>
            </a:lvl9pPr>
          </a:lstStyle>
          <a:p>
            <a:pPr eaLnBrk="1" fontAlgn="auto" hangingPunct="1">
              <a:spcBef>
                <a:spcPts val="0"/>
              </a:spcBef>
              <a:spcAft>
                <a:spcPts val="0"/>
              </a:spcAft>
              <a:buClr>
                <a:schemeClr val="accent2"/>
              </a:buClr>
              <a:defRPr/>
            </a:pPr>
            <a:r>
              <a:rPr lang="lv-LV" sz="3200" dirty="0" smtClean="0">
                <a:latin typeface="+mj-lt"/>
                <a:cs typeface="+mn-cs"/>
              </a:rPr>
              <a:t>Plaukstas </a:t>
            </a:r>
            <a:r>
              <a:rPr lang="lv-LV" sz="3200" dirty="0">
                <a:latin typeface="+mj-lt"/>
                <a:cs typeface="+mn-cs"/>
              </a:rPr>
              <a:t>- rokas vibrācija:</a:t>
            </a:r>
            <a:r>
              <a:rPr lang="en-US" sz="3200" b="0" dirty="0">
                <a:latin typeface="+mj-lt"/>
                <a:cs typeface="+mn-cs"/>
              </a:rPr>
              <a:t> </a:t>
            </a:r>
            <a:endParaRPr lang="lv-LV" sz="3200" b="0" dirty="0">
              <a:latin typeface="+mj-lt"/>
              <a:cs typeface="+mn-cs"/>
            </a:endParaRPr>
          </a:p>
          <a:p>
            <a:pPr eaLnBrk="1" fontAlgn="auto" hangingPunct="1">
              <a:spcBef>
                <a:spcPts val="0"/>
              </a:spcBef>
              <a:spcAft>
                <a:spcPts val="0"/>
              </a:spcAft>
              <a:buClr>
                <a:schemeClr val="accent2"/>
              </a:buClr>
              <a:defRPr/>
            </a:pPr>
            <a:r>
              <a:rPr lang="en-US" sz="3200" b="0" dirty="0" err="1" smtClean="0">
                <a:latin typeface="+mj-lt"/>
                <a:cs typeface="+mn-cs"/>
              </a:rPr>
              <a:t>tiek</a:t>
            </a:r>
            <a:r>
              <a:rPr lang="en-US" sz="3200" b="0" dirty="0" smtClean="0">
                <a:latin typeface="+mj-lt"/>
                <a:cs typeface="+mn-cs"/>
              </a:rPr>
              <a:t> </a:t>
            </a:r>
            <a:r>
              <a:rPr lang="en-US" sz="3200" b="0" dirty="0" err="1">
                <a:latin typeface="+mj-lt"/>
                <a:cs typeface="+mn-cs"/>
              </a:rPr>
              <a:t>pārvadīta</a:t>
            </a:r>
            <a:r>
              <a:rPr lang="en-US" sz="3200" b="0" dirty="0">
                <a:latin typeface="+mj-lt"/>
                <a:cs typeface="+mn-cs"/>
              </a:rPr>
              <a:t> </a:t>
            </a:r>
            <a:r>
              <a:rPr lang="en-US" sz="3200" b="0" dirty="0" err="1">
                <a:latin typeface="+mj-lt"/>
                <a:cs typeface="+mn-cs"/>
              </a:rPr>
              <a:t>caur</a:t>
            </a:r>
            <a:r>
              <a:rPr lang="en-US" sz="3200" b="0" dirty="0">
                <a:latin typeface="+mj-lt"/>
                <a:cs typeface="+mn-cs"/>
              </a:rPr>
              <a:t> </a:t>
            </a:r>
            <a:r>
              <a:rPr lang="en-US" sz="3200" b="0" dirty="0" err="1">
                <a:latin typeface="+mj-lt"/>
                <a:cs typeface="+mn-cs"/>
              </a:rPr>
              <a:t>strādājošā</a:t>
            </a:r>
            <a:r>
              <a:rPr lang="en-US" sz="3200" b="0" dirty="0">
                <a:latin typeface="+mj-lt"/>
                <a:cs typeface="+mn-cs"/>
              </a:rPr>
              <a:t> </a:t>
            </a:r>
            <a:r>
              <a:rPr lang="en-US" sz="3200" b="0" dirty="0" err="1">
                <a:latin typeface="+mj-lt"/>
                <a:cs typeface="+mn-cs"/>
              </a:rPr>
              <a:t>cilvēka</a:t>
            </a:r>
            <a:r>
              <a:rPr lang="en-US" sz="3200" b="0" dirty="0">
                <a:latin typeface="+mj-lt"/>
                <a:cs typeface="+mn-cs"/>
              </a:rPr>
              <a:t> </a:t>
            </a:r>
            <a:r>
              <a:rPr lang="en-US" sz="3200" b="0" dirty="0" err="1">
                <a:latin typeface="+mj-lt"/>
                <a:cs typeface="+mn-cs"/>
              </a:rPr>
              <a:t>rokām</a:t>
            </a:r>
            <a:r>
              <a:rPr lang="en-US" sz="3200" b="0" dirty="0">
                <a:latin typeface="+mj-lt"/>
                <a:cs typeface="+mn-cs"/>
              </a:rPr>
              <a:t> </a:t>
            </a:r>
            <a:r>
              <a:rPr lang="en-US" sz="3200" b="0" dirty="0" err="1">
                <a:latin typeface="+mj-lt"/>
                <a:cs typeface="+mn-cs"/>
              </a:rPr>
              <a:t>ar</a:t>
            </a:r>
            <a:r>
              <a:rPr lang="en-US" sz="3200" b="0" dirty="0">
                <a:latin typeface="+mj-lt"/>
                <a:cs typeface="+mn-cs"/>
              </a:rPr>
              <a:t> </a:t>
            </a:r>
            <a:r>
              <a:rPr lang="en-US" sz="3200" b="0" dirty="0" err="1">
                <a:latin typeface="+mj-lt"/>
                <a:cs typeface="+mn-cs"/>
              </a:rPr>
              <a:t>ierīcēm</a:t>
            </a:r>
            <a:r>
              <a:rPr lang="en-US" sz="3200" b="0" dirty="0">
                <a:latin typeface="+mj-lt"/>
                <a:cs typeface="+mn-cs"/>
              </a:rPr>
              <a:t>, kuru </a:t>
            </a:r>
            <a:r>
              <a:rPr lang="en-US" sz="3200" b="0" dirty="0" err="1">
                <a:latin typeface="+mj-lt"/>
                <a:cs typeface="+mn-cs"/>
              </a:rPr>
              <a:t>darbība</a:t>
            </a:r>
            <a:r>
              <a:rPr lang="en-US" sz="3200" b="0" dirty="0">
                <a:latin typeface="+mj-lt"/>
                <a:cs typeface="+mn-cs"/>
              </a:rPr>
              <a:t> </a:t>
            </a:r>
            <a:r>
              <a:rPr lang="en-US" sz="3200" b="0" dirty="0" err="1">
                <a:latin typeface="+mj-lt"/>
                <a:cs typeface="+mn-cs"/>
              </a:rPr>
              <a:t>ir</a:t>
            </a:r>
            <a:r>
              <a:rPr lang="en-US" sz="3200" b="0" dirty="0">
                <a:latin typeface="+mj-lt"/>
                <a:cs typeface="+mn-cs"/>
              </a:rPr>
              <a:t> </a:t>
            </a:r>
            <a:r>
              <a:rPr lang="en-US" sz="3200" b="0" dirty="0" err="1">
                <a:latin typeface="+mj-lt"/>
                <a:cs typeface="+mn-cs"/>
              </a:rPr>
              <a:t>balstīta</a:t>
            </a:r>
            <a:r>
              <a:rPr lang="en-US" sz="3200" b="0" dirty="0">
                <a:latin typeface="+mj-lt"/>
                <a:cs typeface="+mn-cs"/>
              </a:rPr>
              <a:t> </a:t>
            </a:r>
            <a:r>
              <a:rPr lang="en-US" sz="3200" b="0" dirty="0" err="1">
                <a:latin typeface="+mj-lt"/>
                <a:cs typeface="+mn-cs"/>
              </a:rPr>
              <a:t>uz</a:t>
            </a:r>
            <a:r>
              <a:rPr lang="en-US" sz="3200" b="0" dirty="0">
                <a:latin typeface="+mj-lt"/>
                <a:cs typeface="+mn-cs"/>
              </a:rPr>
              <a:t> </a:t>
            </a:r>
            <a:r>
              <a:rPr lang="en-US" sz="3200" b="0" dirty="0" err="1">
                <a:latin typeface="+mj-lt"/>
                <a:cs typeface="+mn-cs"/>
              </a:rPr>
              <a:t>sitieniem</a:t>
            </a:r>
            <a:r>
              <a:rPr lang="en-US" sz="3200" b="0" dirty="0">
                <a:latin typeface="+mj-lt"/>
                <a:cs typeface="+mn-cs"/>
              </a:rPr>
              <a:t> un </a:t>
            </a:r>
            <a:r>
              <a:rPr lang="en-US" sz="3200" b="0" dirty="0" err="1" smtClean="0">
                <a:latin typeface="+mj-lt"/>
                <a:cs typeface="+mn-cs"/>
              </a:rPr>
              <a:t>rotāciju</a:t>
            </a:r>
            <a:endParaRPr lang="lv-LV" sz="3200" b="0" dirty="0" smtClean="0">
              <a:latin typeface="+mj-lt"/>
              <a:cs typeface="+mn-cs"/>
            </a:endParaRPr>
          </a:p>
          <a:p>
            <a:pPr eaLnBrk="1" fontAlgn="auto" hangingPunct="1">
              <a:spcBef>
                <a:spcPts val="0"/>
              </a:spcBef>
              <a:spcAft>
                <a:spcPts val="0"/>
              </a:spcAft>
              <a:buClr>
                <a:schemeClr val="accent2"/>
              </a:buClr>
              <a:defRPr/>
            </a:pPr>
            <a:endParaRPr lang="lv-LV" sz="3200" b="0" dirty="0">
              <a:latin typeface="+mj-lt"/>
              <a:cs typeface="+mn-cs"/>
            </a:endParaRPr>
          </a:p>
          <a:p>
            <a:pPr eaLnBrk="1" fontAlgn="auto" hangingPunct="1">
              <a:spcBef>
                <a:spcPts val="0"/>
              </a:spcBef>
              <a:spcAft>
                <a:spcPts val="0"/>
              </a:spcAft>
              <a:buClr>
                <a:schemeClr val="accent2"/>
              </a:buClr>
              <a:defRPr/>
            </a:pPr>
            <a:r>
              <a:rPr lang="en-US" sz="3200" b="0" dirty="0" err="1" smtClean="0">
                <a:latin typeface="+mj-lt"/>
                <a:cs typeface="+mn-cs"/>
              </a:rPr>
              <a:t>Piemēram</a:t>
            </a:r>
            <a:r>
              <a:rPr lang="en-US" sz="3200" b="0" dirty="0">
                <a:latin typeface="+mj-lt"/>
                <a:cs typeface="+mn-cs"/>
              </a:rPr>
              <a:t>, </a:t>
            </a:r>
            <a:r>
              <a:rPr lang="lv-LV" sz="3200" b="0" dirty="0" smtClean="0">
                <a:latin typeface="+mj-lt"/>
                <a:cs typeface="+mn-cs"/>
              </a:rPr>
              <a:t>mikseri, krūmgrieži u.c., kā arī smagās tehnikas vadības ierīces (!!!)</a:t>
            </a:r>
          </a:p>
          <a:p>
            <a:pPr eaLnBrk="1" fontAlgn="auto" hangingPunct="1">
              <a:spcBef>
                <a:spcPts val="0"/>
              </a:spcBef>
              <a:spcAft>
                <a:spcPts val="0"/>
              </a:spcAft>
              <a:buClr>
                <a:schemeClr val="accent2"/>
              </a:buClr>
              <a:defRPr/>
            </a:pPr>
            <a:endParaRPr lang="lv-LV" sz="3200" b="0" dirty="0" smtClean="0">
              <a:latin typeface="+mj-lt"/>
              <a:cs typeface="+mn-cs"/>
            </a:endParaRPr>
          </a:p>
          <a:p>
            <a:pPr fontAlgn="auto">
              <a:spcBef>
                <a:spcPts val="0"/>
              </a:spcBef>
              <a:spcAft>
                <a:spcPts val="0"/>
              </a:spcAft>
              <a:buClr>
                <a:schemeClr val="accent2"/>
              </a:buClr>
              <a:defRPr/>
            </a:pPr>
            <a:r>
              <a:rPr lang="lv-LV" sz="3200" dirty="0">
                <a:latin typeface="+mj-lt"/>
                <a:cs typeface="+mn-cs"/>
              </a:rPr>
              <a:t>Visa ķermeņa </a:t>
            </a:r>
            <a:r>
              <a:rPr lang="lv-LV" sz="3200" dirty="0" smtClean="0">
                <a:latin typeface="+mj-lt"/>
                <a:cs typeface="+mn-cs"/>
              </a:rPr>
              <a:t>vibrācija:</a:t>
            </a:r>
          </a:p>
          <a:p>
            <a:pPr fontAlgn="auto">
              <a:spcBef>
                <a:spcPts val="0"/>
              </a:spcBef>
              <a:spcAft>
                <a:spcPts val="0"/>
              </a:spcAft>
              <a:buClr>
                <a:schemeClr val="accent2"/>
              </a:buClr>
              <a:defRPr/>
            </a:pPr>
            <a:r>
              <a:rPr lang="lv-LV" sz="3200" b="0" dirty="0">
                <a:latin typeface="+mj-lt"/>
                <a:cs typeface="+mn-cs"/>
              </a:rPr>
              <a:t>t</a:t>
            </a:r>
            <a:r>
              <a:rPr lang="en-US" sz="3200" b="0" dirty="0" err="1" smtClean="0">
                <a:latin typeface="+mj-lt"/>
                <a:cs typeface="+mn-cs"/>
              </a:rPr>
              <a:t>iek</a:t>
            </a:r>
            <a:r>
              <a:rPr lang="en-US" sz="3200" b="0" dirty="0" smtClean="0">
                <a:latin typeface="+mj-lt"/>
                <a:cs typeface="+mn-cs"/>
              </a:rPr>
              <a:t> </a:t>
            </a:r>
            <a:r>
              <a:rPr lang="en-US" sz="3200" b="0" dirty="0" err="1">
                <a:latin typeface="+mj-lt"/>
                <a:cs typeface="+mn-cs"/>
              </a:rPr>
              <a:t>pārvadīta</a:t>
            </a:r>
            <a:r>
              <a:rPr lang="en-US" sz="3200" b="0" dirty="0">
                <a:latin typeface="+mj-lt"/>
                <a:cs typeface="+mn-cs"/>
              </a:rPr>
              <a:t> </a:t>
            </a:r>
            <a:r>
              <a:rPr lang="en-US" sz="3200" b="0" dirty="0" err="1">
                <a:latin typeface="+mj-lt"/>
                <a:cs typeface="+mn-cs"/>
              </a:rPr>
              <a:t>caur</a:t>
            </a:r>
            <a:r>
              <a:rPr lang="en-US" sz="3200" b="0" dirty="0">
                <a:latin typeface="+mj-lt"/>
                <a:cs typeface="+mn-cs"/>
              </a:rPr>
              <a:t> </a:t>
            </a:r>
            <a:r>
              <a:rPr lang="en-US" sz="3200" b="0" dirty="0" err="1">
                <a:latin typeface="+mj-lt"/>
                <a:cs typeface="+mn-cs"/>
              </a:rPr>
              <a:t>stāvoša</a:t>
            </a:r>
            <a:r>
              <a:rPr lang="en-US" sz="3200" b="0" dirty="0">
                <a:latin typeface="+mj-lt"/>
                <a:cs typeface="+mn-cs"/>
              </a:rPr>
              <a:t> </a:t>
            </a:r>
            <a:r>
              <a:rPr lang="en-US" sz="3200" b="0" dirty="0" err="1">
                <a:latin typeface="+mj-lt"/>
                <a:cs typeface="+mn-cs"/>
              </a:rPr>
              <a:t>vai</a:t>
            </a:r>
            <a:r>
              <a:rPr lang="en-US" sz="3200" b="0" dirty="0">
                <a:latin typeface="+mj-lt"/>
                <a:cs typeface="+mn-cs"/>
              </a:rPr>
              <a:t> </a:t>
            </a:r>
            <a:r>
              <a:rPr lang="en-US" sz="3200" b="0" dirty="0" err="1">
                <a:latin typeface="+mj-lt"/>
                <a:cs typeface="+mn-cs"/>
              </a:rPr>
              <a:t>sēdoša</a:t>
            </a:r>
            <a:r>
              <a:rPr lang="en-US" sz="3200" b="0" dirty="0">
                <a:latin typeface="+mj-lt"/>
                <a:cs typeface="+mn-cs"/>
              </a:rPr>
              <a:t> </a:t>
            </a:r>
            <a:r>
              <a:rPr lang="en-US" sz="3200" b="0" dirty="0" err="1">
                <a:latin typeface="+mj-lt"/>
                <a:cs typeface="+mn-cs"/>
              </a:rPr>
              <a:t>cilvēka</a:t>
            </a:r>
            <a:r>
              <a:rPr lang="en-US" sz="3200" b="0" dirty="0">
                <a:latin typeface="+mj-lt"/>
                <a:cs typeface="+mn-cs"/>
              </a:rPr>
              <a:t> </a:t>
            </a:r>
            <a:r>
              <a:rPr lang="en-US" sz="3200" b="0" dirty="0" err="1">
                <a:latin typeface="+mj-lt"/>
                <a:cs typeface="+mn-cs"/>
              </a:rPr>
              <a:t>atbalsta</a:t>
            </a:r>
            <a:r>
              <a:rPr lang="en-US" sz="3200" b="0" dirty="0">
                <a:latin typeface="+mj-lt"/>
                <a:cs typeface="+mn-cs"/>
              </a:rPr>
              <a:t> </a:t>
            </a:r>
            <a:r>
              <a:rPr lang="en-US" sz="3200" b="0" dirty="0" err="1">
                <a:latin typeface="+mj-lt"/>
                <a:cs typeface="+mn-cs"/>
              </a:rPr>
              <a:t>virsmām</a:t>
            </a:r>
            <a:r>
              <a:rPr lang="en-US" sz="3200" b="0" dirty="0">
                <a:latin typeface="+mj-lt"/>
                <a:cs typeface="+mn-cs"/>
              </a:rPr>
              <a:t> un </a:t>
            </a:r>
            <a:r>
              <a:rPr lang="en-US" sz="3200" b="0" dirty="0" err="1">
                <a:latin typeface="+mj-lt"/>
                <a:cs typeface="+mn-cs"/>
              </a:rPr>
              <a:t>pamatā</a:t>
            </a:r>
            <a:r>
              <a:rPr lang="en-US" sz="3200" b="0" dirty="0">
                <a:latin typeface="+mj-lt"/>
                <a:cs typeface="+mn-cs"/>
              </a:rPr>
              <a:t> </a:t>
            </a:r>
            <a:r>
              <a:rPr lang="en-US" sz="3200" b="0" dirty="0" err="1">
                <a:latin typeface="+mj-lt"/>
                <a:cs typeface="+mn-cs"/>
              </a:rPr>
              <a:t>skar</a:t>
            </a:r>
            <a:r>
              <a:rPr lang="en-US" sz="3200" b="0" dirty="0">
                <a:latin typeface="+mj-lt"/>
                <a:cs typeface="+mn-cs"/>
              </a:rPr>
              <a:t> </a:t>
            </a:r>
            <a:r>
              <a:rPr lang="en-US" sz="3200" b="0" dirty="0" err="1">
                <a:latin typeface="+mj-lt"/>
                <a:cs typeface="+mn-cs"/>
              </a:rPr>
              <a:t>visu</a:t>
            </a:r>
            <a:r>
              <a:rPr lang="en-US" sz="3200" b="0" dirty="0">
                <a:latin typeface="+mj-lt"/>
                <a:cs typeface="+mn-cs"/>
              </a:rPr>
              <a:t> </a:t>
            </a:r>
            <a:r>
              <a:rPr lang="en-US" sz="3200" b="0" dirty="0" err="1" smtClean="0">
                <a:latin typeface="+mj-lt"/>
                <a:cs typeface="+mn-cs"/>
              </a:rPr>
              <a:t>ķermeni</a:t>
            </a:r>
            <a:endParaRPr lang="lv-LV" sz="3200" b="0" dirty="0">
              <a:latin typeface="+mj-lt"/>
              <a:cs typeface="+mn-cs"/>
            </a:endParaRPr>
          </a:p>
          <a:p>
            <a:pPr fontAlgn="auto">
              <a:spcBef>
                <a:spcPts val="0"/>
              </a:spcBef>
              <a:spcAft>
                <a:spcPts val="0"/>
              </a:spcAft>
              <a:buClr>
                <a:schemeClr val="accent2"/>
              </a:buClr>
              <a:defRPr/>
            </a:pPr>
            <a:r>
              <a:rPr lang="en-US" sz="3200" b="0" dirty="0" smtClean="0">
                <a:latin typeface="+mj-lt"/>
                <a:cs typeface="+mn-cs"/>
              </a:rPr>
              <a:t> </a:t>
            </a:r>
            <a:endParaRPr lang="lv-LV" sz="3200" b="0" dirty="0">
              <a:latin typeface="+mj-lt"/>
              <a:cs typeface="+mn-cs"/>
            </a:endParaRPr>
          </a:p>
          <a:p>
            <a:pPr fontAlgn="auto">
              <a:spcBef>
                <a:spcPts val="0"/>
              </a:spcBef>
              <a:spcAft>
                <a:spcPts val="0"/>
              </a:spcAft>
              <a:buClr>
                <a:schemeClr val="accent2"/>
              </a:buClr>
              <a:defRPr/>
            </a:pPr>
            <a:r>
              <a:rPr lang="en-US" sz="3200" b="0" dirty="0" err="1" smtClean="0">
                <a:latin typeface="+mj-lt"/>
                <a:cs typeface="+mn-cs"/>
              </a:rPr>
              <a:t>Piemēram</a:t>
            </a:r>
            <a:r>
              <a:rPr lang="en-US" sz="3200" b="0" dirty="0">
                <a:latin typeface="+mj-lt"/>
                <a:cs typeface="+mn-cs"/>
              </a:rPr>
              <a:t>, </a:t>
            </a:r>
            <a:r>
              <a:rPr lang="en-US" sz="3200" b="0" dirty="0" err="1">
                <a:latin typeface="+mj-lt"/>
                <a:cs typeface="+mn-cs"/>
              </a:rPr>
              <a:t>transportlīdzekļu</a:t>
            </a:r>
            <a:r>
              <a:rPr lang="en-US" sz="3200" b="0" dirty="0">
                <a:latin typeface="+mj-lt"/>
                <a:cs typeface="+mn-cs"/>
              </a:rPr>
              <a:t> </a:t>
            </a:r>
            <a:r>
              <a:rPr lang="en-US" sz="3200" b="0" dirty="0" err="1" smtClean="0">
                <a:latin typeface="+mj-lt"/>
                <a:cs typeface="+mn-cs"/>
              </a:rPr>
              <a:t>vadītāji</a:t>
            </a:r>
            <a:r>
              <a:rPr lang="lv-LV" sz="3200" b="0" dirty="0">
                <a:latin typeface="+mj-lt"/>
                <a:cs typeface="+mn-cs"/>
              </a:rPr>
              <a:t>,</a:t>
            </a:r>
            <a:r>
              <a:rPr lang="en-US" sz="3200" b="0" dirty="0" smtClean="0">
                <a:latin typeface="+mj-lt"/>
                <a:cs typeface="+mn-cs"/>
              </a:rPr>
              <a:t> </a:t>
            </a:r>
            <a:r>
              <a:rPr lang="lv-LV" sz="3200" b="0" dirty="0" smtClean="0">
                <a:latin typeface="+mj-lt"/>
                <a:cs typeface="+mn-cs"/>
              </a:rPr>
              <a:t>smagās tehnikas vadītāji, darbs uz tehnikas platformām</a:t>
            </a:r>
            <a:endParaRPr lang="en-US" sz="3200" b="0" dirty="0">
              <a:latin typeface="+mj-lt"/>
              <a:cs typeface="+mn-cs"/>
            </a:endParaRPr>
          </a:p>
        </p:txBody>
      </p:sp>
    </p:spTree>
    <p:extLst>
      <p:ext uri="{BB962C8B-B14F-4D97-AF65-F5344CB8AC3E}">
        <p14:creationId xmlns:p14="http://schemas.microsoft.com/office/powerpoint/2010/main" val="6082137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Font typeface="Arial" pitchFamily="34" charset="0"/>
              <a:buChar char="•"/>
              <a:defRPr sz="3200">
                <a:solidFill>
                  <a:schemeClr val="tx1"/>
                </a:solidFill>
                <a:latin typeface="Calibri" pitchFamily="34" charset="0"/>
              </a:defRPr>
            </a:lvl1pPr>
            <a:lvl2pPr marL="742950" indent="-285750" defTabSz="912813">
              <a:spcBef>
                <a:spcPct val="20000"/>
              </a:spcBef>
              <a:buFont typeface="Arial" pitchFamily="34" charset="0"/>
              <a:buChar char="–"/>
              <a:defRPr sz="2800">
                <a:solidFill>
                  <a:schemeClr val="tx1"/>
                </a:solidFill>
                <a:latin typeface="Calibri" pitchFamily="34" charset="0"/>
              </a:defRPr>
            </a:lvl2pPr>
            <a:lvl3pPr marL="1143000" indent="-228600" defTabSz="912813">
              <a:spcBef>
                <a:spcPct val="20000"/>
              </a:spcBef>
              <a:buFont typeface="Arial" pitchFamily="34" charset="0"/>
              <a:buChar char="•"/>
              <a:defRPr sz="2400">
                <a:solidFill>
                  <a:schemeClr val="tx1"/>
                </a:solidFill>
                <a:latin typeface="Calibri" pitchFamily="34" charset="0"/>
              </a:defRPr>
            </a:lvl3pPr>
            <a:lvl4pPr marL="1600200" indent="-228600" defTabSz="912813">
              <a:spcBef>
                <a:spcPct val="20000"/>
              </a:spcBef>
              <a:buFont typeface="Arial" pitchFamily="34" charset="0"/>
              <a:buChar char="–"/>
              <a:defRPr sz="2000">
                <a:solidFill>
                  <a:schemeClr val="tx1"/>
                </a:solidFill>
                <a:latin typeface="Calibri" pitchFamily="34" charset="0"/>
              </a:defRPr>
            </a:lvl4pPr>
            <a:lvl5pPr marL="2057400" indent="-228600" defTabSz="912813">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fld id="{5AC94955-E525-476B-A4CA-07574D63B8B3}" type="slidenum">
              <a:rPr lang="en-US" altLang="lv-LV" sz="1400" smtClean="0">
                <a:latin typeface="Times New Roman" pitchFamily="18" charset="0"/>
              </a:rPr>
              <a:pPr>
                <a:spcBef>
                  <a:spcPct val="0"/>
                </a:spcBef>
                <a:buFontTx/>
                <a:buNone/>
              </a:pPr>
              <a:t>34</a:t>
            </a:fld>
            <a:endParaRPr lang="en-US" altLang="lv-LV" sz="1400" smtClean="0">
              <a:latin typeface="Times New Roman" pitchFamily="18" charset="0"/>
            </a:endParaRPr>
          </a:p>
        </p:txBody>
      </p:sp>
      <p:sp>
        <p:nvSpPr>
          <p:cNvPr id="41987" name="Rectangle 2"/>
          <p:cNvSpPr>
            <a:spLocks noGrp="1" noChangeArrowheads="1"/>
          </p:cNvSpPr>
          <p:nvPr>
            <p:ph type="title"/>
          </p:nvPr>
        </p:nvSpPr>
        <p:spPr>
          <a:xfrm>
            <a:off x="539750" y="304800"/>
            <a:ext cx="8604250" cy="609600"/>
          </a:xfrm>
        </p:spPr>
        <p:txBody>
          <a:bodyPr/>
          <a:lstStyle/>
          <a:p>
            <a:pPr eaLnBrk="1" hangingPunct="1"/>
            <a:r>
              <a:rPr lang="en-US" altLang="lv-LV" sz="3100" b="1" dirty="0" smtClean="0">
                <a:solidFill>
                  <a:srgbClr val="F3740B"/>
                </a:solidFill>
              </a:rPr>
              <a:t>VIBRĀCIJAS IETEKME UZ VESELĪBU</a:t>
            </a:r>
          </a:p>
        </p:txBody>
      </p:sp>
      <p:sp>
        <p:nvSpPr>
          <p:cNvPr id="41988" name="Text Box 3"/>
          <p:cNvSpPr txBox="1">
            <a:spLocks noChangeArrowheads="1"/>
          </p:cNvSpPr>
          <p:nvPr/>
        </p:nvSpPr>
        <p:spPr bwMode="auto">
          <a:xfrm>
            <a:off x="251520" y="990600"/>
            <a:ext cx="8511480" cy="518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1566863">
              <a:spcBef>
                <a:spcPct val="20000"/>
              </a:spcBef>
              <a:buFont typeface="Arial" pitchFamily="34" charset="0"/>
              <a:buChar char="•"/>
              <a:defRPr sz="3200">
                <a:solidFill>
                  <a:schemeClr val="tx1"/>
                </a:solidFill>
                <a:latin typeface="Calibri" pitchFamily="34" charset="0"/>
              </a:defRPr>
            </a:lvl1pPr>
            <a:lvl2pPr marL="742950" indent="-285750" defTabSz="1566863">
              <a:spcBef>
                <a:spcPct val="20000"/>
              </a:spcBef>
              <a:buFont typeface="Arial" pitchFamily="34" charset="0"/>
              <a:buChar char="–"/>
              <a:defRPr sz="2800">
                <a:solidFill>
                  <a:schemeClr val="tx1"/>
                </a:solidFill>
                <a:latin typeface="Calibri" pitchFamily="34" charset="0"/>
              </a:defRPr>
            </a:lvl2pPr>
            <a:lvl3pPr marL="1143000" indent="-228600" defTabSz="1566863">
              <a:spcBef>
                <a:spcPct val="20000"/>
              </a:spcBef>
              <a:buFont typeface="Arial" pitchFamily="34" charset="0"/>
              <a:buChar char="•"/>
              <a:defRPr sz="2400">
                <a:solidFill>
                  <a:schemeClr val="tx1"/>
                </a:solidFill>
                <a:latin typeface="Calibri" pitchFamily="34" charset="0"/>
              </a:defRPr>
            </a:lvl3pPr>
            <a:lvl4pPr marL="1600200" indent="-228600" defTabSz="1566863">
              <a:spcBef>
                <a:spcPct val="20000"/>
              </a:spcBef>
              <a:buFont typeface="Arial" pitchFamily="34" charset="0"/>
              <a:buChar char="–"/>
              <a:defRPr sz="2000">
                <a:solidFill>
                  <a:schemeClr val="tx1"/>
                </a:solidFill>
                <a:latin typeface="Calibri" pitchFamily="34" charset="0"/>
              </a:defRPr>
            </a:lvl4pPr>
            <a:lvl5pPr marL="2057400" indent="-228600" defTabSz="1566863">
              <a:spcBef>
                <a:spcPct val="20000"/>
              </a:spcBef>
              <a:buFont typeface="Arial" pitchFamily="34" charset="0"/>
              <a:buChar char="»"/>
              <a:defRPr sz="2000">
                <a:solidFill>
                  <a:schemeClr val="tx1"/>
                </a:solidFill>
                <a:latin typeface="Calibri" pitchFamily="34" charset="0"/>
              </a:defRPr>
            </a:lvl5pPr>
            <a:lvl6pPr marL="25146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5668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Clr>
                <a:schemeClr val="accent2"/>
              </a:buClr>
              <a:buNone/>
            </a:pPr>
            <a:r>
              <a:rPr lang="en-US" altLang="lv-LV" dirty="0" err="1" smtClean="0">
                <a:latin typeface="Arial" panose="020B0604020202020204" pitchFamily="34" charset="0"/>
                <a:cs typeface="Arial" panose="020B0604020202020204" pitchFamily="34" charset="0"/>
              </a:rPr>
              <a:t>Lokālās</a:t>
            </a:r>
            <a:r>
              <a:rPr lang="en-US" altLang="lv-LV" dirty="0" smtClean="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vibrācijas</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slimības</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pazīmes</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var</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rasties</a:t>
            </a:r>
            <a:r>
              <a:rPr lang="lv-LV" altLang="lv-LV" dirty="0">
                <a:latin typeface="Arial" panose="020B0604020202020204" pitchFamily="34" charset="0"/>
                <a:cs typeface="Arial" panose="020B0604020202020204" pitchFamily="34" charset="0"/>
              </a:rPr>
              <a:t> pat</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pēc</a:t>
            </a:r>
            <a:r>
              <a:rPr lang="en-US" altLang="lv-LV" dirty="0">
                <a:latin typeface="Arial" panose="020B0604020202020204" pitchFamily="34" charset="0"/>
                <a:cs typeface="Arial" panose="020B0604020202020204" pitchFamily="34" charset="0"/>
              </a:rPr>
              <a:t> </a:t>
            </a:r>
            <a:r>
              <a:rPr lang="lv-LV" altLang="lv-LV" dirty="0">
                <a:latin typeface="Arial" panose="020B0604020202020204" pitchFamily="34" charset="0"/>
                <a:cs typeface="Arial" panose="020B0604020202020204" pitchFamily="34" charset="0"/>
              </a:rPr>
              <a:t>dažiem</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darba</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stāža</a:t>
            </a:r>
            <a:r>
              <a:rPr lang="lv-LV" altLang="lv-LV" dirty="0">
                <a:latin typeface="Arial" panose="020B0604020202020204" pitchFamily="34" charset="0"/>
                <a:cs typeface="Arial" panose="020B0604020202020204" pitchFamily="34" charset="0"/>
              </a:rPr>
              <a:t> gadiem</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strādājot</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ar</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vibrējošām</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ierīcēm</a:t>
            </a:r>
            <a:r>
              <a:rPr lang="lv-LV" altLang="lv-LV" dirty="0">
                <a:latin typeface="Arial" panose="020B0604020202020204" pitchFamily="34" charset="0"/>
                <a:cs typeface="Arial" panose="020B0604020202020204" pitchFamily="34" charset="0"/>
              </a:rPr>
              <a:t> (jaunākais arodslimnieks – 24 gadi</a:t>
            </a:r>
            <a:r>
              <a:rPr lang="lv-LV" altLang="lv-LV" dirty="0" smtClean="0">
                <a:latin typeface="Arial" panose="020B0604020202020204" pitchFamily="34" charset="0"/>
                <a:cs typeface="Arial" panose="020B0604020202020204" pitchFamily="34" charset="0"/>
              </a:rPr>
              <a:t>)</a:t>
            </a:r>
          </a:p>
          <a:p>
            <a:pPr>
              <a:spcBef>
                <a:spcPct val="0"/>
              </a:spcBef>
              <a:buClr>
                <a:schemeClr val="accent2"/>
              </a:buClr>
              <a:buNone/>
            </a:pPr>
            <a:endParaRPr lang="lv-LV" altLang="lv-LV" dirty="0">
              <a:latin typeface="Arial" panose="020B0604020202020204" pitchFamily="34" charset="0"/>
              <a:cs typeface="Arial" panose="020B0604020202020204" pitchFamily="34" charset="0"/>
            </a:endParaRPr>
          </a:p>
          <a:p>
            <a:pPr>
              <a:spcBef>
                <a:spcPct val="0"/>
              </a:spcBef>
              <a:buClr>
                <a:schemeClr val="accent2"/>
              </a:buClr>
              <a:buNone/>
            </a:pPr>
            <a:r>
              <a:rPr lang="en-US" altLang="lv-LV" dirty="0" err="1" smtClean="0">
                <a:latin typeface="Arial" panose="020B0604020202020204" pitchFamily="34" charset="0"/>
                <a:cs typeface="Arial" panose="020B0604020202020204" pitchFamily="34" charset="0"/>
              </a:rPr>
              <a:t>Vispārējās</a:t>
            </a:r>
            <a:r>
              <a:rPr lang="en-US" altLang="lv-LV" dirty="0" smtClean="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vibrācijas</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slimības</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pazīmes</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var</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attīstīties</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jau</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pēc</a:t>
            </a:r>
            <a:r>
              <a:rPr lang="en-US" altLang="lv-LV" dirty="0">
                <a:latin typeface="Arial" panose="020B0604020202020204" pitchFamily="34" charset="0"/>
                <a:cs typeface="Arial" panose="020B0604020202020204" pitchFamily="34" charset="0"/>
              </a:rPr>
              <a:t> 1-2 </a:t>
            </a:r>
            <a:r>
              <a:rPr lang="en-US" altLang="lv-LV" dirty="0" err="1" smtClean="0">
                <a:latin typeface="Arial" panose="020B0604020202020204" pitchFamily="34" charset="0"/>
                <a:cs typeface="Arial" panose="020B0604020202020204" pitchFamily="34" charset="0"/>
              </a:rPr>
              <a:t>gadiem</a:t>
            </a:r>
            <a:endParaRPr lang="lv-LV" altLang="lv-LV" dirty="0" smtClean="0">
              <a:latin typeface="Arial" panose="020B0604020202020204" pitchFamily="34" charset="0"/>
              <a:cs typeface="Arial" panose="020B0604020202020204" pitchFamily="34" charset="0"/>
            </a:endParaRPr>
          </a:p>
          <a:p>
            <a:pPr>
              <a:spcBef>
                <a:spcPct val="0"/>
              </a:spcBef>
              <a:buClr>
                <a:schemeClr val="accent2"/>
              </a:buClr>
              <a:buNone/>
            </a:pPr>
            <a:endParaRPr lang="en-US" altLang="lv-LV" dirty="0">
              <a:latin typeface="Arial" panose="020B0604020202020204" pitchFamily="34" charset="0"/>
              <a:cs typeface="Arial" panose="020B0604020202020204" pitchFamily="34" charset="0"/>
            </a:endParaRPr>
          </a:p>
          <a:p>
            <a:pPr>
              <a:spcBef>
                <a:spcPct val="0"/>
              </a:spcBef>
              <a:buClr>
                <a:schemeClr val="accent2"/>
              </a:buClr>
              <a:buNone/>
            </a:pPr>
            <a:r>
              <a:rPr lang="en-US" altLang="lv-LV" dirty="0" err="1" smtClean="0">
                <a:latin typeface="Arial" panose="020B0604020202020204" pitchFamily="34" charset="0"/>
                <a:cs typeface="Arial" panose="020B0604020202020204" pitchFamily="34" charset="0"/>
              </a:rPr>
              <a:t>Veselības</a:t>
            </a:r>
            <a:r>
              <a:rPr lang="en-US" altLang="lv-LV" dirty="0" smtClean="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traucējumi</a:t>
            </a:r>
            <a:r>
              <a:rPr lang="en-US" altLang="lv-LV" dirty="0">
                <a:latin typeface="Arial" panose="020B0604020202020204" pitchFamily="34" charset="0"/>
                <a:cs typeface="Arial" panose="020B0604020202020204" pitchFamily="34" charset="0"/>
              </a:rPr>
              <a:t>:</a:t>
            </a:r>
            <a:r>
              <a:rPr lang="lv-LV" altLang="lv-LV" dirty="0">
                <a:latin typeface="Arial" panose="020B0604020202020204" pitchFamily="34" charset="0"/>
                <a:cs typeface="Arial" panose="020B0604020202020204" pitchFamily="34" charset="0"/>
              </a:rPr>
              <a:t> </a:t>
            </a:r>
            <a:endParaRPr lang="lv-LV" altLang="lv-LV" dirty="0" smtClean="0">
              <a:latin typeface="Arial" panose="020B0604020202020204" pitchFamily="34" charset="0"/>
              <a:cs typeface="Arial" panose="020B0604020202020204" pitchFamily="34" charset="0"/>
            </a:endParaRPr>
          </a:p>
          <a:p>
            <a:pPr>
              <a:spcBef>
                <a:spcPct val="0"/>
              </a:spcBef>
              <a:buClr>
                <a:schemeClr val="accent2"/>
              </a:buClr>
              <a:buNone/>
            </a:pPr>
            <a:r>
              <a:rPr lang="lv-LV" altLang="lv-LV" dirty="0" smtClean="0">
                <a:latin typeface="Arial" panose="020B0604020202020204" pitchFamily="34" charset="0"/>
                <a:cs typeface="Arial" panose="020B0604020202020204" pitchFamily="34" charset="0"/>
              </a:rPr>
              <a:t>-</a:t>
            </a:r>
            <a:r>
              <a:rPr lang="en-US" altLang="lv-LV" dirty="0" err="1" smtClean="0">
                <a:latin typeface="Arial" panose="020B0604020202020204" pitchFamily="34" charset="0"/>
                <a:cs typeface="Arial" panose="020B0604020202020204" pitchFamily="34" charset="0"/>
              </a:rPr>
              <a:t>asinsrites</a:t>
            </a:r>
            <a:r>
              <a:rPr lang="en-US" altLang="lv-LV" dirty="0" smtClean="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traucējumus</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bāli</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pirksti</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salšana</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tirpšana</a:t>
            </a:r>
            <a:r>
              <a:rPr lang="en-US" altLang="lv-LV" dirty="0">
                <a:latin typeface="Arial" panose="020B0604020202020204" pitchFamily="34" charset="0"/>
                <a:cs typeface="Arial" panose="020B0604020202020204" pitchFamily="34" charset="0"/>
              </a:rPr>
              <a:t>, </a:t>
            </a:r>
            <a:r>
              <a:rPr lang="en-US" altLang="lv-LV" dirty="0" err="1" smtClean="0">
                <a:latin typeface="Arial" panose="020B0604020202020204" pitchFamily="34" charset="0"/>
                <a:cs typeface="Arial" panose="020B0604020202020204" pitchFamily="34" charset="0"/>
              </a:rPr>
              <a:t>sāpes</a:t>
            </a:r>
            <a:r>
              <a:rPr lang="en-US" altLang="lv-LV" dirty="0" smtClean="0">
                <a:latin typeface="Arial" panose="020B0604020202020204" pitchFamily="34" charset="0"/>
                <a:cs typeface="Arial" panose="020B0604020202020204" pitchFamily="34" charset="0"/>
              </a:rPr>
              <a:t>,</a:t>
            </a:r>
            <a:r>
              <a:rPr lang="lv-LV" altLang="lv-LV" dirty="0" smtClean="0">
                <a:latin typeface="Arial" panose="020B0604020202020204" pitchFamily="34" charset="0"/>
                <a:cs typeface="Arial" panose="020B0604020202020204" pitchFamily="34" charset="0"/>
              </a:rPr>
              <a:t>                       </a:t>
            </a:r>
            <a:r>
              <a:rPr lang="en-US" altLang="lv-LV" dirty="0" err="1" smtClean="0">
                <a:latin typeface="Arial" panose="020B0604020202020204" pitchFamily="34" charset="0"/>
                <a:cs typeface="Arial" panose="020B0604020202020204" pitchFamily="34" charset="0"/>
              </a:rPr>
              <a:t>samazinās</a:t>
            </a:r>
            <a:r>
              <a:rPr lang="en-US" altLang="lv-LV" dirty="0" smtClean="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jūtība</a:t>
            </a:r>
            <a:r>
              <a:rPr lang="en-US" altLang="lv-LV" dirty="0">
                <a:latin typeface="Arial" panose="020B0604020202020204" pitchFamily="34" charset="0"/>
                <a:cs typeface="Arial" panose="020B0604020202020204" pitchFamily="34" charset="0"/>
              </a:rPr>
              <a:t> </a:t>
            </a:r>
            <a:r>
              <a:rPr lang="en-US" altLang="lv-LV" dirty="0" err="1" smtClean="0">
                <a:latin typeface="Arial" panose="020B0604020202020204" pitchFamily="34" charset="0"/>
                <a:cs typeface="Arial" panose="020B0604020202020204" pitchFamily="34" charset="0"/>
              </a:rPr>
              <a:t>u.c</a:t>
            </a:r>
            <a:r>
              <a:rPr lang="en-US" altLang="lv-LV" dirty="0" smtClean="0">
                <a:latin typeface="Arial" panose="020B0604020202020204" pitchFamily="34" charset="0"/>
                <a:cs typeface="Arial" panose="020B0604020202020204" pitchFamily="34" charset="0"/>
              </a:rPr>
              <a:t>)</a:t>
            </a:r>
            <a:endParaRPr lang="lv-LV" altLang="lv-LV" dirty="0">
              <a:latin typeface="Arial" panose="020B0604020202020204" pitchFamily="34" charset="0"/>
              <a:cs typeface="Arial" panose="020B0604020202020204" pitchFamily="34" charset="0"/>
            </a:endParaRPr>
          </a:p>
          <a:p>
            <a:pPr>
              <a:spcBef>
                <a:spcPct val="0"/>
              </a:spcBef>
              <a:buClr>
                <a:schemeClr val="accent2"/>
              </a:buClr>
              <a:buNone/>
            </a:pPr>
            <a:r>
              <a:rPr lang="lv-LV" altLang="lv-LV" dirty="0" smtClean="0">
                <a:latin typeface="Arial" panose="020B0604020202020204" pitchFamily="34" charset="0"/>
                <a:cs typeface="Arial" panose="020B0604020202020204" pitchFamily="34" charset="0"/>
              </a:rPr>
              <a:t>- </a:t>
            </a:r>
            <a:r>
              <a:rPr lang="en-US" altLang="lv-LV" dirty="0" err="1" smtClean="0">
                <a:latin typeface="Arial" panose="020B0604020202020204" pitchFamily="34" charset="0"/>
                <a:cs typeface="Arial" panose="020B0604020202020204" pitchFamily="34" charset="0"/>
              </a:rPr>
              <a:t>perifērās</a:t>
            </a:r>
            <a:r>
              <a:rPr lang="en-US" altLang="lv-LV" dirty="0" smtClean="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nervu</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sistēmas</a:t>
            </a:r>
            <a:r>
              <a:rPr lang="en-US" altLang="lv-LV" dirty="0">
                <a:latin typeface="Arial" panose="020B0604020202020204" pitchFamily="34" charset="0"/>
                <a:cs typeface="Arial" panose="020B0604020202020204" pitchFamily="34" charset="0"/>
              </a:rPr>
              <a:t> </a:t>
            </a:r>
            <a:r>
              <a:rPr lang="en-US" altLang="lv-LV" dirty="0" err="1" smtClean="0">
                <a:latin typeface="Arial" panose="020B0604020202020204" pitchFamily="34" charset="0"/>
                <a:cs typeface="Arial" panose="020B0604020202020204" pitchFamily="34" charset="0"/>
              </a:rPr>
              <a:t>traucējum</a:t>
            </a:r>
            <a:r>
              <a:rPr lang="lv-LV" altLang="lv-LV" dirty="0" smtClean="0">
                <a:latin typeface="Arial" panose="020B0604020202020204" pitchFamily="34" charset="0"/>
                <a:cs typeface="Arial" panose="020B0604020202020204" pitchFamily="34" charset="0"/>
              </a:rPr>
              <a:t>i</a:t>
            </a:r>
          </a:p>
          <a:p>
            <a:pPr>
              <a:spcBef>
                <a:spcPct val="0"/>
              </a:spcBef>
              <a:buClr>
                <a:schemeClr val="accent2"/>
              </a:buClr>
              <a:buNone/>
            </a:pPr>
            <a:r>
              <a:rPr lang="lv-LV" altLang="lv-LV" dirty="0" smtClean="0">
                <a:latin typeface="Arial" panose="020B0604020202020204" pitchFamily="34" charset="0"/>
                <a:cs typeface="Arial" panose="020B0604020202020204" pitchFamily="34" charset="0"/>
              </a:rPr>
              <a:t>- </a:t>
            </a:r>
            <a:r>
              <a:rPr lang="en-US" altLang="lv-LV" dirty="0" err="1" smtClean="0">
                <a:latin typeface="Arial" panose="020B0604020202020204" pitchFamily="34" charset="0"/>
                <a:cs typeface="Arial" panose="020B0604020202020204" pitchFamily="34" charset="0"/>
              </a:rPr>
              <a:t>balsta</a:t>
            </a:r>
            <a:r>
              <a:rPr lang="en-US" altLang="lv-LV" dirty="0" smtClean="0">
                <a:latin typeface="Arial" panose="020B0604020202020204" pitchFamily="34" charset="0"/>
                <a:cs typeface="Arial" panose="020B0604020202020204" pitchFamily="34" charset="0"/>
              </a:rPr>
              <a:t> </a:t>
            </a:r>
            <a:r>
              <a:rPr lang="lv-LV" altLang="lv-LV" dirty="0" smtClean="0">
                <a:latin typeface="Arial" panose="020B0604020202020204" pitchFamily="34" charset="0"/>
                <a:cs typeface="Arial" panose="020B0604020202020204" pitchFamily="34" charset="0"/>
              </a:rPr>
              <a:t>kustību </a:t>
            </a:r>
            <a:r>
              <a:rPr lang="en-US" altLang="lv-LV" dirty="0" err="1" smtClean="0">
                <a:latin typeface="Arial" panose="020B0604020202020204" pitchFamily="34" charset="0"/>
                <a:cs typeface="Arial" panose="020B0604020202020204" pitchFamily="34" charset="0"/>
              </a:rPr>
              <a:t>sistēmas</a:t>
            </a:r>
            <a:r>
              <a:rPr lang="en-US" altLang="lv-LV" dirty="0" smtClean="0">
                <a:latin typeface="Arial" panose="020B0604020202020204" pitchFamily="34" charset="0"/>
                <a:cs typeface="Arial" panose="020B0604020202020204" pitchFamily="34" charset="0"/>
              </a:rPr>
              <a:t> </a:t>
            </a:r>
            <a:r>
              <a:rPr lang="en-US" altLang="lv-LV" dirty="0" err="1" smtClean="0">
                <a:latin typeface="Arial" panose="020B0604020202020204" pitchFamily="34" charset="0"/>
                <a:cs typeface="Arial" panose="020B0604020202020204" pitchFamily="34" charset="0"/>
              </a:rPr>
              <a:t>traucējum</a:t>
            </a:r>
            <a:r>
              <a:rPr lang="lv-LV" altLang="lv-LV" dirty="0" smtClean="0">
                <a:latin typeface="Arial" panose="020B0604020202020204" pitchFamily="34" charset="0"/>
                <a:cs typeface="Arial" panose="020B0604020202020204" pitchFamily="34" charset="0"/>
              </a:rPr>
              <a:t>i</a:t>
            </a:r>
            <a:r>
              <a:rPr lang="en-US" altLang="lv-LV" dirty="0" smtClean="0">
                <a:latin typeface="Arial" panose="020B0604020202020204" pitchFamily="34" charset="0"/>
                <a:cs typeface="Arial" panose="020B0604020202020204" pitchFamily="34" charset="0"/>
              </a:rPr>
              <a:t> </a:t>
            </a:r>
            <a:r>
              <a:rPr lang="en-US" altLang="lv-LV" dirty="0">
                <a:latin typeface="Arial" panose="020B0604020202020204" pitchFamily="34" charset="0"/>
                <a:cs typeface="Arial" panose="020B0604020202020204" pitchFamily="34" charset="0"/>
              </a:rPr>
              <a:t>(</a:t>
            </a:r>
            <a:r>
              <a:rPr lang="en-US" altLang="lv-LV" dirty="0" err="1">
                <a:latin typeface="Arial" panose="020B0604020202020204" pitchFamily="34" charset="0"/>
                <a:cs typeface="Arial" panose="020B0604020202020204" pitchFamily="34" charset="0"/>
              </a:rPr>
              <a:t>mugurkaula</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plaukstu</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locītavu</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sāpes</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tirpšana</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muskuļu</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spēka</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pavājināšanās</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u.c</a:t>
            </a:r>
            <a:r>
              <a:rPr lang="en-US" altLang="lv-LV" dirty="0" smtClean="0">
                <a:latin typeface="Arial" panose="020B0604020202020204" pitchFamily="34" charset="0"/>
                <a:cs typeface="Arial" panose="020B0604020202020204" pitchFamily="34" charset="0"/>
              </a:rPr>
              <a:t>)</a:t>
            </a:r>
            <a:endParaRPr lang="lv-LV" altLang="lv-LV" dirty="0">
              <a:latin typeface="Arial" panose="020B0604020202020204" pitchFamily="34" charset="0"/>
              <a:cs typeface="Arial" panose="020B0604020202020204" pitchFamily="34" charset="0"/>
            </a:endParaRPr>
          </a:p>
          <a:p>
            <a:pPr>
              <a:spcBef>
                <a:spcPct val="0"/>
              </a:spcBef>
              <a:buClr>
                <a:schemeClr val="accent2"/>
              </a:buClr>
              <a:buNone/>
            </a:pPr>
            <a:r>
              <a:rPr lang="lv-LV" altLang="lv-LV" dirty="0" smtClean="0">
                <a:latin typeface="Arial" panose="020B0604020202020204" pitchFamily="34" charset="0"/>
                <a:cs typeface="Arial" panose="020B0604020202020204" pitchFamily="34" charset="0"/>
              </a:rPr>
              <a:t>- </a:t>
            </a:r>
            <a:r>
              <a:rPr lang="en-US" altLang="lv-LV" dirty="0" err="1" smtClean="0">
                <a:latin typeface="Arial" panose="020B0604020202020204" pitchFamily="34" charset="0"/>
                <a:cs typeface="Arial" panose="020B0604020202020204" pitchFamily="34" charset="0"/>
              </a:rPr>
              <a:t>centrālās</a:t>
            </a:r>
            <a:r>
              <a:rPr lang="en-US" altLang="lv-LV" dirty="0" smtClean="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nervu</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sistēmas</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traucējumus</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bezmiegs</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galvassāpes</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depresija</a:t>
            </a:r>
            <a:r>
              <a:rPr lang="en-US" altLang="lv-LV" dirty="0">
                <a:latin typeface="Arial" panose="020B0604020202020204" pitchFamily="34" charset="0"/>
                <a:cs typeface="Arial" panose="020B0604020202020204" pitchFamily="34" charset="0"/>
              </a:rPr>
              <a:t> </a:t>
            </a:r>
            <a:r>
              <a:rPr lang="en-US" altLang="lv-LV" dirty="0" err="1">
                <a:latin typeface="Arial" panose="020B0604020202020204" pitchFamily="34" charset="0"/>
                <a:cs typeface="Arial" panose="020B0604020202020204" pitchFamily="34" charset="0"/>
              </a:rPr>
              <a:t>u.c</a:t>
            </a:r>
            <a:r>
              <a:rPr lang="en-US" altLang="lv-LV"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204792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sz="half" idx="1"/>
          </p:nvPr>
        </p:nvSpPr>
        <p:spPr>
          <a:xfrm>
            <a:off x="596900" y="1970088"/>
            <a:ext cx="4081463" cy="4051300"/>
          </a:xfrm>
          <a:noFill/>
        </p:spPr>
        <p:txBody>
          <a:bodyPr/>
          <a:lstStyle/>
          <a:p>
            <a:pPr eaLnBrk="1" hangingPunct="1"/>
            <a:endParaRPr lang="fr-FR" altLang="lv-LV" sz="2800" smtClean="0"/>
          </a:p>
          <a:p>
            <a:pPr eaLnBrk="1" hangingPunct="1">
              <a:buFontTx/>
              <a:buNone/>
            </a:pPr>
            <a:endParaRPr lang="fr-FR" altLang="lv-LV" sz="2800" smtClean="0"/>
          </a:p>
        </p:txBody>
      </p:sp>
      <p:pic>
        <p:nvPicPr>
          <p:cNvPr id="43011" name="Picture 7" descr="white finger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525" y="846138"/>
            <a:ext cx="5168900" cy="380206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p:cNvSpPr txBox="1">
            <a:spLocks noChangeArrowheads="1"/>
          </p:cNvSpPr>
          <p:nvPr/>
        </p:nvSpPr>
        <p:spPr bwMode="auto">
          <a:xfrm>
            <a:off x="-396552" y="-198646"/>
            <a:ext cx="8229600" cy="94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endParaRPr lang="fr-FR" sz="3200" b="1" dirty="0" smtClean="0">
              <a:solidFill>
                <a:srgbClr val="F3740B"/>
              </a:solidFill>
              <a:latin typeface="+mn-lt"/>
            </a:endParaRPr>
          </a:p>
        </p:txBody>
      </p:sp>
      <p:sp>
        <p:nvSpPr>
          <p:cNvPr id="43013" name="Title 1"/>
          <p:cNvSpPr>
            <a:spLocks noGrp="1"/>
          </p:cNvSpPr>
          <p:nvPr>
            <p:ph type="title"/>
          </p:nvPr>
        </p:nvSpPr>
        <p:spPr>
          <a:xfrm>
            <a:off x="596900" y="1"/>
            <a:ext cx="8296275" cy="1124744"/>
          </a:xfrm>
        </p:spPr>
        <p:txBody>
          <a:bodyPr/>
          <a:lstStyle/>
          <a:p>
            <a:r>
              <a:rPr lang="lv-LV" dirty="0">
                <a:solidFill>
                  <a:srgbClr val="F3740B"/>
                </a:solidFill>
              </a:rPr>
              <a:t>Lokālās vibrācijas slimība</a:t>
            </a:r>
            <a:r>
              <a:rPr lang="fr-FR" dirty="0">
                <a:solidFill>
                  <a:srgbClr val="F3740B"/>
                </a:solidFill>
              </a:rPr>
              <a:t/>
            </a:r>
            <a:br>
              <a:rPr lang="fr-FR" dirty="0">
                <a:solidFill>
                  <a:srgbClr val="F3740B"/>
                </a:solidFill>
              </a:rPr>
            </a:br>
            <a:endParaRPr lang="lv-LV" altLang="lv-LV" dirty="0" smtClean="0"/>
          </a:p>
        </p:txBody>
      </p:sp>
      <p:pic>
        <p:nvPicPr>
          <p:cNvPr id="43014"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3622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8960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Font typeface="Arial" pitchFamily="34" charset="0"/>
              <a:buChar char="•"/>
              <a:defRPr sz="3200">
                <a:solidFill>
                  <a:schemeClr val="tx1"/>
                </a:solidFill>
                <a:latin typeface="Calibri" pitchFamily="34" charset="0"/>
              </a:defRPr>
            </a:lvl1pPr>
            <a:lvl2pPr marL="742950" indent="-285750" defTabSz="912813">
              <a:spcBef>
                <a:spcPct val="20000"/>
              </a:spcBef>
              <a:buFont typeface="Arial" pitchFamily="34" charset="0"/>
              <a:buChar char="–"/>
              <a:defRPr sz="2800">
                <a:solidFill>
                  <a:schemeClr val="tx1"/>
                </a:solidFill>
                <a:latin typeface="Calibri" pitchFamily="34" charset="0"/>
              </a:defRPr>
            </a:lvl2pPr>
            <a:lvl3pPr marL="1143000" indent="-228600" defTabSz="912813">
              <a:spcBef>
                <a:spcPct val="20000"/>
              </a:spcBef>
              <a:buFont typeface="Arial" pitchFamily="34" charset="0"/>
              <a:buChar char="•"/>
              <a:defRPr sz="2400">
                <a:solidFill>
                  <a:schemeClr val="tx1"/>
                </a:solidFill>
                <a:latin typeface="Calibri" pitchFamily="34" charset="0"/>
              </a:defRPr>
            </a:lvl3pPr>
            <a:lvl4pPr marL="1600200" indent="-228600" defTabSz="912813">
              <a:spcBef>
                <a:spcPct val="20000"/>
              </a:spcBef>
              <a:buFont typeface="Arial" pitchFamily="34" charset="0"/>
              <a:buChar char="–"/>
              <a:defRPr sz="2000">
                <a:solidFill>
                  <a:schemeClr val="tx1"/>
                </a:solidFill>
                <a:latin typeface="Calibri" pitchFamily="34" charset="0"/>
              </a:defRPr>
            </a:lvl4pPr>
            <a:lvl5pPr marL="2057400" indent="-228600" defTabSz="912813">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fld id="{1B23E93E-4854-4AC7-B76F-8F65FDBA4779}" type="slidenum">
              <a:rPr lang="en-US" altLang="lv-LV" sz="1400" smtClean="0">
                <a:latin typeface="Times New Roman" pitchFamily="18" charset="0"/>
              </a:rPr>
              <a:pPr algn="ctr">
                <a:spcBef>
                  <a:spcPct val="0"/>
                </a:spcBef>
                <a:buFontTx/>
                <a:buNone/>
              </a:pPr>
              <a:t>36</a:t>
            </a:fld>
            <a:endParaRPr lang="en-US" altLang="lv-LV" sz="1400" smtClean="0">
              <a:latin typeface="Times New Roman" pitchFamily="18" charset="0"/>
            </a:endParaRPr>
          </a:p>
        </p:txBody>
      </p:sp>
      <p:sp>
        <p:nvSpPr>
          <p:cNvPr id="44035" name="Rectangle 2"/>
          <p:cNvSpPr>
            <a:spLocks noGrp="1" noChangeArrowheads="1"/>
          </p:cNvSpPr>
          <p:nvPr>
            <p:ph type="body" idx="1"/>
          </p:nvPr>
        </p:nvSpPr>
        <p:spPr>
          <a:xfrm>
            <a:off x="533400" y="1143000"/>
            <a:ext cx="8008938" cy="5024438"/>
          </a:xfrm>
        </p:spPr>
        <p:txBody>
          <a:bodyPr/>
          <a:lstStyle/>
          <a:p>
            <a:pPr marL="198438" indent="-198438" defTabSz="531813" eaLnBrk="1" hangingPunct="1"/>
            <a:r>
              <a:rPr lang="en-US" altLang="lv-LV" sz="2800" dirty="0" smtClean="0"/>
              <a:t>PLAUKSTAS - ROKAS VIBRĀCIJA</a:t>
            </a:r>
            <a:endParaRPr lang="lv-LV" altLang="lv-LV" sz="2800" dirty="0" smtClean="0"/>
          </a:p>
          <a:p>
            <a:pPr marL="431800" lvl="1" indent="-165100" defTabSz="531813" eaLnBrk="1" hangingPunct="1"/>
            <a:r>
              <a:rPr lang="en-US" altLang="lv-LV" sz="2900" dirty="0" smtClean="0"/>
              <a:t>8 h </a:t>
            </a:r>
            <a:r>
              <a:rPr lang="en-US" altLang="lv-LV" sz="2900" dirty="0" err="1" smtClean="0"/>
              <a:t>normētā</a:t>
            </a:r>
            <a:r>
              <a:rPr lang="en-US" altLang="lv-LV" sz="2900" dirty="0" smtClean="0"/>
              <a:t> </a:t>
            </a:r>
            <a:r>
              <a:rPr lang="en-US" altLang="lv-LV" sz="2900" dirty="0" err="1" smtClean="0"/>
              <a:t>ekspozīcijas</a:t>
            </a:r>
            <a:r>
              <a:rPr lang="en-US" altLang="lv-LV" sz="2900" dirty="0" smtClean="0"/>
              <a:t> </a:t>
            </a:r>
            <a:r>
              <a:rPr lang="en-US" altLang="lv-LV" sz="2900" dirty="0" err="1" smtClean="0"/>
              <a:t>darbības</a:t>
            </a:r>
            <a:r>
              <a:rPr lang="en-US" altLang="lv-LV" sz="2900" dirty="0" smtClean="0"/>
              <a:t> </a:t>
            </a:r>
            <a:r>
              <a:rPr lang="en-US" altLang="lv-LV" sz="2900" dirty="0" err="1" smtClean="0"/>
              <a:t>vērtība</a:t>
            </a:r>
            <a:r>
              <a:rPr lang="en-US" altLang="lv-LV" sz="2900" dirty="0" smtClean="0"/>
              <a:t> </a:t>
            </a:r>
            <a:r>
              <a:rPr lang="en-US" altLang="lv-LV" sz="2900" dirty="0" err="1" smtClean="0"/>
              <a:t>dienā</a:t>
            </a:r>
            <a:r>
              <a:rPr lang="en-US" altLang="lv-LV" sz="2900" dirty="0" smtClean="0"/>
              <a:t> - 2,5 m/s</a:t>
            </a:r>
            <a:r>
              <a:rPr lang="en-US" altLang="lv-LV" sz="2900" baseline="30000" dirty="0" smtClean="0"/>
              <a:t>2</a:t>
            </a:r>
            <a:endParaRPr lang="lv-LV" altLang="lv-LV" sz="2900" baseline="30000" dirty="0" smtClean="0"/>
          </a:p>
          <a:p>
            <a:pPr marL="266700" lvl="1" indent="0" defTabSz="531813" eaLnBrk="1" hangingPunct="1">
              <a:buNone/>
            </a:pPr>
            <a:endParaRPr lang="lv-LV" altLang="lv-LV" sz="2900" baseline="30000" dirty="0" smtClean="0"/>
          </a:p>
          <a:p>
            <a:pPr marL="198438" indent="-198438" defTabSz="531813" eaLnBrk="1" hangingPunct="1"/>
            <a:r>
              <a:rPr lang="en-US" altLang="lv-LV" sz="2800" dirty="0" smtClean="0"/>
              <a:t>VISA ĶERMEŅA VIBRĀCIJA</a:t>
            </a:r>
            <a:endParaRPr lang="lv-LV" altLang="lv-LV" sz="2800" dirty="0" smtClean="0"/>
          </a:p>
          <a:p>
            <a:pPr marL="431800" lvl="1" indent="-165100" defTabSz="531813" eaLnBrk="1" hangingPunct="1"/>
            <a:r>
              <a:rPr lang="en-US" altLang="lv-LV" sz="2900" dirty="0" smtClean="0"/>
              <a:t>8 h </a:t>
            </a:r>
            <a:r>
              <a:rPr lang="en-US" altLang="lv-LV" sz="2900" dirty="0" err="1" smtClean="0"/>
              <a:t>normētā</a:t>
            </a:r>
            <a:r>
              <a:rPr lang="en-US" altLang="lv-LV" sz="2900" dirty="0" smtClean="0"/>
              <a:t> </a:t>
            </a:r>
            <a:r>
              <a:rPr lang="en-US" altLang="lv-LV" sz="2900" dirty="0" err="1" smtClean="0"/>
              <a:t>ekspozīcijas</a:t>
            </a:r>
            <a:r>
              <a:rPr lang="en-US" altLang="lv-LV" sz="2900" dirty="0" smtClean="0"/>
              <a:t> </a:t>
            </a:r>
            <a:r>
              <a:rPr lang="en-US" altLang="lv-LV" sz="2900" dirty="0" err="1" smtClean="0"/>
              <a:t>darbības</a:t>
            </a:r>
            <a:r>
              <a:rPr lang="en-US" altLang="lv-LV" sz="2900" dirty="0" smtClean="0"/>
              <a:t> </a:t>
            </a:r>
            <a:r>
              <a:rPr lang="en-US" altLang="lv-LV" sz="2900" dirty="0" err="1" smtClean="0"/>
              <a:t>vērtība</a:t>
            </a:r>
            <a:r>
              <a:rPr lang="en-US" altLang="lv-LV" sz="2900" dirty="0" smtClean="0"/>
              <a:t> </a:t>
            </a:r>
            <a:r>
              <a:rPr lang="en-US" altLang="lv-LV" sz="2900" dirty="0" err="1" smtClean="0"/>
              <a:t>dienā</a:t>
            </a:r>
            <a:r>
              <a:rPr lang="en-US" altLang="lv-LV" sz="2900" dirty="0" smtClean="0"/>
              <a:t> - 0,5 m/s</a:t>
            </a:r>
            <a:r>
              <a:rPr lang="en-US" altLang="lv-LV" sz="2900" baseline="30000" dirty="0" smtClean="0"/>
              <a:t>2</a:t>
            </a:r>
            <a:endParaRPr lang="en-US" altLang="lv-LV" sz="2900" dirty="0" smtClean="0"/>
          </a:p>
        </p:txBody>
      </p:sp>
      <p:sp>
        <p:nvSpPr>
          <p:cNvPr id="47108" name="Text Box 3"/>
          <p:cNvSpPr txBox="1">
            <a:spLocks noChangeArrowheads="1"/>
          </p:cNvSpPr>
          <p:nvPr/>
        </p:nvSpPr>
        <p:spPr bwMode="auto">
          <a:xfrm>
            <a:off x="527923" y="188640"/>
            <a:ext cx="856892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1566863" eaLnBrk="0" hangingPunct="0">
              <a:defRPr sz="2400" b="1">
                <a:solidFill>
                  <a:schemeClr val="tx1"/>
                </a:solidFill>
                <a:latin typeface="Times New Roman" pitchFamily="18" charset="0"/>
              </a:defRPr>
            </a:lvl1pPr>
            <a:lvl2pPr marL="742950" indent="-285750" defTabSz="1566863" eaLnBrk="0" hangingPunct="0">
              <a:defRPr sz="2400" b="1">
                <a:solidFill>
                  <a:schemeClr val="tx1"/>
                </a:solidFill>
                <a:latin typeface="Times New Roman" pitchFamily="18" charset="0"/>
              </a:defRPr>
            </a:lvl2pPr>
            <a:lvl3pPr marL="1143000" indent="-228600" defTabSz="1566863" eaLnBrk="0" hangingPunct="0">
              <a:defRPr sz="2400" b="1">
                <a:solidFill>
                  <a:schemeClr val="tx1"/>
                </a:solidFill>
                <a:latin typeface="Times New Roman" pitchFamily="18" charset="0"/>
              </a:defRPr>
            </a:lvl3pPr>
            <a:lvl4pPr marL="1600200" indent="-228600" defTabSz="1566863" eaLnBrk="0" hangingPunct="0">
              <a:defRPr sz="2400" b="1">
                <a:solidFill>
                  <a:schemeClr val="tx1"/>
                </a:solidFill>
                <a:latin typeface="Times New Roman" pitchFamily="18" charset="0"/>
              </a:defRPr>
            </a:lvl4pPr>
            <a:lvl5pPr marL="2057400" indent="-228600" defTabSz="1566863" eaLnBrk="0" hangingPunct="0">
              <a:defRPr sz="2400" b="1">
                <a:solidFill>
                  <a:schemeClr val="tx1"/>
                </a:solidFill>
                <a:latin typeface="Times New Roman" pitchFamily="18" charset="0"/>
              </a:defRPr>
            </a:lvl5pPr>
            <a:lvl6pPr marL="2514600" indent="-228600" algn="ctr" defTabSz="1566863" eaLnBrk="0" fontAlgn="base" hangingPunct="0">
              <a:spcBef>
                <a:spcPct val="0"/>
              </a:spcBef>
              <a:spcAft>
                <a:spcPct val="0"/>
              </a:spcAft>
              <a:defRPr sz="2400" b="1">
                <a:solidFill>
                  <a:schemeClr val="tx1"/>
                </a:solidFill>
                <a:latin typeface="Times New Roman" pitchFamily="18" charset="0"/>
              </a:defRPr>
            </a:lvl6pPr>
            <a:lvl7pPr marL="2971800" indent="-228600" algn="ctr" defTabSz="1566863" eaLnBrk="0" fontAlgn="base" hangingPunct="0">
              <a:spcBef>
                <a:spcPct val="0"/>
              </a:spcBef>
              <a:spcAft>
                <a:spcPct val="0"/>
              </a:spcAft>
              <a:defRPr sz="2400" b="1">
                <a:solidFill>
                  <a:schemeClr val="tx1"/>
                </a:solidFill>
                <a:latin typeface="Times New Roman" pitchFamily="18" charset="0"/>
              </a:defRPr>
            </a:lvl7pPr>
            <a:lvl8pPr marL="3429000" indent="-228600" algn="ctr" defTabSz="1566863" eaLnBrk="0" fontAlgn="base" hangingPunct="0">
              <a:spcBef>
                <a:spcPct val="0"/>
              </a:spcBef>
              <a:spcAft>
                <a:spcPct val="0"/>
              </a:spcAft>
              <a:defRPr sz="2400" b="1">
                <a:solidFill>
                  <a:schemeClr val="tx1"/>
                </a:solidFill>
                <a:latin typeface="Times New Roman" pitchFamily="18" charset="0"/>
              </a:defRPr>
            </a:lvl8pPr>
            <a:lvl9pPr marL="3886200" indent="-228600" algn="ctr" defTabSz="1566863" eaLnBrk="0" fontAlgn="base" hangingPunct="0">
              <a:spcBef>
                <a:spcPct val="0"/>
              </a:spcBef>
              <a:spcAft>
                <a:spcPct val="0"/>
              </a:spcAft>
              <a:defRPr sz="2400" b="1">
                <a:solidFill>
                  <a:schemeClr val="tx1"/>
                </a:solidFill>
                <a:latin typeface="Times New Roman" pitchFamily="18" charset="0"/>
              </a:defRPr>
            </a:lvl9pPr>
          </a:lstStyle>
          <a:p>
            <a:pPr eaLnBrk="1" fontAlgn="auto" hangingPunct="1">
              <a:spcBef>
                <a:spcPct val="50000"/>
              </a:spcBef>
              <a:spcAft>
                <a:spcPts val="0"/>
              </a:spcAft>
              <a:defRPr/>
            </a:pPr>
            <a:r>
              <a:rPr lang="lv-LV" sz="3600" dirty="0" smtClean="0">
                <a:solidFill>
                  <a:srgbClr val="F3740B"/>
                </a:solidFill>
                <a:latin typeface="+mn-lt"/>
                <a:cs typeface="+mn-cs"/>
              </a:rPr>
              <a:t>VIBRĀCIJAS PIEĻAUJAMIE LIELUMI</a:t>
            </a:r>
            <a:endParaRPr lang="ru-RU" sz="3600" dirty="0">
              <a:solidFill>
                <a:srgbClr val="F3740B"/>
              </a:solidFill>
              <a:latin typeface="+mn-lt"/>
              <a:cs typeface="+mn-cs"/>
            </a:endParaRPr>
          </a:p>
        </p:txBody>
      </p:sp>
    </p:spTree>
    <p:extLst>
      <p:ext uri="{BB962C8B-B14F-4D97-AF65-F5344CB8AC3E}">
        <p14:creationId xmlns:p14="http://schemas.microsoft.com/office/powerpoint/2010/main" val="18752847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81000" y="228600"/>
            <a:ext cx="8243888" cy="581025"/>
          </a:xfrm>
        </p:spPr>
        <p:txBody>
          <a:bodyPr/>
          <a:lstStyle/>
          <a:p>
            <a:pPr eaLnBrk="1" hangingPunct="1"/>
            <a:r>
              <a:rPr lang="lv-LV" altLang="lv-LV" sz="4000" dirty="0" smtClean="0"/>
              <a:t>Vibrācijas avoti lauksaimniecība</a:t>
            </a:r>
            <a:endParaRPr lang="ru-RU" altLang="lv-LV" sz="4000" dirty="0" smtClean="0"/>
          </a:p>
        </p:txBody>
      </p:sp>
      <p:sp>
        <p:nvSpPr>
          <p:cNvPr id="314371" name="Rectangle 3"/>
          <p:cNvSpPr>
            <a:spLocks noGrp="1" noChangeArrowheads="1"/>
          </p:cNvSpPr>
          <p:nvPr>
            <p:ph type="body" idx="1"/>
          </p:nvPr>
        </p:nvSpPr>
        <p:spPr>
          <a:xfrm>
            <a:off x="0" y="809626"/>
            <a:ext cx="9121775" cy="5202238"/>
          </a:xfrm>
        </p:spPr>
        <p:txBody>
          <a:bodyPr rtlCol="0">
            <a:noAutofit/>
          </a:bodyPr>
          <a:lstStyle/>
          <a:p>
            <a:pPr marL="609600" indent="-609600" eaLnBrk="1" fontAlgn="auto" hangingPunct="1">
              <a:spcBef>
                <a:spcPts val="0"/>
              </a:spcBef>
              <a:spcAft>
                <a:spcPts val="0"/>
              </a:spcAft>
              <a:defRPr/>
            </a:pPr>
            <a:r>
              <a:rPr lang="lv-LV" sz="2800" b="1" dirty="0" smtClean="0"/>
              <a:t>Vibrācijas avoti:</a:t>
            </a:r>
          </a:p>
          <a:p>
            <a:pPr marL="457200" lvl="1" indent="0" eaLnBrk="1" fontAlgn="auto" hangingPunct="1">
              <a:spcBef>
                <a:spcPts val="0"/>
              </a:spcBef>
              <a:spcAft>
                <a:spcPts val="0"/>
              </a:spcAft>
              <a:buNone/>
              <a:defRPr/>
            </a:pPr>
            <a:r>
              <a:rPr lang="lv-LV" dirty="0" smtClean="0"/>
              <a:t>- </a:t>
            </a:r>
            <a:r>
              <a:rPr lang="lv-LV" dirty="0"/>
              <a:t>l</a:t>
            </a:r>
            <a:r>
              <a:rPr lang="lv-LV" dirty="0" smtClean="0"/>
              <a:t>auksaimniecības tehnika </a:t>
            </a:r>
          </a:p>
          <a:p>
            <a:pPr marL="457200" lvl="1" indent="0" eaLnBrk="1" fontAlgn="auto" hangingPunct="1">
              <a:spcBef>
                <a:spcPts val="0"/>
              </a:spcBef>
              <a:spcAft>
                <a:spcPts val="0"/>
              </a:spcAft>
              <a:buNone/>
              <a:defRPr/>
            </a:pPr>
            <a:r>
              <a:rPr lang="lv-LV" dirty="0" smtClean="0"/>
              <a:t>- rokas instrumentu vai ar roku vadāmu iekārtu izmantošana (piemēram, pļaujmašīnas, motobloki, mazie traktoriņi u.c.)</a:t>
            </a:r>
          </a:p>
          <a:p>
            <a:pPr marL="457200" lvl="1" indent="0" eaLnBrk="1" fontAlgn="auto" hangingPunct="1">
              <a:spcBef>
                <a:spcPts val="0"/>
              </a:spcBef>
              <a:spcAft>
                <a:spcPts val="0"/>
              </a:spcAft>
              <a:buNone/>
              <a:defRPr/>
            </a:pPr>
            <a:r>
              <a:rPr lang="lv-LV" dirty="0" smtClean="0"/>
              <a:t>- smago automašīnu vadīšana</a:t>
            </a:r>
          </a:p>
          <a:p>
            <a:pPr marL="552450" indent="-533400" eaLnBrk="1" fontAlgn="auto" hangingPunct="1">
              <a:spcBef>
                <a:spcPts val="0"/>
              </a:spcBef>
              <a:spcAft>
                <a:spcPts val="0"/>
              </a:spcAft>
              <a:defRPr/>
            </a:pPr>
            <a:r>
              <a:rPr lang="lv-LV" sz="2800" dirty="0" smtClean="0"/>
              <a:t>Vispārējā vibrācija – parasti komplektā ar “plaukstas-rokas” vibrāciju</a:t>
            </a:r>
          </a:p>
          <a:p>
            <a:pPr marL="609600" indent="-609600" eaLnBrk="1" fontAlgn="auto" hangingPunct="1">
              <a:spcBef>
                <a:spcPts val="0"/>
              </a:spcBef>
              <a:spcAft>
                <a:spcPts val="0"/>
              </a:spcAft>
              <a:defRPr/>
            </a:pPr>
            <a:r>
              <a:rPr lang="lv-LV" sz="2800" dirty="0" smtClean="0"/>
              <a:t>Līmeņi: - </a:t>
            </a:r>
            <a:r>
              <a:rPr lang="lv-LV" sz="2800" b="1" dirty="0" smtClean="0">
                <a:solidFill>
                  <a:srgbClr val="8E001C"/>
                </a:solidFill>
              </a:rPr>
              <a:t>var būt diezgan augsti </a:t>
            </a:r>
            <a:r>
              <a:rPr lang="lv-LV" sz="2800" dirty="0" smtClean="0"/>
              <a:t>(pat jaunai tehnikai un labai tehnikai... ) </a:t>
            </a:r>
          </a:p>
          <a:p>
            <a:pPr marL="609600" indent="-609600" eaLnBrk="1" fontAlgn="auto" hangingPunct="1">
              <a:spcBef>
                <a:spcPts val="0"/>
              </a:spcBef>
              <a:spcAft>
                <a:spcPts val="0"/>
              </a:spcAft>
              <a:defRPr/>
            </a:pPr>
            <a:r>
              <a:rPr lang="lv-LV" sz="2800" dirty="0" smtClean="0"/>
              <a:t>Ietekmē - tehniskais stāvoklis, braukšanas paradumi, segums, materiāli u.c.</a:t>
            </a:r>
          </a:p>
        </p:txBody>
      </p:sp>
    </p:spTree>
    <p:extLst>
      <p:ext uri="{BB962C8B-B14F-4D97-AF65-F5344CB8AC3E}">
        <p14:creationId xmlns:p14="http://schemas.microsoft.com/office/powerpoint/2010/main" val="16174793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1"/>
          <p:cNvSpPr>
            <a:spLocks noGrp="1"/>
          </p:cNvSpPr>
          <p:nvPr>
            <p:ph idx="1"/>
          </p:nvPr>
        </p:nvSpPr>
        <p:spPr>
          <a:xfrm>
            <a:off x="107504" y="764706"/>
            <a:ext cx="8856984" cy="5378920"/>
          </a:xfrm>
        </p:spPr>
        <p:txBody>
          <a:bodyPr/>
          <a:lstStyle/>
          <a:p>
            <a:pPr eaLnBrk="1" hangingPunct="1"/>
            <a:r>
              <a:rPr lang="lv-LV" altLang="lv-LV" dirty="0" smtClean="0"/>
              <a:t>Traktora MTZ-80 un MTZ-82 radītā visa ķermeņa vibrācija ir no 0,52 m/s</a:t>
            </a:r>
            <a:r>
              <a:rPr lang="lv-LV" altLang="lv-LV" baseline="30000" dirty="0" smtClean="0"/>
              <a:t>2</a:t>
            </a:r>
            <a:r>
              <a:rPr lang="lv-LV" altLang="lv-LV" dirty="0" smtClean="0"/>
              <a:t> (braucot pa asfaltētu ceļu) līdz 4,01 m/s</a:t>
            </a:r>
            <a:r>
              <a:rPr lang="lv-LV" altLang="lv-LV" baseline="30000" dirty="0" smtClean="0"/>
              <a:t>2</a:t>
            </a:r>
            <a:r>
              <a:rPr lang="lv-LV" altLang="lv-LV" dirty="0" smtClean="0"/>
              <a:t> (braucot pa grantētu ceļu)</a:t>
            </a:r>
          </a:p>
          <a:p>
            <a:pPr eaLnBrk="1" hangingPunct="1"/>
            <a:r>
              <a:rPr lang="lv-LV" altLang="lv-LV" dirty="0" smtClean="0"/>
              <a:t>“Belarus” rada visa ķermeņa vibrāciju, kas ir no 0,65 m/s</a:t>
            </a:r>
            <a:r>
              <a:rPr lang="lv-LV" altLang="lv-LV" baseline="30000" dirty="0" smtClean="0"/>
              <a:t>2</a:t>
            </a:r>
            <a:r>
              <a:rPr lang="lv-LV" altLang="lv-LV" dirty="0" smtClean="0"/>
              <a:t> (braucot pa asfaltētu ceļu) līdz 4,37 m/s</a:t>
            </a:r>
            <a:r>
              <a:rPr lang="lv-LV" altLang="lv-LV" baseline="30000" dirty="0" smtClean="0"/>
              <a:t>2</a:t>
            </a:r>
            <a:r>
              <a:rPr lang="lv-LV" altLang="lv-LV" dirty="0" smtClean="0"/>
              <a:t> (braucot pa grantētu ceļu)</a:t>
            </a:r>
          </a:p>
          <a:p>
            <a:pPr eaLnBrk="1" hangingPunct="1"/>
            <a:r>
              <a:rPr lang="lv-LV" altLang="lv-LV" dirty="0" smtClean="0"/>
              <a:t>“Valtra” u. c. radītais vibrācijas līmenis ir no 0,66 m/s</a:t>
            </a:r>
            <a:r>
              <a:rPr lang="lv-LV" altLang="lv-LV" baseline="30000" dirty="0" smtClean="0"/>
              <a:t>2</a:t>
            </a:r>
            <a:r>
              <a:rPr lang="lv-LV" altLang="lv-LV" dirty="0" smtClean="0"/>
              <a:t> (braucot pa asfaltētu ceļu) līdz 1,45 m/s</a:t>
            </a:r>
            <a:r>
              <a:rPr lang="lv-LV" altLang="lv-LV" baseline="30000" dirty="0" smtClean="0"/>
              <a:t>2</a:t>
            </a:r>
            <a:r>
              <a:rPr lang="lv-LV" altLang="lv-LV" dirty="0" smtClean="0"/>
              <a:t> (braucot pa grantētu ceļu)</a:t>
            </a:r>
          </a:p>
          <a:p>
            <a:pPr eaLnBrk="1" hangingPunct="1"/>
            <a:endParaRPr lang="lv-LV" altLang="lv-LV" sz="2800" dirty="0" smtClean="0">
              <a:solidFill>
                <a:srgbClr val="FF0000"/>
              </a:solidFill>
            </a:endParaRPr>
          </a:p>
        </p:txBody>
      </p:sp>
      <p:sp>
        <p:nvSpPr>
          <p:cNvPr id="46083" name="Title 2"/>
          <p:cNvSpPr>
            <a:spLocks noGrp="1"/>
          </p:cNvSpPr>
          <p:nvPr>
            <p:ph type="title"/>
          </p:nvPr>
        </p:nvSpPr>
        <p:spPr>
          <a:xfrm>
            <a:off x="457200" y="1"/>
            <a:ext cx="8186738" cy="764704"/>
          </a:xfrm>
        </p:spPr>
        <p:txBody>
          <a:bodyPr/>
          <a:lstStyle/>
          <a:p>
            <a:pPr eaLnBrk="1" hangingPunct="1"/>
            <a:r>
              <a:rPr lang="lv-LV" altLang="lv-LV" dirty="0" smtClean="0"/>
              <a:t>Piemēri - vibrācija lauksaimniecībā</a:t>
            </a:r>
          </a:p>
        </p:txBody>
      </p:sp>
    </p:spTree>
    <p:extLst>
      <p:ext uri="{BB962C8B-B14F-4D97-AF65-F5344CB8AC3E}">
        <p14:creationId xmlns:p14="http://schemas.microsoft.com/office/powerpoint/2010/main" val="31709203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C:\Users\ivavan\DVVI_projekti\Preventivie_pasakumi_2012\materiali_2012\106_2012_Brosura_Riski_lauksaimnieciba\bildes_fin\020_traktors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638"/>
            <a:ext cx="9705975" cy="649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9047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85852"/>
            <a:ext cx="8643967" cy="4857773"/>
          </a:xfrm>
        </p:spPr>
        <p:txBody>
          <a:bodyPr/>
          <a:lstStyle/>
          <a:p>
            <a:r>
              <a:rPr lang="lv-LV" altLang="lv-LV" sz="2800" b="1" dirty="0" smtClean="0"/>
              <a:t>    Ergonomiskie </a:t>
            </a:r>
            <a:r>
              <a:rPr lang="lv-LV" altLang="lv-LV" sz="2800" b="1" dirty="0"/>
              <a:t>riska faktori: </a:t>
            </a:r>
            <a:endParaRPr lang="lv-LV" altLang="lv-LV" sz="2800" dirty="0"/>
          </a:p>
          <a:p>
            <a:pPr lvl="1"/>
            <a:r>
              <a:rPr lang="lv-LV" altLang="lv-LV" dirty="0"/>
              <a:t>smagumu (piemēram, slaucamo iekārtu, ūdens spaiņu, lopbarības, graudu maisu u. c.) pārvietošana;</a:t>
            </a:r>
          </a:p>
          <a:p>
            <a:pPr lvl="1"/>
            <a:r>
              <a:rPr lang="lv-LV" altLang="lv-LV" dirty="0"/>
              <a:t>darbs piespiedu pozās (piemēram, tehnikas vadītājiem, ravētājiem, ogu lasītājiem u. c.);</a:t>
            </a:r>
          </a:p>
          <a:p>
            <a:pPr lvl="1"/>
            <a:r>
              <a:rPr lang="lv-LV" altLang="lv-LV" dirty="0"/>
              <a:t>vienveidīgas kustības (piemēram, slaukšana, ravēšana, ogu lasīšana u. c.).</a:t>
            </a:r>
          </a:p>
          <a:p>
            <a:endParaRPr lang="lv-LV" dirty="0"/>
          </a:p>
        </p:txBody>
      </p:sp>
      <p:sp>
        <p:nvSpPr>
          <p:cNvPr id="3" name="Title 2"/>
          <p:cNvSpPr>
            <a:spLocks noGrp="1"/>
          </p:cNvSpPr>
          <p:nvPr>
            <p:ph type="title"/>
          </p:nvPr>
        </p:nvSpPr>
        <p:spPr/>
        <p:txBody>
          <a:bodyPr/>
          <a:lstStyle/>
          <a:p>
            <a:r>
              <a:rPr lang="lv-LV" altLang="lv-LV" sz="3600" dirty="0"/>
              <a:t>Svarīgākie riska faktori nozarē</a:t>
            </a:r>
            <a:endParaRPr lang="lv-LV" sz="3600" dirty="0"/>
          </a:p>
        </p:txBody>
      </p:sp>
    </p:spTree>
    <p:extLst>
      <p:ext uri="{BB962C8B-B14F-4D97-AF65-F5344CB8AC3E}">
        <p14:creationId xmlns:p14="http://schemas.microsoft.com/office/powerpoint/2010/main" val="2729021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lv-LV" altLang="lv-LV" smtClean="0"/>
          </a:p>
        </p:txBody>
      </p:sp>
      <p:sp>
        <p:nvSpPr>
          <p:cNvPr id="48131" name="Content Placeholder 2"/>
          <p:cNvSpPr>
            <a:spLocks noGrp="1"/>
          </p:cNvSpPr>
          <p:nvPr>
            <p:ph idx="1"/>
          </p:nvPr>
        </p:nvSpPr>
        <p:spPr/>
        <p:txBody>
          <a:bodyPr/>
          <a:lstStyle/>
          <a:p>
            <a:endParaRPr lang="lv-LV" altLang="lv-LV" smtClean="0"/>
          </a:p>
        </p:txBody>
      </p:sp>
      <p:pic>
        <p:nvPicPr>
          <p:cNvPr id="48132" name="Picture 5" descr="C:\Users\ivavan\DVVI_projekti\Preventivie_pasakumi_2012\materiali_2012\106_2012_Brosura_Riski_lauksaimnieciba\bildes_fin\023_kombai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8300"/>
            <a:ext cx="91440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816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endParaRPr lang="en-GB" altLang="en-US" smtClean="0"/>
          </a:p>
        </p:txBody>
      </p:sp>
      <p:sp>
        <p:nvSpPr>
          <p:cNvPr id="49155" name="Content Placeholder 2"/>
          <p:cNvSpPr>
            <a:spLocks noGrp="1"/>
          </p:cNvSpPr>
          <p:nvPr>
            <p:ph idx="1"/>
          </p:nvPr>
        </p:nvSpPr>
        <p:spPr/>
        <p:txBody>
          <a:bodyPr/>
          <a:lstStyle/>
          <a:p>
            <a:endParaRPr lang="en-GB" altLang="en-US" smtClean="0"/>
          </a:p>
        </p:txBody>
      </p:sp>
      <p:pic>
        <p:nvPicPr>
          <p:cNvPr id="491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4624"/>
            <a:ext cx="8506888" cy="638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46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fld id="{3078664A-5964-433C-9CD4-55282149077F}" type="slidenum">
              <a:rPr lang="en-US" altLang="lv-LV" sz="1400" b="1" smtClean="0">
                <a:solidFill>
                  <a:srgbClr val="898989"/>
                </a:solidFill>
              </a:rPr>
              <a:pPr algn="ctr">
                <a:spcBef>
                  <a:spcPct val="0"/>
                </a:spcBef>
                <a:buFontTx/>
                <a:buNone/>
              </a:pPr>
              <a:t>42</a:t>
            </a:fld>
            <a:endParaRPr lang="en-US" altLang="lv-LV" sz="1400" b="1" smtClean="0">
              <a:solidFill>
                <a:srgbClr val="898989"/>
              </a:solidFill>
            </a:endParaRPr>
          </a:p>
        </p:txBody>
      </p:sp>
      <p:sp>
        <p:nvSpPr>
          <p:cNvPr id="50179" name="Rectangle 2"/>
          <p:cNvSpPr>
            <a:spLocks noGrp="1" noChangeArrowheads="1"/>
          </p:cNvSpPr>
          <p:nvPr>
            <p:ph type="title"/>
          </p:nvPr>
        </p:nvSpPr>
        <p:spPr>
          <a:xfrm>
            <a:off x="457200" y="116632"/>
            <a:ext cx="8229600" cy="720080"/>
          </a:xfrm>
        </p:spPr>
        <p:txBody>
          <a:bodyPr/>
          <a:lstStyle/>
          <a:p>
            <a:pPr eaLnBrk="1" hangingPunct="1"/>
            <a:r>
              <a:rPr lang="lv-LV" altLang="lv-LV" dirty="0" smtClean="0"/>
              <a:t>Kā novērtēt vibrāciju?</a:t>
            </a:r>
            <a:endParaRPr lang="en-US" altLang="lv-LV" dirty="0" smtClean="0"/>
          </a:p>
        </p:txBody>
      </p:sp>
      <p:sp>
        <p:nvSpPr>
          <p:cNvPr id="50180" name="Rectangle 3"/>
          <p:cNvSpPr>
            <a:spLocks noGrp="1" noChangeArrowheads="1"/>
          </p:cNvSpPr>
          <p:nvPr>
            <p:ph type="body" idx="1"/>
          </p:nvPr>
        </p:nvSpPr>
        <p:spPr>
          <a:xfrm>
            <a:off x="323528" y="836712"/>
            <a:ext cx="8363272" cy="5289451"/>
          </a:xfrm>
        </p:spPr>
        <p:txBody>
          <a:bodyPr/>
          <a:lstStyle/>
          <a:p>
            <a:pPr eaLnBrk="1" hangingPunct="1"/>
            <a:r>
              <a:rPr lang="lv-LV" altLang="lv-LV" sz="3600" dirty="0" smtClean="0"/>
              <a:t>Svarīgākais – </a:t>
            </a:r>
            <a:r>
              <a:rPr lang="lv-LV" altLang="lv-LV" sz="3600" b="1" dirty="0"/>
              <a:t>s</a:t>
            </a:r>
            <a:r>
              <a:rPr lang="lv-LV" altLang="lv-LV" sz="3600" b="1" dirty="0" smtClean="0"/>
              <a:t>aprast vai tā ir (vai var rasties) un cik liela tā ir:</a:t>
            </a:r>
          </a:p>
          <a:p>
            <a:pPr lvl="1" eaLnBrk="1" hangingPunct="1"/>
            <a:r>
              <a:rPr lang="lv-LV" altLang="lv-LV" sz="3200" dirty="0" smtClean="0"/>
              <a:t>Jāmēra (precīzākā metode)</a:t>
            </a:r>
          </a:p>
          <a:p>
            <a:pPr lvl="1" eaLnBrk="1" hangingPunct="1"/>
            <a:r>
              <a:rPr lang="lv-LV" altLang="lv-LV" sz="3200" dirty="0" smtClean="0"/>
              <a:t>Ražotāja informācija (nav droša metode)</a:t>
            </a:r>
          </a:p>
          <a:p>
            <a:pPr lvl="1" eaLnBrk="1" hangingPunct="1"/>
            <a:r>
              <a:rPr lang="lv-LV" altLang="lv-LV" sz="3200" dirty="0" smtClean="0"/>
              <a:t>Līdzīgas/identiskas iekārtas (nav droša metode)</a:t>
            </a:r>
          </a:p>
          <a:p>
            <a:pPr eaLnBrk="1" hangingPunct="1"/>
            <a:r>
              <a:rPr lang="lv-LV" altLang="lv-LV" sz="3600" dirty="0" smtClean="0"/>
              <a:t>Jāatceras – svarīgi ir zināt vibrācijas ekspozīciju 8h darba maiņai</a:t>
            </a:r>
          </a:p>
        </p:txBody>
      </p:sp>
    </p:spTree>
    <p:extLst>
      <p:ext uri="{BB962C8B-B14F-4D97-AF65-F5344CB8AC3E}">
        <p14:creationId xmlns:p14="http://schemas.microsoft.com/office/powerpoint/2010/main" val="39374324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1"/>
          <p:cNvSpPr>
            <a:spLocks noGrp="1"/>
          </p:cNvSpPr>
          <p:nvPr>
            <p:ph idx="1"/>
          </p:nvPr>
        </p:nvSpPr>
        <p:spPr>
          <a:xfrm>
            <a:off x="107504" y="188640"/>
            <a:ext cx="8536434" cy="5954985"/>
          </a:xfrm>
        </p:spPr>
        <p:txBody>
          <a:bodyPr/>
          <a:lstStyle/>
          <a:p>
            <a:pPr marL="552450" indent="-533400" eaLnBrk="1" hangingPunct="1">
              <a:lnSpc>
                <a:spcPct val="90000"/>
              </a:lnSpc>
            </a:pPr>
            <a:r>
              <a:rPr lang="lv-LV" altLang="en-US" b="1" dirty="0" smtClean="0"/>
              <a:t>Lai gūtu pareizu priekšstatu par vidējo ikdienas vibrācijas ekspozīciju, ir nepieciešams identificēt: </a:t>
            </a:r>
          </a:p>
          <a:p>
            <a:pPr marL="952500" lvl="1" indent="-533400" eaLnBrk="1" hangingPunct="1">
              <a:lnSpc>
                <a:spcPct val="90000"/>
              </a:lnSpc>
              <a:spcBef>
                <a:spcPct val="0"/>
              </a:spcBef>
              <a:buFont typeface="Wingdings" pitchFamily="2" charset="2"/>
              <a:buChar char="§"/>
            </a:pPr>
            <a:r>
              <a:rPr lang="lv-LV" altLang="en-US" dirty="0" smtClean="0"/>
              <a:t>tehniskais stāvoklis, braukšanas paradumi, segums</a:t>
            </a:r>
          </a:p>
          <a:p>
            <a:pPr marL="952500" lvl="1" indent="-533400" eaLnBrk="1" hangingPunct="1">
              <a:lnSpc>
                <a:spcPct val="90000"/>
              </a:lnSpc>
              <a:spcBef>
                <a:spcPct val="0"/>
              </a:spcBef>
              <a:buFont typeface="Wingdings" pitchFamily="2" charset="2"/>
              <a:buChar char="§"/>
            </a:pPr>
            <a:r>
              <a:rPr lang="lv-LV" altLang="en-US" dirty="0" smtClean="0"/>
              <a:t>visus vibrācijas avotus (pielietotās, izmantotās mašīnas un instrumentus)</a:t>
            </a:r>
          </a:p>
          <a:p>
            <a:pPr marL="952500" lvl="1" indent="-533400" eaLnBrk="1" hangingPunct="1">
              <a:lnSpc>
                <a:spcPct val="90000"/>
              </a:lnSpc>
              <a:spcBef>
                <a:spcPct val="0"/>
              </a:spcBef>
              <a:buFont typeface="Wingdings" pitchFamily="2" charset="2"/>
              <a:buChar char="§"/>
            </a:pPr>
            <a:r>
              <a:rPr lang="lv-LV" altLang="en-US" dirty="0" smtClean="0"/>
              <a:t>darbarīku operācijas veidus (piem., brīvgaita, zem slodzes, apstrādājamais materiāls, ātrumu maiņas, režīmi)</a:t>
            </a:r>
          </a:p>
          <a:p>
            <a:pPr marL="952500" lvl="1" indent="-533400" eaLnBrk="1" hangingPunct="1">
              <a:lnSpc>
                <a:spcPct val="90000"/>
              </a:lnSpc>
              <a:spcBef>
                <a:spcPct val="0"/>
              </a:spcBef>
              <a:buFont typeface="Wingdings" pitchFamily="2" charset="2"/>
              <a:buChar char="§"/>
            </a:pPr>
            <a:r>
              <a:rPr lang="lv-LV" altLang="en-US" dirty="0"/>
              <a:t>d</a:t>
            </a:r>
            <a:r>
              <a:rPr lang="lv-LV" altLang="en-US" dirty="0" smtClean="0"/>
              <a:t>arba operāciju apstākļu izmaiņas (piem., netipiski darba apstākļi, cieta augsne, akmeņi, ceļa segums)</a:t>
            </a:r>
          </a:p>
          <a:p>
            <a:pPr marL="552450" indent="-533400" eaLnBrk="1" hangingPunct="1">
              <a:lnSpc>
                <a:spcPct val="90000"/>
              </a:lnSpc>
            </a:pPr>
            <a:endParaRPr lang="lv-LV" altLang="en-US" dirty="0" smtClean="0"/>
          </a:p>
        </p:txBody>
      </p:sp>
    </p:spTree>
    <p:extLst>
      <p:ext uri="{BB962C8B-B14F-4D97-AF65-F5344CB8AC3E}">
        <p14:creationId xmlns:p14="http://schemas.microsoft.com/office/powerpoint/2010/main" val="3235188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4"/>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fld id="{452314B4-DFD1-4DDA-A0FA-13AAF91702E8}" type="slidenum">
              <a:rPr lang="en-US" altLang="lv-LV" sz="1200" smtClean="0">
                <a:solidFill>
                  <a:srgbClr val="898989"/>
                </a:solidFill>
              </a:rPr>
              <a:pPr>
                <a:spcBef>
                  <a:spcPct val="0"/>
                </a:spcBef>
                <a:buFontTx/>
                <a:buNone/>
              </a:pPr>
              <a:t>44</a:t>
            </a:fld>
            <a:endParaRPr lang="en-US" altLang="lv-LV" sz="1200" smtClean="0">
              <a:solidFill>
                <a:srgbClr val="898989"/>
              </a:solidFill>
            </a:endParaRPr>
          </a:p>
        </p:txBody>
      </p:sp>
      <p:sp>
        <p:nvSpPr>
          <p:cNvPr id="52227" name="Rectangle 2"/>
          <p:cNvSpPr>
            <a:spLocks noGrp="1" noChangeArrowheads="1"/>
          </p:cNvSpPr>
          <p:nvPr>
            <p:ph type="title"/>
          </p:nvPr>
        </p:nvSpPr>
        <p:spPr>
          <a:xfrm>
            <a:off x="533400" y="0"/>
            <a:ext cx="8153400" cy="593725"/>
          </a:xfrm>
        </p:spPr>
        <p:txBody>
          <a:bodyPr/>
          <a:lstStyle/>
          <a:p>
            <a:pPr eaLnBrk="1" hangingPunct="1"/>
            <a:r>
              <a:rPr lang="lv-LV" altLang="lv-LV" sz="3600" smtClean="0"/>
              <a:t>VIBRĀCIJA – ko var darīt?</a:t>
            </a:r>
          </a:p>
        </p:txBody>
      </p:sp>
      <p:sp>
        <p:nvSpPr>
          <p:cNvPr id="52228" name="Rectangle 3"/>
          <p:cNvSpPr>
            <a:spLocks noGrp="1" noChangeArrowheads="1"/>
          </p:cNvSpPr>
          <p:nvPr>
            <p:ph type="body" idx="1"/>
          </p:nvPr>
        </p:nvSpPr>
        <p:spPr>
          <a:xfrm>
            <a:off x="395536" y="476672"/>
            <a:ext cx="8568952" cy="5924128"/>
          </a:xfrm>
        </p:spPr>
        <p:txBody>
          <a:bodyPr/>
          <a:lstStyle/>
          <a:p>
            <a:pPr marL="0" indent="0" eaLnBrk="1" hangingPunct="1">
              <a:spcBef>
                <a:spcPct val="0"/>
              </a:spcBef>
              <a:buNone/>
            </a:pPr>
            <a:r>
              <a:rPr lang="lv-LV" altLang="lv-LV" sz="2800" b="1" dirty="0" smtClean="0"/>
              <a:t>Profilaktiskie pasākumi:</a:t>
            </a:r>
          </a:p>
          <a:p>
            <a:pPr lvl="1" eaLnBrk="1" hangingPunct="1">
              <a:spcBef>
                <a:spcPct val="0"/>
              </a:spcBef>
              <a:buClr>
                <a:schemeClr val="tx2"/>
              </a:buClr>
              <a:buFontTx/>
              <a:buChar char="•"/>
            </a:pPr>
            <a:r>
              <a:rPr lang="lv-LV" altLang="lv-LV" dirty="0" smtClean="0"/>
              <a:t>ieteicami vingrinājumi rokām darba pārtraukumos</a:t>
            </a:r>
          </a:p>
          <a:p>
            <a:pPr lvl="1" eaLnBrk="1" hangingPunct="1">
              <a:spcBef>
                <a:spcPct val="0"/>
              </a:spcBef>
              <a:buClr>
                <a:schemeClr val="tx2"/>
              </a:buClr>
              <a:buFontTx/>
              <a:buChar char="•"/>
            </a:pPr>
            <a:r>
              <a:rPr lang="lv-LV" altLang="lv-LV" dirty="0" smtClean="0"/>
              <a:t>jālieto vibrāciju slāpējoši cimdi</a:t>
            </a:r>
          </a:p>
          <a:p>
            <a:pPr lvl="1" eaLnBrk="1" hangingPunct="1">
              <a:spcBef>
                <a:spcPct val="0"/>
              </a:spcBef>
              <a:buClr>
                <a:schemeClr val="tx2"/>
              </a:buClr>
              <a:buFontTx/>
              <a:buChar char="•"/>
            </a:pPr>
            <a:r>
              <a:rPr lang="lv-LV" altLang="lv-LV" dirty="0" smtClean="0"/>
              <a:t>darba laiks un pauzes</a:t>
            </a:r>
          </a:p>
          <a:p>
            <a:pPr lvl="1" eaLnBrk="1" hangingPunct="1">
              <a:spcBef>
                <a:spcPct val="0"/>
              </a:spcBef>
              <a:buClr>
                <a:schemeClr val="tx2"/>
              </a:buClr>
              <a:buFontTx/>
              <a:buChar char="•"/>
            </a:pPr>
            <a:r>
              <a:rPr lang="lv-LV" altLang="lv-LV" dirty="0"/>
              <a:t>v</a:t>
            </a:r>
            <a:r>
              <a:rPr lang="lv-LV" altLang="lv-LV" dirty="0" smtClean="0"/>
              <a:t>ispārēji veselību veicinoši pasākumi (vingrošana u.c.)</a:t>
            </a:r>
          </a:p>
          <a:p>
            <a:pPr lvl="1" eaLnBrk="1" hangingPunct="1">
              <a:spcBef>
                <a:spcPct val="0"/>
              </a:spcBef>
              <a:buClr>
                <a:schemeClr val="tx2"/>
              </a:buClr>
              <a:buFontTx/>
              <a:buChar char="•"/>
            </a:pPr>
            <a:r>
              <a:rPr lang="lv-LV" altLang="lv-LV" dirty="0" smtClean="0"/>
              <a:t>roku pašmasāža silta ūdens vanniņā </a:t>
            </a:r>
          </a:p>
          <a:p>
            <a:pPr lvl="1" eaLnBrk="1" hangingPunct="1">
              <a:spcBef>
                <a:spcPct val="0"/>
              </a:spcBef>
              <a:buClr>
                <a:schemeClr val="tx2"/>
              </a:buClr>
              <a:buFontTx/>
              <a:buChar char="•"/>
            </a:pPr>
            <a:r>
              <a:rPr lang="lv-LV" altLang="lv-LV" dirty="0" smtClean="0"/>
              <a:t>vitamīnu terapijas kursi 2-3 reizes gadā</a:t>
            </a:r>
          </a:p>
          <a:p>
            <a:pPr marL="0" indent="0" eaLnBrk="1" hangingPunct="1">
              <a:spcBef>
                <a:spcPct val="0"/>
              </a:spcBef>
              <a:buClr>
                <a:schemeClr val="tx2"/>
              </a:buClr>
              <a:buNone/>
            </a:pPr>
            <a:r>
              <a:rPr lang="lv-LV" altLang="lv-LV" sz="2800" b="1" dirty="0" smtClean="0"/>
              <a:t>Tehniskie pasākumi: </a:t>
            </a:r>
          </a:p>
          <a:p>
            <a:pPr lvl="1" eaLnBrk="1" hangingPunct="1">
              <a:spcBef>
                <a:spcPct val="0"/>
              </a:spcBef>
              <a:buClr>
                <a:schemeClr val="tx2"/>
              </a:buClr>
              <a:buFontTx/>
              <a:buChar char="•"/>
            </a:pPr>
            <a:r>
              <a:rPr lang="lv-LV" altLang="lv-LV" dirty="0" smtClean="0"/>
              <a:t>Iekārtu uzturēšana kārtībā!</a:t>
            </a:r>
          </a:p>
          <a:p>
            <a:pPr eaLnBrk="1" hangingPunct="1">
              <a:spcBef>
                <a:spcPct val="0"/>
              </a:spcBef>
              <a:buFont typeface="Wingdings" pitchFamily="2" charset="2"/>
              <a:buNone/>
            </a:pPr>
            <a:endParaRPr lang="lv-LV" altLang="lv-LV" dirty="0" smtClean="0"/>
          </a:p>
        </p:txBody>
      </p:sp>
    </p:spTree>
    <p:extLst>
      <p:ext uri="{BB962C8B-B14F-4D97-AF65-F5344CB8AC3E}">
        <p14:creationId xmlns:p14="http://schemas.microsoft.com/office/powerpoint/2010/main" val="36935717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fld id="{CBB8B3A4-7F94-4B8D-86BC-8D7C2627155F}" type="slidenum">
              <a:rPr lang="en-US" altLang="lv-LV" sz="1400" b="1" smtClean="0">
                <a:solidFill>
                  <a:srgbClr val="898989"/>
                </a:solidFill>
              </a:rPr>
              <a:pPr algn="ctr">
                <a:spcBef>
                  <a:spcPct val="0"/>
                </a:spcBef>
                <a:buFontTx/>
                <a:buNone/>
              </a:pPr>
              <a:t>45</a:t>
            </a:fld>
            <a:endParaRPr lang="en-US" altLang="lv-LV" sz="1400" b="1" smtClean="0">
              <a:solidFill>
                <a:srgbClr val="898989"/>
              </a:solidFill>
            </a:endParaRPr>
          </a:p>
        </p:txBody>
      </p:sp>
      <p:sp>
        <p:nvSpPr>
          <p:cNvPr id="53251" name="Rectangle 2"/>
          <p:cNvSpPr>
            <a:spLocks noGrp="1" noChangeArrowheads="1"/>
          </p:cNvSpPr>
          <p:nvPr>
            <p:ph type="title"/>
          </p:nvPr>
        </p:nvSpPr>
        <p:spPr>
          <a:xfrm>
            <a:off x="457200" y="1"/>
            <a:ext cx="8229600" cy="548680"/>
          </a:xfrm>
        </p:spPr>
        <p:txBody>
          <a:bodyPr/>
          <a:lstStyle/>
          <a:p>
            <a:pPr algn="ctr" eaLnBrk="1" hangingPunct="1"/>
            <a:r>
              <a:rPr lang="lv-LV" altLang="lv-LV" sz="4000" dirty="0" smtClean="0"/>
              <a:t>Bioloģiskie riska faktori</a:t>
            </a:r>
            <a:endParaRPr lang="en-US" altLang="lv-LV" sz="4000" dirty="0" smtClean="0"/>
          </a:p>
        </p:txBody>
      </p:sp>
      <p:sp>
        <p:nvSpPr>
          <p:cNvPr id="53252" name="Rectangle 3"/>
          <p:cNvSpPr>
            <a:spLocks noGrp="1" noChangeArrowheads="1"/>
          </p:cNvSpPr>
          <p:nvPr>
            <p:ph type="body" idx="1"/>
          </p:nvPr>
        </p:nvSpPr>
        <p:spPr>
          <a:xfrm>
            <a:off x="0" y="908720"/>
            <a:ext cx="9144000" cy="5112568"/>
          </a:xfrm>
        </p:spPr>
        <p:txBody>
          <a:bodyPr/>
          <a:lstStyle/>
          <a:p>
            <a:pPr eaLnBrk="1" hangingPunct="1">
              <a:spcBef>
                <a:spcPct val="0"/>
              </a:spcBef>
            </a:pPr>
            <a:r>
              <a:rPr lang="lv-LV" altLang="lv-LV" sz="2800" dirty="0" smtClean="0"/>
              <a:t>Pietiekami plaši izplatīti, parasti nepievēršam uzmanību!</a:t>
            </a:r>
          </a:p>
          <a:p>
            <a:pPr eaLnBrk="1" hangingPunct="1">
              <a:spcBef>
                <a:spcPct val="0"/>
              </a:spcBef>
            </a:pPr>
            <a:r>
              <a:rPr lang="lv-LV" altLang="lv-LV" sz="2800" b="1" dirty="0" smtClean="0"/>
              <a:t>Svarīgākais:</a:t>
            </a:r>
          </a:p>
          <a:p>
            <a:pPr marL="400050" lvl="2" indent="0" eaLnBrk="1" hangingPunct="1">
              <a:spcBef>
                <a:spcPct val="0"/>
              </a:spcBef>
              <a:buNone/>
            </a:pPr>
            <a:r>
              <a:rPr lang="lv-LV" altLang="lv-LV" sz="2800" dirty="0" smtClean="0"/>
              <a:t>- Bioloģiski aktīvas vielas (ļoti, ļoti daudz – lielais vairums lauksaimniecības produktu ir bioloģiski aktīvi...)</a:t>
            </a:r>
          </a:p>
          <a:p>
            <a:pPr marL="533400" lvl="1" indent="0" eaLnBrk="1" hangingPunct="1">
              <a:spcBef>
                <a:spcPct val="0"/>
              </a:spcBef>
              <a:buNone/>
            </a:pPr>
            <a:r>
              <a:rPr lang="lv-LV" altLang="lv-LV" dirty="0" smtClean="0"/>
              <a:t>- Papildus bīstamība - ietekme uz gļotādām (acu/deguna) un ādu (mikrotraumas un dažādi iekaisumi)</a:t>
            </a:r>
          </a:p>
        </p:txBody>
      </p:sp>
    </p:spTree>
    <p:extLst>
      <p:ext uri="{BB962C8B-B14F-4D97-AF65-F5344CB8AC3E}">
        <p14:creationId xmlns:p14="http://schemas.microsoft.com/office/powerpoint/2010/main" val="7127878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fld id="{CBB8B3A4-7F94-4B8D-86BC-8D7C2627155F}" type="slidenum">
              <a:rPr lang="en-US" altLang="lv-LV" sz="1400" b="1" smtClean="0">
                <a:solidFill>
                  <a:srgbClr val="898989"/>
                </a:solidFill>
              </a:rPr>
              <a:pPr algn="ctr">
                <a:spcBef>
                  <a:spcPct val="0"/>
                </a:spcBef>
                <a:buFontTx/>
                <a:buNone/>
              </a:pPr>
              <a:t>46</a:t>
            </a:fld>
            <a:endParaRPr lang="en-US" altLang="lv-LV" sz="1400" b="1" smtClean="0">
              <a:solidFill>
                <a:srgbClr val="898989"/>
              </a:solidFill>
            </a:endParaRPr>
          </a:p>
        </p:txBody>
      </p:sp>
      <p:sp>
        <p:nvSpPr>
          <p:cNvPr id="53251" name="Rectangle 2"/>
          <p:cNvSpPr>
            <a:spLocks noGrp="1" noChangeArrowheads="1"/>
          </p:cNvSpPr>
          <p:nvPr>
            <p:ph type="title"/>
          </p:nvPr>
        </p:nvSpPr>
        <p:spPr>
          <a:xfrm>
            <a:off x="457200" y="1"/>
            <a:ext cx="8229600" cy="548680"/>
          </a:xfrm>
        </p:spPr>
        <p:txBody>
          <a:bodyPr/>
          <a:lstStyle/>
          <a:p>
            <a:pPr algn="ctr" eaLnBrk="1" hangingPunct="1"/>
            <a:r>
              <a:rPr lang="lv-LV" altLang="lv-LV" sz="4000" dirty="0" smtClean="0"/>
              <a:t>Bioloģiskie riska faktori</a:t>
            </a:r>
            <a:endParaRPr lang="en-US" altLang="lv-LV" sz="4000" dirty="0" smtClean="0"/>
          </a:p>
        </p:txBody>
      </p:sp>
      <p:sp>
        <p:nvSpPr>
          <p:cNvPr id="53252" name="Rectangle 3"/>
          <p:cNvSpPr>
            <a:spLocks noGrp="1" noChangeArrowheads="1"/>
          </p:cNvSpPr>
          <p:nvPr>
            <p:ph type="body" idx="1"/>
          </p:nvPr>
        </p:nvSpPr>
        <p:spPr>
          <a:xfrm>
            <a:off x="323528" y="908720"/>
            <a:ext cx="8820472" cy="5112568"/>
          </a:xfrm>
        </p:spPr>
        <p:txBody>
          <a:bodyPr/>
          <a:lstStyle/>
          <a:p>
            <a:pPr>
              <a:spcBef>
                <a:spcPct val="0"/>
              </a:spcBef>
            </a:pPr>
            <a:r>
              <a:rPr lang="lv-LV" altLang="lv-LV" sz="2800" dirty="0" smtClean="0">
                <a:latin typeface="Arial" panose="020B0604020202020204" pitchFamily="34" charset="0"/>
                <a:cs typeface="Arial" panose="020B0604020202020204" pitchFamily="34" charset="0"/>
              </a:rPr>
              <a:t> dzīvnieku </a:t>
            </a:r>
            <a:r>
              <a:rPr lang="lv-LV" altLang="lv-LV" sz="2800" dirty="0">
                <a:latin typeface="Arial" panose="020B0604020202020204" pitchFamily="34" charset="0"/>
                <a:cs typeface="Arial" panose="020B0604020202020204" pitchFamily="34" charset="0"/>
              </a:rPr>
              <a:t>un putnu pārnēsātās </a:t>
            </a:r>
            <a:r>
              <a:rPr lang="lv-LV" altLang="lv-LV" sz="2800" dirty="0" smtClean="0">
                <a:latin typeface="Arial" panose="020B0604020202020204" pitchFamily="34" charset="0"/>
                <a:cs typeface="Arial" panose="020B0604020202020204" pitchFamily="34" charset="0"/>
              </a:rPr>
              <a:t>slimības</a:t>
            </a:r>
          </a:p>
          <a:p>
            <a:pPr>
              <a:spcBef>
                <a:spcPct val="0"/>
              </a:spcBef>
            </a:pPr>
            <a:r>
              <a:rPr lang="lv-LV" altLang="lv-LV" sz="2800" dirty="0" smtClean="0">
                <a:latin typeface="Arial" panose="020B0604020202020204" pitchFamily="34" charset="0"/>
                <a:cs typeface="Arial" panose="020B0604020202020204" pitchFamily="34" charset="0"/>
              </a:rPr>
              <a:t> ērču </a:t>
            </a:r>
            <a:r>
              <a:rPr lang="lv-LV" altLang="lv-LV" sz="2800" dirty="0">
                <a:latin typeface="Arial" panose="020B0604020202020204" pitchFamily="34" charset="0"/>
                <a:cs typeface="Arial" panose="020B0604020202020204" pitchFamily="34" charset="0"/>
              </a:rPr>
              <a:t>pārnēsātas </a:t>
            </a:r>
            <a:r>
              <a:rPr lang="lv-LV" altLang="lv-LV" sz="2800" dirty="0" smtClean="0">
                <a:latin typeface="Arial" panose="020B0604020202020204" pitchFamily="34" charset="0"/>
                <a:cs typeface="Arial" panose="020B0604020202020204" pitchFamily="34" charset="0"/>
              </a:rPr>
              <a:t>slimības (ērču </a:t>
            </a:r>
            <a:r>
              <a:rPr lang="lv-LV" altLang="lv-LV" sz="2800" dirty="0">
                <a:latin typeface="Arial" panose="020B0604020202020204" pitchFamily="34" charset="0"/>
                <a:cs typeface="Arial" panose="020B0604020202020204" pitchFamily="34" charset="0"/>
              </a:rPr>
              <a:t>encefalīts, Laima </a:t>
            </a:r>
            <a:r>
              <a:rPr lang="lv-LV" altLang="lv-LV" sz="2800" dirty="0" smtClean="0">
                <a:latin typeface="Arial" panose="020B0604020202020204" pitchFamily="34" charset="0"/>
                <a:cs typeface="Arial" panose="020B0604020202020204" pitchFamily="34" charset="0"/>
              </a:rPr>
              <a:t>slimība)</a:t>
            </a:r>
          </a:p>
          <a:p>
            <a:pPr>
              <a:spcBef>
                <a:spcPct val="0"/>
              </a:spcBef>
            </a:pPr>
            <a:r>
              <a:rPr lang="lv-LV" altLang="lv-LV" sz="2800" dirty="0" smtClean="0">
                <a:latin typeface="Arial" panose="020B0604020202020204" pitchFamily="34" charset="0"/>
                <a:cs typeface="Arial" panose="020B0604020202020204" pitchFamily="34" charset="0"/>
              </a:rPr>
              <a:t> citu </a:t>
            </a:r>
            <a:r>
              <a:rPr lang="lv-LV" altLang="lv-LV" sz="2800" dirty="0">
                <a:latin typeface="Arial" panose="020B0604020202020204" pitchFamily="34" charset="0"/>
                <a:cs typeface="Arial" panose="020B0604020202020204" pitchFamily="34" charset="0"/>
              </a:rPr>
              <a:t>insektu kodumi, insektu pārnēsātas </a:t>
            </a:r>
            <a:r>
              <a:rPr lang="lv-LV" altLang="lv-LV" sz="2800" dirty="0" smtClean="0">
                <a:latin typeface="Arial" panose="020B0604020202020204" pitchFamily="34" charset="0"/>
                <a:cs typeface="Arial" panose="020B0604020202020204" pitchFamily="34" charset="0"/>
              </a:rPr>
              <a:t>slimības</a:t>
            </a:r>
          </a:p>
          <a:p>
            <a:pPr>
              <a:spcBef>
                <a:spcPct val="0"/>
              </a:spcBef>
            </a:pPr>
            <a:r>
              <a:rPr lang="lv-LV" altLang="lv-LV" sz="2800" dirty="0">
                <a:latin typeface="Arial" panose="020B0604020202020204" pitchFamily="34" charset="0"/>
                <a:cs typeface="Arial" panose="020B0604020202020204" pitchFamily="34" charset="0"/>
              </a:rPr>
              <a:t>saskare ar indīgiem dzīvniekiem, indīgu dzīvnieku kodumi (čūskas</a:t>
            </a:r>
            <a:r>
              <a:rPr lang="lv-LV" altLang="lv-LV" sz="2800" dirty="0" smtClean="0">
                <a:latin typeface="Arial" panose="020B0604020202020204" pitchFamily="34" charset="0"/>
                <a:cs typeface="Arial" panose="020B0604020202020204" pitchFamily="34" charset="0"/>
              </a:rPr>
              <a:t>)</a:t>
            </a:r>
          </a:p>
          <a:p>
            <a:pPr>
              <a:spcBef>
                <a:spcPct val="0"/>
              </a:spcBef>
            </a:pPr>
            <a:r>
              <a:rPr lang="lv-LV" altLang="lv-LV" sz="2800" dirty="0">
                <a:latin typeface="Arial" panose="020B0604020202020204" pitchFamily="34" charset="0"/>
                <a:cs typeface="Arial" panose="020B0604020202020204" pitchFamily="34" charset="0"/>
              </a:rPr>
              <a:t>dzīvnieku uzbrukumi, suņu kodumi, </a:t>
            </a:r>
            <a:r>
              <a:rPr lang="lv-LV" altLang="lv-LV" sz="2800" dirty="0" smtClean="0">
                <a:latin typeface="Arial" panose="020B0604020202020204" pitchFamily="34" charset="0"/>
                <a:cs typeface="Arial" panose="020B0604020202020204" pitchFamily="34" charset="0"/>
              </a:rPr>
              <a:t>trakumsērga</a:t>
            </a:r>
          </a:p>
          <a:p>
            <a:pPr>
              <a:spcBef>
                <a:spcPct val="0"/>
              </a:spcBef>
            </a:pPr>
            <a:r>
              <a:rPr lang="lv-LV" altLang="lv-LV" sz="2800" dirty="0">
                <a:solidFill>
                  <a:srgbClr val="000000"/>
                </a:solidFill>
                <a:latin typeface="Arial" panose="020B0604020202020204" pitchFamily="34" charset="0"/>
                <a:cs typeface="Arial" panose="020B0604020202020204" pitchFamily="34" charset="0"/>
              </a:rPr>
              <a:t>latvāņi, saskare ar citu indīgu augu sulu, kas, nonākot uz ādas, rada veselības traucējumus</a:t>
            </a:r>
            <a:endParaRPr lang="lv-LV" altLang="lv-LV" sz="2800" dirty="0">
              <a:latin typeface="Arial" panose="020B0604020202020204" pitchFamily="34" charset="0"/>
              <a:cs typeface="Arial" panose="020B0604020202020204" pitchFamily="34" charset="0"/>
            </a:endParaRPr>
          </a:p>
          <a:p>
            <a:pPr>
              <a:spcBef>
                <a:spcPct val="0"/>
              </a:spcBef>
            </a:pPr>
            <a:endParaRPr lang="lv-LV" altLang="lv-LV" sz="2800" dirty="0">
              <a:latin typeface="Arial" panose="020B0604020202020204" pitchFamily="34" charset="0"/>
              <a:cs typeface="Arial" panose="020B0604020202020204" pitchFamily="34" charset="0"/>
            </a:endParaRPr>
          </a:p>
          <a:p>
            <a:pPr>
              <a:spcBef>
                <a:spcPct val="0"/>
              </a:spcBef>
            </a:pPr>
            <a:endParaRPr lang="lv-LV" altLang="lv-LV" sz="2800" dirty="0" smtClean="0">
              <a:latin typeface="Arial" panose="020B0604020202020204" pitchFamily="34" charset="0"/>
              <a:cs typeface="Arial" panose="020B0604020202020204" pitchFamily="34" charset="0"/>
            </a:endParaRPr>
          </a:p>
          <a:p>
            <a:pPr>
              <a:spcBef>
                <a:spcPct val="0"/>
              </a:spcBef>
            </a:pPr>
            <a:endParaRPr lang="lv-LV" altLang="lv-LV" sz="2800" dirty="0">
              <a:latin typeface="Arial" panose="020B0604020202020204" pitchFamily="34" charset="0"/>
              <a:ea typeface="Times New Roman" pitchFamily="18" charset="0"/>
              <a:cs typeface="Arial" panose="020B0604020202020204" pitchFamily="34" charset="0"/>
            </a:endParaRPr>
          </a:p>
          <a:p>
            <a:pPr>
              <a:spcBef>
                <a:spcPct val="0"/>
              </a:spcBef>
            </a:pPr>
            <a:endParaRPr lang="lv-LV" altLang="lv-LV" sz="2800" dirty="0">
              <a:latin typeface="Arial" panose="020B0604020202020204" pitchFamily="34" charset="0"/>
              <a:cs typeface="Arial" panose="020B0604020202020204" pitchFamily="34" charset="0"/>
            </a:endParaRPr>
          </a:p>
          <a:p>
            <a:pPr>
              <a:spcBef>
                <a:spcPct val="0"/>
              </a:spcBef>
            </a:pPr>
            <a:endParaRPr lang="lv-LV" altLang="lv-LV" sz="2800" dirty="0" smtClean="0">
              <a:latin typeface="Arial" panose="020B0604020202020204" pitchFamily="34" charset="0"/>
              <a:cs typeface="Arial" panose="020B0604020202020204" pitchFamily="34" charset="0"/>
            </a:endParaRPr>
          </a:p>
          <a:p>
            <a:pPr>
              <a:spcBef>
                <a:spcPct val="0"/>
              </a:spcBef>
            </a:pPr>
            <a:endParaRPr lang="lv-LV" altLang="lv-LV" sz="2800" dirty="0">
              <a:latin typeface="Arial" panose="020B0604020202020204" pitchFamily="34" charset="0"/>
              <a:cs typeface="Arial" panose="020B0604020202020204" pitchFamily="34" charset="0"/>
            </a:endParaRPr>
          </a:p>
          <a:p>
            <a:pPr>
              <a:spcBef>
                <a:spcPct val="0"/>
              </a:spcBef>
            </a:pPr>
            <a:endParaRPr lang="lv-LV" altLang="lv-LV" sz="2800" dirty="0" smtClean="0">
              <a:latin typeface="Arial" panose="020B0604020202020204" pitchFamily="34" charset="0"/>
              <a:cs typeface="Arial" panose="020B0604020202020204" pitchFamily="34" charset="0"/>
            </a:endParaRPr>
          </a:p>
          <a:p>
            <a:pPr marL="0" indent="0">
              <a:spcBef>
                <a:spcPct val="0"/>
              </a:spcBef>
              <a:buNone/>
            </a:pPr>
            <a:endParaRPr lang="lv-LV" altLang="lv-LV"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24255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81000" y="0"/>
            <a:ext cx="8305800" cy="692696"/>
          </a:xfrm>
        </p:spPr>
        <p:txBody>
          <a:bodyPr/>
          <a:lstStyle/>
          <a:p>
            <a:pPr eaLnBrk="1" hangingPunct="1"/>
            <a:r>
              <a:rPr lang="lv-LV" altLang="lv-LV" dirty="0" smtClean="0"/>
              <a:t>Bioloģiskie riska faktori</a:t>
            </a:r>
          </a:p>
        </p:txBody>
      </p:sp>
      <p:sp>
        <p:nvSpPr>
          <p:cNvPr id="3" name="Content Placeholder 2"/>
          <p:cNvSpPr>
            <a:spLocks noGrp="1"/>
          </p:cNvSpPr>
          <p:nvPr>
            <p:ph idx="1"/>
          </p:nvPr>
        </p:nvSpPr>
        <p:spPr>
          <a:xfrm>
            <a:off x="107504" y="764704"/>
            <a:ext cx="9036496" cy="5864696"/>
          </a:xfrm>
        </p:spPr>
        <p:txBody>
          <a:bodyPr rtlCol="0">
            <a:normAutofit/>
          </a:bodyPr>
          <a:lstStyle/>
          <a:p>
            <a:pPr eaLnBrk="1" fontAlgn="auto" hangingPunct="1">
              <a:spcAft>
                <a:spcPts val="0"/>
              </a:spcAft>
              <a:defRPr/>
            </a:pPr>
            <a:r>
              <a:rPr lang="lv-LV" b="1" dirty="0" smtClean="0"/>
              <a:t>Ko darīt? </a:t>
            </a:r>
          </a:p>
          <a:p>
            <a:pPr lvl="1" eaLnBrk="1" fontAlgn="auto" hangingPunct="1">
              <a:spcAft>
                <a:spcPts val="0"/>
              </a:spcAft>
              <a:defRPr/>
            </a:pPr>
            <a:r>
              <a:rPr lang="lv-LV" sz="3200" dirty="0" smtClean="0"/>
              <a:t>Riska novērtējumi un šo faktoru apzināšana</a:t>
            </a:r>
          </a:p>
          <a:p>
            <a:pPr lvl="1" eaLnBrk="1" fontAlgn="auto" hangingPunct="1">
              <a:spcAft>
                <a:spcPts val="0"/>
              </a:spcAft>
              <a:defRPr/>
            </a:pPr>
            <a:r>
              <a:rPr lang="lv-LV" sz="3200" dirty="0" smtClean="0"/>
              <a:t>Saprast kāds ir esošais aizsardzības līmenis un vai nepieciešami papildus pasākumi </a:t>
            </a:r>
          </a:p>
          <a:p>
            <a:pPr lvl="1" eaLnBrk="1" fontAlgn="auto" hangingPunct="1">
              <a:spcAft>
                <a:spcPts val="0"/>
              </a:spcAft>
              <a:defRPr/>
            </a:pPr>
            <a:r>
              <a:rPr lang="lv-LV" sz="3200" dirty="0" smtClean="0"/>
              <a:t>Vakcinācijas, kur iespējams...</a:t>
            </a:r>
          </a:p>
          <a:p>
            <a:pPr lvl="1" eaLnBrk="1" fontAlgn="auto" hangingPunct="1">
              <a:spcAft>
                <a:spcPts val="0"/>
              </a:spcAft>
              <a:defRPr/>
            </a:pPr>
            <a:r>
              <a:rPr lang="lv-LV" sz="3200" dirty="0" smtClean="0"/>
              <a:t>Nodarbināto informētība par rīcību (piemēram, izmaiņas veselības stāvoklī u.c.)</a:t>
            </a:r>
            <a:endParaRPr lang="lv-LV" sz="3200" dirty="0"/>
          </a:p>
        </p:txBody>
      </p:sp>
    </p:spTree>
    <p:extLst>
      <p:ext uri="{BB962C8B-B14F-4D97-AF65-F5344CB8AC3E}">
        <p14:creationId xmlns:p14="http://schemas.microsoft.com/office/powerpoint/2010/main" val="36605829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 y="214290"/>
            <a:ext cx="9144000" cy="1071562"/>
          </a:xfrm>
        </p:spPr>
        <p:txBody>
          <a:bodyPr/>
          <a:lstStyle/>
          <a:p>
            <a:pPr eaLnBrk="1" hangingPunct="1"/>
            <a:r>
              <a:rPr lang="lv-LV" altLang="lv-LV" dirty="0" smtClean="0"/>
              <a:t>Bioloģisko faktoru izraisītās arodslimības?</a:t>
            </a:r>
            <a:endParaRPr lang="ru-RU" altLang="lv-LV" dirty="0" smtClean="0"/>
          </a:p>
        </p:txBody>
      </p:sp>
      <p:sp>
        <p:nvSpPr>
          <p:cNvPr id="56323" name="Rectangle 3"/>
          <p:cNvSpPr>
            <a:spLocks noGrp="1" noChangeArrowheads="1"/>
          </p:cNvSpPr>
          <p:nvPr>
            <p:ph type="body" idx="1"/>
          </p:nvPr>
        </p:nvSpPr>
        <p:spPr>
          <a:xfrm>
            <a:off x="179512" y="1285853"/>
            <a:ext cx="8713663" cy="4879998"/>
          </a:xfrm>
        </p:spPr>
        <p:txBody>
          <a:bodyPr/>
          <a:lstStyle/>
          <a:p>
            <a:pPr eaLnBrk="1" hangingPunct="1"/>
            <a:r>
              <a:rPr lang="lv-LV" altLang="lv-LV" sz="2800" dirty="0" smtClean="0"/>
              <a:t>Jebkuru infekcijas un parazitāro slimību, kura attīstās nodarbinātajiem, ja ir atbilstoši darba apstākļi un </a:t>
            </a:r>
            <a:r>
              <a:rPr lang="lv-LV" altLang="lv-LV" sz="2800" u="sng" dirty="0" smtClean="0"/>
              <a:t>ja nav bijusi saskare ar šo infekciju sadzīvē</a:t>
            </a:r>
            <a:r>
              <a:rPr lang="lv-LV" altLang="lv-LV" sz="2800" dirty="0" smtClean="0"/>
              <a:t>, var uzskatīt par aroda infekcijas slimību</a:t>
            </a:r>
          </a:p>
          <a:p>
            <a:pPr eaLnBrk="1" hangingPunct="1"/>
            <a:r>
              <a:rPr lang="lv-LV" altLang="lv-LV" sz="2800" dirty="0" smtClean="0"/>
              <a:t>Latvijā – bioloģisko faktoru AS maz diagnosticētas (tbc, VHC, smagu slimīgu seku parādības)</a:t>
            </a:r>
          </a:p>
          <a:p>
            <a:pPr lvl="1" eaLnBrk="1" hangingPunct="1"/>
            <a:r>
              <a:rPr lang="lv-LV" altLang="lv-LV" dirty="0" smtClean="0"/>
              <a:t>Īpaši netiek diagnosticētas akūtās AS – tās būtībā jāreģistrē kā Nelaimes gadījumi</a:t>
            </a:r>
          </a:p>
          <a:p>
            <a:pPr eaLnBrk="1" hangingPunct="1"/>
            <a:endParaRPr lang="lv-LV" altLang="lv-LV" dirty="0" smtClean="0"/>
          </a:p>
          <a:p>
            <a:pPr eaLnBrk="1" hangingPunct="1">
              <a:buFontTx/>
              <a:buNone/>
            </a:pPr>
            <a:endParaRPr lang="ru-RU" altLang="lv-LV" dirty="0" smtClean="0"/>
          </a:p>
        </p:txBody>
      </p:sp>
    </p:spTree>
    <p:extLst>
      <p:ext uri="{BB962C8B-B14F-4D97-AF65-F5344CB8AC3E}">
        <p14:creationId xmlns:p14="http://schemas.microsoft.com/office/powerpoint/2010/main" val="41985532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lv-LV" altLang="lv-LV" sz="4000" smtClean="0"/>
              <a:t>Svarīgākie iedarbības veidi</a:t>
            </a:r>
          </a:p>
        </p:txBody>
      </p:sp>
      <p:sp>
        <p:nvSpPr>
          <p:cNvPr id="57347" name="Content Placeholder 2"/>
          <p:cNvSpPr>
            <a:spLocks noGrp="1"/>
          </p:cNvSpPr>
          <p:nvPr>
            <p:ph idx="1"/>
          </p:nvPr>
        </p:nvSpPr>
        <p:spPr>
          <a:xfrm>
            <a:off x="323528" y="1218431"/>
            <a:ext cx="8320439" cy="4946873"/>
          </a:xfrm>
        </p:spPr>
        <p:txBody>
          <a:bodyPr/>
          <a:lstStyle/>
          <a:p>
            <a:pPr eaLnBrk="1" hangingPunct="1"/>
            <a:r>
              <a:rPr lang="lv-LV" altLang="lv-LV" b="1" dirty="0" smtClean="0"/>
              <a:t>Infekcijas slimības </a:t>
            </a:r>
            <a:r>
              <a:rPr lang="lv-LV" altLang="lv-LV" dirty="0" smtClean="0"/>
              <a:t>– vīrushepatīti, sēnīšu slimības, tuberkuloze u.c.</a:t>
            </a:r>
          </a:p>
          <a:p>
            <a:pPr eaLnBrk="1" hangingPunct="1"/>
            <a:r>
              <a:rPr lang="lv-LV" altLang="lv-LV" dirty="0" smtClean="0"/>
              <a:t>Alerģiskas slimības - konjunktivīti, rinīti, bronhiālā astma, eksogēnais alerģiskais alveolīts u.c.</a:t>
            </a:r>
          </a:p>
          <a:p>
            <a:pPr eaLnBrk="1" hangingPunct="1"/>
            <a:r>
              <a:rPr lang="lv-LV" altLang="lv-LV" dirty="0"/>
              <a:t>P</a:t>
            </a:r>
            <a:r>
              <a:rPr lang="lv-LV" altLang="lv-LV" dirty="0" smtClean="0"/>
              <a:t>arazitārās slimības - ehinokokoze u.c.</a:t>
            </a:r>
          </a:p>
          <a:p>
            <a:pPr eaLnBrk="1" hangingPunct="1"/>
            <a:r>
              <a:rPr lang="lv-LV" altLang="lv-LV" dirty="0" smtClean="0"/>
              <a:t>Toksiskas reakcijas – toksiskās efejas, latvāņu šūnsula u.c.</a:t>
            </a:r>
          </a:p>
          <a:p>
            <a:pPr eaLnBrk="1" hangingPunct="1"/>
            <a:endParaRPr lang="lv-LV" altLang="lv-LV" dirty="0" smtClean="0"/>
          </a:p>
          <a:p>
            <a:pPr eaLnBrk="1" hangingPunct="1"/>
            <a:endParaRPr lang="lv-LV" altLang="lv-LV" dirty="0" smtClean="0"/>
          </a:p>
        </p:txBody>
      </p:sp>
    </p:spTree>
    <p:extLst>
      <p:ext uri="{BB962C8B-B14F-4D97-AF65-F5344CB8AC3E}">
        <p14:creationId xmlns:p14="http://schemas.microsoft.com/office/powerpoint/2010/main" val="1307721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228600"/>
            <a:ext cx="8353425" cy="892175"/>
          </a:xfrm>
        </p:spPr>
        <p:txBody>
          <a:bodyPr/>
          <a:lstStyle/>
          <a:p>
            <a:pPr eaLnBrk="1" hangingPunct="1"/>
            <a:r>
              <a:rPr lang="lv-LV" altLang="lv-LV" sz="4000" dirty="0" smtClean="0"/>
              <a:t>Svarīgākie riska faktori nozarē</a:t>
            </a:r>
            <a:endParaRPr lang="en-US" altLang="lv-LV" sz="4000" dirty="0" smtClean="0"/>
          </a:p>
        </p:txBody>
      </p:sp>
      <p:sp>
        <p:nvSpPr>
          <p:cNvPr id="11267" name="Rectangle 3"/>
          <p:cNvSpPr>
            <a:spLocks noGrp="1" noChangeArrowheads="1"/>
          </p:cNvSpPr>
          <p:nvPr>
            <p:ph type="body" idx="1"/>
          </p:nvPr>
        </p:nvSpPr>
        <p:spPr>
          <a:xfrm>
            <a:off x="381000" y="1125538"/>
            <a:ext cx="8439150" cy="4895850"/>
          </a:xfrm>
        </p:spPr>
        <p:txBody>
          <a:bodyPr/>
          <a:lstStyle/>
          <a:p>
            <a:pPr>
              <a:spcBef>
                <a:spcPct val="0"/>
              </a:spcBef>
            </a:pPr>
            <a:r>
              <a:rPr lang="lv-LV" altLang="lv-LV" b="1" dirty="0" smtClean="0"/>
              <a:t>Fizikālie riska faktori:</a:t>
            </a:r>
            <a:endParaRPr lang="lv-LV" altLang="lv-LV" dirty="0" smtClean="0"/>
          </a:p>
          <a:p>
            <a:pPr lvl="1">
              <a:spcBef>
                <a:spcPct val="0"/>
              </a:spcBef>
            </a:pPr>
            <a:r>
              <a:rPr lang="lv-LV" altLang="lv-LV" dirty="0" smtClean="0"/>
              <a:t>troksnis (strādājot kaltēs, uz lauksaimniecības tehnikas, pie konveijeriem, fermās u.c.)</a:t>
            </a:r>
          </a:p>
          <a:p>
            <a:pPr lvl="1">
              <a:spcBef>
                <a:spcPct val="0"/>
              </a:spcBef>
            </a:pPr>
            <a:r>
              <a:rPr lang="lv-LV" altLang="lv-LV" dirty="0" smtClean="0"/>
              <a:t>vispārēja vibrācija (strādājot uz traktortehnikas, kombainiem, smagajām mašīnām u. c.)</a:t>
            </a:r>
          </a:p>
          <a:p>
            <a:pPr lvl="1">
              <a:spcBef>
                <a:spcPct val="0"/>
              </a:spcBef>
            </a:pPr>
            <a:r>
              <a:rPr lang="lv-LV" altLang="lv-LV" dirty="0" smtClean="0"/>
              <a:t>plaukstas-rokas vibrācija (strādājot ar vibrējošiem rokas instrumentiem vai uz vibrējošiem transporta līdzekļiem)</a:t>
            </a:r>
          </a:p>
        </p:txBody>
      </p:sp>
    </p:spTree>
    <p:extLst>
      <p:ext uri="{BB962C8B-B14F-4D97-AF65-F5344CB8AC3E}">
        <p14:creationId xmlns:p14="http://schemas.microsoft.com/office/powerpoint/2010/main" val="23758876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857223" y="0"/>
            <a:ext cx="7786743" cy="764704"/>
          </a:xfrm>
        </p:spPr>
        <p:txBody>
          <a:bodyPr/>
          <a:lstStyle/>
          <a:p>
            <a:pPr eaLnBrk="1" hangingPunct="1"/>
            <a:r>
              <a:rPr lang="lv-LV" altLang="lv-LV" dirty="0" smtClean="0"/>
              <a:t>Leptospiroze</a:t>
            </a:r>
          </a:p>
        </p:txBody>
      </p:sp>
      <p:sp>
        <p:nvSpPr>
          <p:cNvPr id="58371" name="Content Placeholder 2"/>
          <p:cNvSpPr>
            <a:spLocks noGrp="1"/>
          </p:cNvSpPr>
          <p:nvPr>
            <p:ph idx="1"/>
          </p:nvPr>
        </p:nvSpPr>
        <p:spPr>
          <a:xfrm>
            <a:off x="179512" y="764704"/>
            <a:ext cx="8569325" cy="4968875"/>
          </a:xfrm>
        </p:spPr>
        <p:txBody>
          <a:bodyPr/>
          <a:lstStyle/>
          <a:p>
            <a:pPr eaLnBrk="1" hangingPunct="1"/>
            <a:r>
              <a:rPr lang="lv-LV" altLang="lv-LV" sz="2400" dirty="0" smtClean="0">
                <a:solidFill>
                  <a:schemeClr val="tx1"/>
                </a:solidFill>
              </a:rPr>
              <a:t>Joprojām izplatīta, viena no zoonožu infekcijām, izraisa </a:t>
            </a:r>
            <a:r>
              <a:rPr lang="lv-LV" altLang="lv-LV" sz="2400" i="1" dirty="0" smtClean="0">
                <a:solidFill>
                  <a:schemeClr val="tx1"/>
                </a:solidFill>
              </a:rPr>
              <a:t>Leptospira interrogans</a:t>
            </a:r>
          </a:p>
          <a:p>
            <a:pPr eaLnBrk="1" hangingPunct="1"/>
            <a:r>
              <a:rPr lang="lv-LV" altLang="lv-LV" sz="2400" dirty="0" smtClean="0">
                <a:solidFill>
                  <a:schemeClr val="tx1"/>
                </a:solidFill>
              </a:rPr>
              <a:t>Biežāk pārnēsā žurkas, kazas, cūkas, liellopi, izdala ar urīnu, līdz ar to plaši izplatītas</a:t>
            </a:r>
          </a:p>
          <a:p>
            <a:pPr eaLnBrk="1" hangingPunct="1"/>
            <a:r>
              <a:rPr lang="lv-LV" altLang="lv-LV" sz="2400" dirty="0" smtClean="0">
                <a:solidFill>
                  <a:schemeClr val="tx1"/>
                </a:solidFill>
              </a:rPr>
              <a:t>Lielāks risks – lopkopībā strādājošie, veterinārārsti, lopkautuvju darbinieki, lauksaimniecības strādnieki, mežizstrāde u.c.</a:t>
            </a:r>
          </a:p>
          <a:p>
            <a:pPr eaLnBrk="1" hangingPunct="1"/>
            <a:r>
              <a:rPr lang="lv-LV" altLang="lv-LV" sz="2400" dirty="0" smtClean="0">
                <a:solidFill>
                  <a:schemeClr val="tx1"/>
                </a:solidFill>
              </a:rPr>
              <a:t>Inficējās caur bojātu ādu </a:t>
            </a:r>
          </a:p>
          <a:p>
            <a:pPr eaLnBrk="1" hangingPunct="1"/>
            <a:r>
              <a:rPr lang="lv-LV" altLang="lv-LV" sz="2400" dirty="0" smtClean="0">
                <a:solidFill>
                  <a:schemeClr val="tx1"/>
                </a:solidFill>
              </a:rPr>
              <a:t>Simptomi – pēc 2-20 dienu inkubācijas, bieži sākumā drudzim līdzīgi, pēc tam dzelte, nieru mazspēja, sirds mazspēja</a:t>
            </a:r>
          </a:p>
          <a:p>
            <a:pPr eaLnBrk="1" hangingPunct="1"/>
            <a:r>
              <a:rPr lang="lv-LV" altLang="lv-LV" sz="2400" dirty="0" smtClean="0">
                <a:solidFill>
                  <a:schemeClr val="tx1"/>
                </a:solidFill>
              </a:rPr>
              <a:t>Svarīgi – agrīna ārstēšana, jo bieži nieru mazspēja</a:t>
            </a:r>
          </a:p>
        </p:txBody>
      </p:sp>
    </p:spTree>
    <p:extLst>
      <p:ext uri="{BB962C8B-B14F-4D97-AF65-F5344CB8AC3E}">
        <p14:creationId xmlns:p14="http://schemas.microsoft.com/office/powerpoint/2010/main" val="3958913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857223" y="0"/>
            <a:ext cx="7786743" cy="548680"/>
          </a:xfrm>
        </p:spPr>
        <p:txBody>
          <a:bodyPr/>
          <a:lstStyle/>
          <a:p>
            <a:pPr eaLnBrk="1" hangingPunct="1"/>
            <a:r>
              <a:rPr lang="lv-LV" altLang="lv-LV" dirty="0" smtClean="0"/>
              <a:t>Stingumkrampji (tetāns)</a:t>
            </a:r>
          </a:p>
        </p:txBody>
      </p:sp>
      <p:sp>
        <p:nvSpPr>
          <p:cNvPr id="59395" name="Content Placeholder 2"/>
          <p:cNvSpPr>
            <a:spLocks noGrp="1"/>
          </p:cNvSpPr>
          <p:nvPr>
            <p:ph idx="1"/>
          </p:nvPr>
        </p:nvSpPr>
        <p:spPr>
          <a:xfrm>
            <a:off x="179512" y="908720"/>
            <a:ext cx="8464455" cy="5234905"/>
          </a:xfrm>
        </p:spPr>
        <p:txBody>
          <a:bodyPr/>
          <a:lstStyle/>
          <a:p>
            <a:pPr eaLnBrk="1" hangingPunct="1"/>
            <a:r>
              <a:rPr lang="lv-LV" altLang="lv-LV" sz="2600" dirty="0" smtClean="0"/>
              <a:t>Plaši izplatīta, jo sporas (</a:t>
            </a:r>
            <a:r>
              <a:rPr lang="lv-LV" altLang="lv-LV" sz="2600" i="1" dirty="0" smtClean="0"/>
              <a:t>Clostridium tetani</a:t>
            </a:r>
            <a:r>
              <a:rPr lang="lv-LV" altLang="lv-LV" sz="2600" dirty="0" smtClean="0"/>
              <a:t>) ir augsnē un ūdenī</a:t>
            </a:r>
          </a:p>
          <a:p>
            <a:pPr eaLnBrk="1" hangingPunct="1"/>
            <a:r>
              <a:rPr lang="lv-LV" altLang="lv-LV" sz="2600" dirty="0" smtClean="0"/>
              <a:t>Izplatās – caur brūcēm, kuras piesārņotas ar zemi (biežāk lauksaimnieki, lopkopībā, teritoriju uzkopšanā strādājošie, mežizstrādē strādājošie)</a:t>
            </a:r>
          </a:p>
          <a:p>
            <a:pPr eaLnBrk="1" hangingPunct="1"/>
            <a:r>
              <a:rPr lang="lv-LV" altLang="lv-LV" sz="2600" dirty="0" smtClean="0"/>
              <a:t>Bīstamību rada baktērijas radītais eksotoksīns (ietekmē CNS)</a:t>
            </a:r>
          </a:p>
          <a:p>
            <a:pPr eaLnBrk="1" hangingPunct="1"/>
            <a:r>
              <a:rPr lang="lv-LV" altLang="lv-LV" sz="2600" dirty="0" smtClean="0"/>
              <a:t>Svarīgākais – pašam neapstrādāt brūces (tikai primāri), bet vērsties pie palīdzības, tad tiks veikta arī speciālā seruma ievade</a:t>
            </a:r>
          </a:p>
        </p:txBody>
      </p:sp>
    </p:spTree>
    <p:extLst>
      <p:ext uri="{BB962C8B-B14F-4D97-AF65-F5344CB8AC3E}">
        <p14:creationId xmlns:p14="http://schemas.microsoft.com/office/powerpoint/2010/main" val="17845313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857223" y="0"/>
            <a:ext cx="7786743" cy="692696"/>
          </a:xfrm>
        </p:spPr>
        <p:txBody>
          <a:bodyPr/>
          <a:lstStyle/>
          <a:p>
            <a:pPr eaLnBrk="1" hangingPunct="1"/>
            <a:r>
              <a:rPr lang="lv-LV" altLang="lv-LV" dirty="0" smtClean="0"/>
              <a:t>Tularēmija</a:t>
            </a:r>
          </a:p>
        </p:txBody>
      </p:sp>
      <p:sp>
        <p:nvSpPr>
          <p:cNvPr id="60419" name="Content Placeholder 2"/>
          <p:cNvSpPr>
            <a:spLocks noGrp="1"/>
          </p:cNvSpPr>
          <p:nvPr>
            <p:ph idx="1"/>
          </p:nvPr>
        </p:nvSpPr>
        <p:spPr>
          <a:xfrm>
            <a:off x="251520" y="836712"/>
            <a:ext cx="8229600" cy="4830763"/>
          </a:xfrm>
        </p:spPr>
        <p:txBody>
          <a:bodyPr/>
          <a:lstStyle/>
          <a:p>
            <a:pPr eaLnBrk="1" hangingPunct="1"/>
            <a:r>
              <a:rPr lang="lv-LV" altLang="lv-LV" sz="2800" dirty="0" smtClean="0"/>
              <a:t>Vēl viena no zoonozēm (</a:t>
            </a:r>
            <a:r>
              <a:rPr lang="lv-LV" altLang="lv-LV" sz="2800" i="1" dirty="0" smtClean="0"/>
              <a:t>Francisella tularensis</a:t>
            </a:r>
            <a:r>
              <a:rPr lang="lv-LV" altLang="lv-LV" sz="2800" dirty="0" smtClean="0"/>
              <a:t>), pārnēsā ļoti daudzi dzīvnieki, ļoti infekcioza, pietiek ar ļoti nelielu brūcīti uz ādas (arī piemēram, peldoties, saskaroties ar putekļiem u.c.)</a:t>
            </a:r>
          </a:p>
          <a:p>
            <a:pPr eaLnBrk="1" hangingPunct="1"/>
            <a:r>
              <a:rPr lang="lv-LV" altLang="lv-LV" sz="2800" dirty="0" smtClean="0"/>
              <a:t>Lielāks risks – mežsargi, mežstrādnieki, mednieki, veterināri, lauksaimnieki u.c.</a:t>
            </a:r>
          </a:p>
          <a:p>
            <a:pPr eaLnBrk="1" hangingPunct="1"/>
            <a:r>
              <a:rPr lang="lv-LV" altLang="lv-LV" sz="2800" dirty="0" smtClean="0"/>
              <a:t>Akūta norise ar drudzim līdzīgiem simptomiem, pēc 3-5 dienu inkubācijas</a:t>
            </a:r>
          </a:p>
          <a:p>
            <a:pPr eaLnBrk="1" hangingPunct="1"/>
            <a:r>
              <a:rPr lang="lv-LV" altLang="lv-LV" sz="2800" dirty="0" smtClean="0"/>
              <a:t>Prognoze – samērā labvēlīga</a:t>
            </a:r>
          </a:p>
        </p:txBody>
      </p:sp>
    </p:spTree>
    <p:extLst>
      <p:ext uri="{BB962C8B-B14F-4D97-AF65-F5344CB8AC3E}">
        <p14:creationId xmlns:p14="http://schemas.microsoft.com/office/powerpoint/2010/main" val="31129377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lv-LV" altLang="lv-LV" smtClean="0"/>
              <a:t>Bruceloze</a:t>
            </a:r>
          </a:p>
        </p:txBody>
      </p:sp>
      <p:sp>
        <p:nvSpPr>
          <p:cNvPr id="61443" name="Content Placeholder 2"/>
          <p:cNvSpPr>
            <a:spLocks noGrp="1"/>
          </p:cNvSpPr>
          <p:nvPr>
            <p:ph idx="1"/>
          </p:nvPr>
        </p:nvSpPr>
        <p:spPr>
          <a:xfrm>
            <a:off x="611188" y="1412875"/>
            <a:ext cx="8281987" cy="4606925"/>
          </a:xfrm>
        </p:spPr>
        <p:txBody>
          <a:bodyPr/>
          <a:lstStyle/>
          <a:p>
            <a:pPr eaLnBrk="1" hangingPunct="1"/>
            <a:r>
              <a:rPr lang="lv-LV" altLang="lv-LV" sz="2600" dirty="0" smtClean="0"/>
              <a:t>Viena no t.s. </a:t>
            </a:r>
            <a:r>
              <a:rPr lang="lv-LV" altLang="lv-LV" sz="2600" dirty="0"/>
              <a:t>z</a:t>
            </a:r>
            <a:r>
              <a:rPr lang="lv-LV" altLang="lv-LV" sz="2600" dirty="0" smtClean="0"/>
              <a:t>oonozēm – tās ierosina vairāki līdzīgi mikroorganismi (</a:t>
            </a:r>
            <a:r>
              <a:rPr lang="lv-LV" altLang="lv-LV" sz="2600" i="1" dirty="0" smtClean="0"/>
              <a:t>Brucella melitensis</a:t>
            </a:r>
            <a:r>
              <a:rPr lang="lv-LV" altLang="lv-LV" sz="2600" dirty="0" smtClean="0"/>
              <a:t>, </a:t>
            </a:r>
            <a:r>
              <a:rPr lang="lv-LV" altLang="lv-LV" sz="2600" i="1" dirty="0" smtClean="0"/>
              <a:t>B.suis</a:t>
            </a:r>
            <a:r>
              <a:rPr lang="lv-LV" altLang="lv-LV" sz="2600" dirty="0" smtClean="0"/>
              <a:t>, </a:t>
            </a:r>
            <a:r>
              <a:rPr lang="lv-LV" altLang="lv-LV" sz="2600" i="1" dirty="0" smtClean="0"/>
              <a:t>B.abortus</a:t>
            </a:r>
            <a:r>
              <a:rPr lang="lv-LV" altLang="lv-LV" sz="2600" dirty="0" smtClean="0"/>
              <a:t>), kurus biežāk pārnēsā kazas, cūkas, liellopi</a:t>
            </a:r>
          </a:p>
          <a:p>
            <a:pPr eaLnBrk="1" hangingPunct="1"/>
            <a:r>
              <a:rPr lang="lv-LV" altLang="lv-LV" sz="2600" dirty="0" smtClean="0"/>
              <a:t>Lielāks risks – lopkopībā strādājošie, veterinārārsti, lopkautuvju darbinieki, mežizstrādātāji u.c.</a:t>
            </a:r>
          </a:p>
          <a:p>
            <a:pPr eaLnBrk="1" hangingPunct="1"/>
            <a:r>
              <a:rPr lang="lv-LV" altLang="lv-LV" sz="2600" dirty="0" smtClean="0"/>
              <a:t>Inficēšanas ceļš – bojāta āda, gļotādas</a:t>
            </a:r>
          </a:p>
        </p:txBody>
      </p:sp>
    </p:spTree>
    <p:extLst>
      <p:ext uri="{BB962C8B-B14F-4D97-AF65-F5344CB8AC3E}">
        <p14:creationId xmlns:p14="http://schemas.microsoft.com/office/powerpoint/2010/main" val="1932373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81000" y="0"/>
            <a:ext cx="8305800" cy="764704"/>
          </a:xfrm>
        </p:spPr>
        <p:txBody>
          <a:bodyPr/>
          <a:lstStyle/>
          <a:p>
            <a:r>
              <a:rPr lang="lv-LV" altLang="lv-LV" i="1" dirty="0" smtClean="0"/>
              <a:t>Escherichia coli O157 (E coli O157)</a:t>
            </a:r>
            <a:endParaRPr lang="lv-LV" altLang="lv-LV" dirty="0" smtClean="0"/>
          </a:p>
        </p:txBody>
      </p:sp>
      <p:sp>
        <p:nvSpPr>
          <p:cNvPr id="62467" name="Content Placeholder 2"/>
          <p:cNvSpPr>
            <a:spLocks noGrp="1"/>
          </p:cNvSpPr>
          <p:nvPr>
            <p:ph idx="1"/>
          </p:nvPr>
        </p:nvSpPr>
        <p:spPr>
          <a:xfrm>
            <a:off x="179512" y="620688"/>
            <a:ext cx="8583488" cy="5124475"/>
          </a:xfrm>
        </p:spPr>
        <p:txBody>
          <a:bodyPr/>
          <a:lstStyle/>
          <a:p>
            <a:pPr>
              <a:spcBef>
                <a:spcPct val="0"/>
              </a:spcBef>
            </a:pPr>
            <a:r>
              <a:rPr lang="lv-LV" altLang="lv-LV" sz="2600" dirty="0" smtClean="0">
                <a:latin typeface="+mj-lt"/>
              </a:rPr>
              <a:t>E coli O157 ir baktērija, kas dzīvo dzīvnieku, tai skaitā liellopu, aitu, briežu un govju zarnās. </a:t>
            </a:r>
          </a:p>
          <a:p>
            <a:pPr>
              <a:spcBef>
                <a:spcPct val="0"/>
              </a:spcBef>
            </a:pPr>
            <a:r>
              <a:rPr lang="lv-LV" altLang="lv-LV" sz="2600" dirty="0" smtClean="0">
                <a:latin typeface="+mj-lt"/>
              </a:rPr>
              <a:t>To tāpat pārnēsā mājdzīvnieki un savvaļas putni. </a:t>
            </a:r>
          </a:p>
          <a:p>
            <a:pPr>
              <a:spcBef>
                <a:spcPct val="0"/>
              </a:spcBef>
            </a:pPr>
            <a:r>
              <a:rPr lang="lv-LV" altLang="lv-LV" sz="2600" dirty="0" smtClean="0">
                <a:latin typeface="+mj-lt"/>
              </a:rPr>
              <a:t>Toksīni, kurus tā izdala, cilvēkos izraisa slimības no caurejas līdz nieru mazspējai. Dažos gadījumos slimībai var būt letālas sekas. </a:t>
            </a:r>
          </a:p>
          <a:p>
            <a:pPr>
              <a:spcBef>
                <a:spcPct val="0"/>
              </a:spcBef>
            </a:pPr>
            <a:r>
              <a:rPr lang="lv-LV" altLang="lv-LV" sz="2600" dirty="0" smtClean="0">
                <a:latin typeface="+mj-lt"/>
              </a:rPr>
              <a:t>E coli O157 ir neparasta ar to, ka cilvēku inficēšanai ir nepieciešams pavisam neliels daudzums organismu. </a:t>
            </a:r>
          </a:p>
          <a:p>
            <a:pPr>
              <a:spcBef>
                <a:spcPct val="0"/>
              </a:spcBef>
            </a:pPr>
            <a:r>
              <a:rPr lang="lv-LV" altLang="lv-LV" sz="2600" dirty="0" smtClean="0">
                <a:latin typeface="+mj-lt"/>
              </a:rPr>
              <a:t>Infekciju var izraisīt nonākot kontaktā ar dzīvnieku izkārnījumiem un tad ieliekot rokas vai pirkstus mutē vai ēdot barību ar nemazgātām rokām.</a:t>
            </a:r>
          </a:p>
          <a:p>
            <a:pPr>
              <a:spcBef>
                <a:spcPct val="0"/>
              </a:spcBef>
            </a:pPr>
            <a:r>
              <a:rPr lang="lv-LV" altLang="lv-LV" sz="2600" dirty="0" smtClean="0">
                <a:latin typeface="+mj-lt"/>
              </a:rPr>
              <a:t>Bieži pārnes arī ar netīru apģērbu.</a:t>
            </a:r>
          </a:p>
        </p:txBody>
      </p:sp>
    </p:spTree>
    <p:extLst>
      <p:ext uri="{BB962C8B-B14F-4D97-AF65-F5344CB8AC3E}">
        <p14:creationId xmlns:p14="http://schemas.microsoft.com/office/powerpoint/2010/main" val="38194893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274638"/>
            <a:ext cx="8686800" cy="715962"/>
          </a:xfrm>
        </p:spPr>
        <p:txBody>
          <a:bodyPr/>
          <a:lstStyle/>
          <a:p>
            <a:r>
              <a:rPr lang="lv-LV" altLang="lv-LV" sz="3200" i="1" dirty="0" smtClean="0"/>
              <a:t>Kriptosporidioze (</a:t>
            </a:r>
            <a:r>
              <a:rPr lang="lv-LV" altLang="lv-LV" sz="3200" dirty="0" smtClean="0"/>
              <a:t>Cryptosporidium parvum)</a:t>
            </a:r>
          </a:p>
        </p:txBody>
      </p:sp>
      <p:sp>
        <p:nvSpPr>
          <p:cNvPr id="63491" name="Content Placeholder 2"/>
          <p:cNvSpPr>
            <a:spLocks noGrp="1"/>
          </p:cNvSpPr>
          <p:nvPr>
            <p:ph idx="1"/>
          </p:nvPr>
        </p:nvSpPr>
        <p:spPr>
          <a:xfrm>
            <a:off x="533400" y="1066800"/>
            <a:ext cx="8229600" cy="4525963"/>
          </a:xfrm>
        </p:spPr>
        <p:txBody>
          <a:bodyPr/>
          <a:lstStyle/>
          <a:p>
            <a:r>
              <a:rPr lang="lv-LV" altLang="lv-LV" dirty="0" smtClean="0"/>
              <a:t>caureja un vēdera sāpes</a:t>
            </a:r>
          </a:p>
          <a:p>
            <a:r>
              <a:rPr lang="lv-LV" altLang="lv-LV" dirty="0"/>
              <a:t>l</a:t>
            </a:r>
            <a:r>
              <a:rPr lang="lv-LV" altLang="lv-LV" dirty="0" smtClean="0"/>
              <a:t>īdzīga arī gripas simptomiem, bērniem un vecākiem cilvēkiem ilgst līdz pat sešu nedēļu garumam</a:t>
            </a:r>
          </a:p>
          <a:p>
            <a:r>
              <a:rPr lang="lv-LV" altLang="lv-LV" dirty="0" smtClean="0"/>
              <a:t>pārnēsā teļi, jēri, brieži un kazas </a:t>
            </a:r>
          </a:p>
          <a:p>
            <a:r>
              <a:rPr lang="lv-LV" altLang="lv-LV" dirty="0" smtClean="0"/>
              <a:t>nonākt pie cilvēkiem, saskaroties ar dzīvnieku mēsliem vai ar dzeramo ūdeni, kas ir piesārņots ar kūtsmēsliem</a:t>
            </a:r>
          </a:p>
        </p:txBody>
      </p:sp>
    </p:spTree>
    <p:extLst>
      <p:ext uri="{BB962C8B-B14F-4D97-AF65-F5344CB8AC3E}">
        <p14:creationId xmlns:p14="http://schemas.microsoft.com/office/powerpoint/2010/main" val="7188792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lv-LV" altLang="lv-LV" i="1" smtClean="0"/>
              <a:t>Bovine tuberkuloze</a:t>
            </a:r>
            <a:r>
              <a:rPr lang="lv-LV" altLang="lv-LV" smtClean="0"/>
              <a:t/>
            </a:r>
            <a:br>
              <a:rPr lang="lv-LV" altLang="lv-LV" smtClean="0"/>
            </a:br>
            <a:endParaRPr lang="lv-LV" altLang="lv-LV" smtClean="0"/>
          </a:p>
        </p:txBody>
      </p:sp>
      <p:sp>
        <p:nvSpPr>
          <p:cNvPr id="64515" name="Content Placeholder 2"/>
          <p:cNvSpPr>
            <a:spLocks noGrp="1"/>
          </p:cNvSpPr>
          <p:nvPr>
            <p:ph idx="1"/>
          </p:nvPr>
        </p:nvSpPr>
        <p:spPr>
          <a:xfrm>
            <a:off x="467544" y="980728"/>
            <a:ext cx="8176423" cy="5162897"/>
          </a:xfrm>
        </p:spPr>
        <p:txBody>
          <a:bodyPr/>
          <a:lstStyle/>
          <a:p>
            <a:r>
              <a:rPr lang="lv-LV" altLang="lv-LV" dirty="0" smtClean="0"/>
              <a:t>visbiežāk pārnēsā liellopi, āpši un brieži </a:t>
            </a:r>
          </a:p>
          <a:p>
            <a:r>
              <a:rPr lang="lv-LV" altLang="lv-LV" dirty="0" smtClean="0"/>
              <a:t>cilvēks var inficēties to ieelpojot vai arī iegūstot ar rokas un mutes kontakta starpniecību</a:t>
            </a:r>
          </a:p>
          <a:p>
            <a:r>
              <a:rPr lang="lv-LV" altLang="lv-LV" dirty="0"/>
              <a:t>c</a:t>
            </a:r>
            <a:r>
              <a:rPr lang="lv-LV" altLang="lv-LV" dirty="0" smtClean="0"/>
              <a:t>ilvēki, kuri nonāk kontaktā ar inficētiem liellopiem, ir pakļauti riskam, it īpaši ja viņi inficējas caur elpošanas trakta gļotādām (piemēram, turot dzīvnieka degunu) un pēc tam netiek ievērota personīgā higiēna</a:t>
            </a:r>
          </a:p>
          <a:p>
            <a:endParaRPr lang="lv-LV" altLang="lv-LV" dirty="0" smtClean="0"/>
          </a:p>
        </p:txBody>
      </p:sp>
    </p:spTree>
    <p:extLst>
      <p:ext uri="{BB962C8B-B14F-4D97-AF65-F5344CB8AC3E}">
        <p14:creationId xmlns:p14="http://schemas.microsoft.com/office/powerpoint/2010/main" val="1552241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381000" y="274638"/>
            <a:ext cx="8305800" cy="715962"/>
          </a:xfrm>
        </p:spPr>
        <p:txBody>
          <a:bodyPr/>
          <a:lstStyle/>
          <a:p>
            <a:r>
              <a:rPr lang="lv-LV" altLang="lv-LV" i="1" smtClean="0"/>
              <a:t>Salmonella</a:t>
            </a:r>
            <a:endParaRPr lang="lv-LV" altLang="lv-LV" smtClean="0"/>
          </a:p>
        </p:txBody>
      </p:sp>
      <p:sp>
        <p:nvSpPr>
          <p:cNvPr id="65539" name="Content Placeholder 2"/>
          <p:cNvSpPr>
            <a:spLocks noGrp="1"/>
          </p:cNvSpPr>
          <p:nvPr>
            <p:ph idx="1"/>
          </p:nvPr>
        </p:nvSpPr>
        <p:spPr>
          <a:xfrm>
            <a:off x="304800" y="990600"/>
            <a:ext cx="8587680" cy="5135563"/>
          </a:xfrm>
        </p:spPr>
        <p:txBody>
          <a:bodyPr/>
          <a:lstStyle/>
          <a:p>
            <a:r>
              <a:rPr lang="lv-LV" altLang="lv-LV" dirty="0" smtClean="0"/>
              <a:t> pārnēsā liela daļa mājlopu</a:t>
            </a:r>
          </a:p>
          <a:p>
            <a:r>
              <a:rPr lang="lv-LV" altLang="lv-LV" dirty="0" smtClean="0"/>
              <a:t> sekas ir caureja, drudzis un vēdera sāpes </a:t>
            </a:r>
          </a:p>
          <a:p>
            <a:r>
              <a:rPr lang="lv-LV" altLang="lv-LV" dirty="0" smtClean="0"/>
              <a:t> parasti salmonelloze ir inficētas barības lietošanas sekas</a:t>
            </a:r>
          </a:p>
          <a:p>
            <a:r>
              <a:rPr lang="lv-LV" altLang="lv-LV" dirty="0" smtClean="0"/>
              <a:t> tā bieži var rasties no kontakta ar liellopu kūtsmēsliem – pēc tieša vai netieša kontakta salmonellas var nokļūt zarnu traktā</a:t>
            </a:r>
          </a:p>
          <a:p>
            <a:r>
              <a:rPr lang="lv-LV" altLang="lv-LV" dirty="0" smtClean="0"/>
              <a:t> roku kontakts arī ir viens no svarīgiem infekciju avotiem</a:t>
            </a:r>
          </a:p>
          <a:p>
            <a:endParaRPr lang="lv-LV" altLang="lv-LV" dirty="0" smtClean="0"/>
          </a:p>
        </p:txBody>
      </p:sp>
    </p:spTree>
    <p:extLst>
      <p:ext uri="{BB962C8B-B14F-4D97-AF65-F5344CB8AC3E}">
        <p14:creationId xmlns:p14="http://schemas.microsoft.com/office/powerpoint/2010/main" val="7560970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0"/>
            <a:ext cx="8229600" cy="764704"/>
          </a:xfrm>
        </p:spPr>
        <p:txBody>
          <a:bodyPr/>
          <a:lstStyle/>
          <a:p>
            <a:pPr algn="ctr"/>
            <a:r>
              <a:rPr lang="lv-LV" altLang="lv-LV" dirty="0" smtClean="0"/>
              <a:t>Ornitoze</a:t>
            </a:r>
          </a:p>
        </p:txBody>
      </p:sp>
      <p:sp>
        <p:nvSpPr>
          <p:cNvPr id="66563" name="Content Placeholder 2"/>
          <p:cNvSpPr>
            <a:spLocks noGrp="1"/>
          </p:cNvSpPr>
          <p:nvPr>
            <p:ph idx="1"/>
          </p:nvPr>
        </p:nvSpPr>
        <p:spPr>
          <a:xfrm>
            <a:off x="179512" y="620688"/>
            <a:ext cx="8229600" cy="4906963"/>
          </a:xfrm>
        </p:spPr>
        <p:txBody>
          <a:bodyPr/>
          <a:lstStyle/>
          <a:p>
            <a:r>
              <a:rPr lang="lv-LV" altLang="lv-LV" sz="2800" dirty="0" smtClean="0"/>
              <a:t> </a:t>
            </a:r>
            <a:r>
              <a:rPr lang="lv-LV" altLang="lv-LV" sz="2800" dirty="0"/>
              <a:t>i</a:t>
            </a:r>
            <a:r>
              <a:rPr lang="lv-LV" altLang="lv-LV" sz="2800" dirty="0" smtClean="0"/>
              <a:t>zraisa </a:t>
            </a:r>
            <a:r>
              <a:rPr lang="lv-LV" altLang="lv-LV" sz="2800" i="1" dirty="0" smtClean="0"/>
              <a:t>Chlamydia psittaci</a:t>
            </a:r>
            <a:r>
              <a:rPr lang="lv-LV" altLang="lv-LV" sz="2800" dirty="0" smtClean="0"/>
              <a:t>, kuru pārnēsā pīles un citi mājputni (tai skaitā tītari), kā arī sprosta, savvaļas un eksotiskie putni</a:t>
            </a:r>
          </a:p>
          <a:p>
            <a:r>
              <a:rPr lang="lv-LV" altLang="lv-LV" sz="2800" dirty="0" smtClean="0"/>
              <a:t> gripveida slimība, tomēr komplikāciju gadījumos tāpat var izraisīt plaušu karsoni un smagos slimības gadījumos endokardītu (sirds kambara iekaisums), hepatītu un nāvi</a:t>
            </a:r>
          </a:p>
          <a:p>
            <a:r>
              <a:rPr lang="lv-LV" altLang="lv-LV" sz="2800" dirty="0" smtClean="0"/>
              <a:t> parasti - ieelpojot putekļus vai izsmidzinājumus no kūtsmēsliem vai caur degunu no inficētiem putniem</a:t>
            </a:r>
          </a:p>
          <a:p>
            <a:endParaRPr lang="lv-LV" altLang="lv-LV" dirty="0" smtClean="0"/>
          </a:p>
        </p:txBody>
      </p:sp>
    </p:spTree>
    <p:extLst>
      <p:ext uri="{BB962C8B-B14F-4D97-AF65-F5344CB8AC3E}">
        <p14:creationId xmlns:p14="http://schemas.microsoft.com/office/powerpoint/2010/main" val="40559784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381000" y="0"/>
            <a:ext cx="8305800" cy="914400"/>
          </a:xfrm>
        </p:spPr>
        <p:txBody>
          <a:bodyPr/>
          <a:lstStyle/>
          <a:p>
            <a:pPr algn="ctr"/>
            <a:r>
              <a:rPr lang="lv-LV" altLang="lv-LV" i="1" smtClean="0"/>
              <a:t>Cirpējēde</a:t>
            </a:r>
            <a:endParaRPr lang="lv-LV" altLang="lv-LV" smtClean="0"/>
          </a:p>
        </p:txBody>
      </p:sp>
      <p:sp>
        <p:nvSpPr>
          <p:cNvPr id="67587" name="Content Placeholder 2"/>
          <p:cNvSpPr>
            <a:spLocks noGrp="1"/>
          </p:cNvSpPr>
          <p:nvPr>
            <p:ph idx="1"/>
          </p:nvPr>
        </p:nvSpPr>
        <p:spPr>
          <a:xfrm>
            <a:off x="107504" y="914400"/>
            <a:ext cx="8807896" cy="5715000"/>
          </a:xfrm>
        </p:spPr>
        <p:txBody>
          <a:bodyPr/>
          <a:lstStyle/>
          <a:p>
            <a:r>
              <a:rPr lang="lv-LV" altLang="lv-LV" sz="2800" dirty="0" smtClean="0"/>
              <a:t>Izraisa sēnīte, kas var ietekmēt liellopus, aitas, cūkas, zirgus un suņus </a:t>
            </a:r>
          </a:p>
          <a:p>
            <a:r>
              <a:rPr lang="lv-LV" altLang="lv-LV" sz="2800" dirty="0" smtClean="0"/>
              <a:t>Cilvēkos izraisa iekaisušus, uztūkušus, kreveļainus ādas bojājumus uz rokām, apakšdelmiem, galvas un kakla</a:t>
            </a:r>
          </a:p>
          <a:p>
            <a:r>
              <a:rPr lang="lv-LV" altLang="lv-LV" sz="2800" dirty="0"/>
              <a:t>I</a:t>
            </a:r>
            <a:r>
              <a:rPr lang="lv-LV" altLang="lv-LV" sz="2800" dirty="0" smtClean="0"/>
              <a:t>zraisa sēnīšu sporas, kuras iekļūst ādā caur sagriezumiem un nobrāzumiem</a:t>
            </a:r>
          </a:p>
          <a:p>
            <a:r>
              <a:rPr lang="lv-LV" altLang="lv-LV" sz="2800" dirty="0"/>
              <a:t>S</a:t>
            </a:r>
            <a:r>
              <a:rPr lang="lv-LV" altLang="lv-LV" sz="2800" dirty="0" smtClean="0"/>
              <a:t>ēnītes tiek pārnestas uz ādu, saskaroties ar inficētu ganāmpulku vai aprīkojumu, tādu kā vārti, pret kuriem dzīvnieki, jo īpaši liellopi, ir berzējušies </a:t>
            </a:r>
          </a:p>
          <a:p>
            <a:endParaRPr lang="lv-LV" altLang="lv-LV" dirty="0" smtClean="0"/>
          </a:p>
        </p:txBody>
      </p:sp>
    </p:spTree>
    <p:extLst>
      <p:ext uri="{BB962C8B-B14F-4D97-AF65-F5344CB8AC3E}">
        <p14:creationId xmlns:p14="http://schemas.microsoft.com/office/powerpoint/2010/main" val="359571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228600"/>
            <a:ext cx="8353425" cy="892175"/>
          </a:xfrm>
        </p:spPr>
        <p:txBody>
          <a:bodyPr/>
          <a:lstStyle/>
          <a:p>
            <a:pPr eaLnBrk="1" hangingPunct="1"/>
            <a:r>
              <a:rPr lang="lv-LV" altLang="lv-LV" sz="4000" dirty="0" smtClean="0"/>
              <a:t>Svarīgākie riska faktori nozarē</a:t>
            </a:r>
            <a:endParaRPr lang="en-US" altLang="lv-LV" sz="4000" dirty="0" smtClean="0"/>
          </a:p>
        </p:txBody>
      </p:sp>
      <p:sp>
        <p:nvSpPr>
          <p:cNvPr id="11267" name="Rectangle 3"/>
          <p:cNvSpPr>
            <a:spLocks noGrp="1" noChangeArrowheads="1"/>
          </p:cNvSpPr>
          <p:nvPr>
            <p:ph type="body" idx="1"/>
          </p:nvPr>
        </p:nvSpPr>
        <p:spPr>
          <a:xfrm>
            <a:off x="539750" y="1125538"/>
            <a:ext cx="8280400" cy="4895850"/>
          </a:xfrm>
        </p:spPr>
        <p:txBody>
          <a:bodyPr/>
          <a:lstStyle/>
          <a:p>
            <a:pPr lvl="1">
              <a:spcBef>
                <a:spcPct val="0"/>
              </a:spcBef>
            </a:pPr>
            <a:r>
              <a:rPr lang="lv-LV" altLang="lv-LV" dirty="0" smtClean="0"/>
              <a:t>nepiemērots </a:t>
            </a:r>
            <a:r>
              <a:rPr lang="lv-LV" altLang="lv-LV" dirty="0" smtClean="0"/>
              <a:t>mikroklimats</a:t>
            </a:r>
          </a:p>
          <a:p>
            <a:pPr lvl="1">
              <a:spcBef>
                <a:spcPct val="0"/>
              </a:spcBef>
            </a:pPr>
            <a:r>
              <a:rPr lang="lv-LV" altLang="lv-LV" dirty="0" smtClean="0"/>
              <a:t>nelabvēlīgi laika apstākļi</a:t>
            </a:r>
          </a:p>
          <a:p>
            <a:pPr lvl="1">
              <a:spcBef>
                <a:spcPct val="0"/>
              </a:spcBef>
            </a:pPr>
            <a:r>
              <a:rPr lang="lv-LV" altLang="lv-LV" dirty="0" smtClean="0"/>
              <a:t>veicamajam darbam nepiemērots apgaismojums</a:t>
            </a:r>
          </a:p>
          <a:p>
            <a:pPr lvl="1">
              <a:spcBef>
                <a:spcPct val="0"/>
              </a:spcBef>
            </a:pPr>
            <a:r>
              <a:rPr lang="lv-LV" altLang="lv-LV" dirty="0"/>
              <a:t>ultravioletais starojums (piemēram, saules iedarbība vai dezinfekcijas lampas</a:t>
            </a:r>
            <a:r>
              <a:rPr lang="lv-LV" altLang="lv-LV" dirty="0" smtClean="0"/>
              <a:t>)</a:t>
            </a:r>
          </a:p>
          <a:p>
            <a:pPr lvl="1">
              <a:spcBef>
                <a:spcPct val="0"/>
              </a:spcBef>
            </a:pPr>
            <a:r>
              <a:rPr lang="lv-LV" altLang="lv-LV" dirty="0" smtClean="0"/>
              <a:t> </a:t>
            </a:r>
            <a:r>
              <a:rPr lang="lv-LV" altLang="lv-LV" dirty="0"/>
              <a:t>infrasarkanais starojums (piemēram, apsildes ķermeņi dzīvnieku fermās u. tml.)</a:t>
            </a:r>
          </a:p>
          <a:p>
            <a:pPr lvl="1">
              <a:spcBef>
                <a:spcPct val="0"/>
              </a:spcBef>
            </a:pPr>
            <a:endParaRPr lang="lv-LV" altLang="lv-LV" dirty="0" smtClean="0"/>
          </a:p>
          <a:p>
            <a:pPr>
              <a:spcBef>
                <a:spcPct val="0"/>
              </a:spcBef>
            </a:pPr>
            <a:endParaRPr lang="lv-LV" altLang="lv-LV" dirty="0" smtClean="0"/>
          </a:p>
        </p:txBody>
      </p:sp>
    </p:spTree>
    <p:extLst>
      <p:ext uri="{BB962C8B-B14F-4D97-AF65-F5344CB8AC3E}">
        <p14:creationId xmlns:p14="http://schemas.microsoft.com/office/powerpoint/2010/main" val="24615565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857223" y="214290"/>
            <a:ext cx="7786743" cy="622422"/>
          </a:xfrm>
        </p:spPr>
        <p:txBody>
          <a:bodyPr/>
          <a:lstStyle/>
          <a:p>
            <a:pPr eaLnBrk="1" hangingPunct="1"/>
            <a:r>
              <a:rPr lang="lv-LV" altLang="lv-LV" dirty="0" smtClean="0"/>
              <a:t>Ērču pārnestās slimības</a:t>
            </a:r>
          </a:p>
        </p:txBody>
      </p:sp>
      <p:sp>
        <p:nvSpPr>
          <p:cNvPr id="68611" name="Content Placeholder 2"/>
          <p:cNvSpPr>
            <a:spLocks noGrp="1"/>
          </p:cNvSpPr>
          <p:nvPr>
            <p:ph idx="1"/>
          </p:nvPr>
        </p:nvSpPr>
        <p:spPr>
          <a:xfrm>
            <a:off x="1" y="1051003"/>
            <a:ext cx="8604250" cy="5186286"/>
          </a:xfrm>
        </p:spPr>
        <p:txBody>
          <a:bodyPr/>
          <a:lstStyle/>
          <a:p>
            <a:pPr eaLnBrk="1" hangingPunct="1"/>
            <a:r>
              <a:rPr lang="lv-LV" altLang="lv-LV" sz="2800" b="1" dirty="0" smtClean="0"/>
              <a:t>Svarīgākās 2 – ērču encefalīts</a:t>
            </a:r>
          </a:p>
          <a:p>
            <a:pPr marL="0" indent="0" eaLnBrk="1" hangingPunct="1">
              <a:buNone/>
            </a:pPr>
            <a:r>
              <a:rPr lang="lv-LV" altLang="lv-LV" sz="2800" b="1" dirty="0" smtClean="0"/>
              <a:t>un Laima slimība</a:t>
            </a:r>
          </a:p>
          <a:p>
            <a:pPr eaLnBrk="1" hangingPunct="1"/>
            <a:r>
              <a:rPr lang="lv-LV" altLang="lv-LV" sz="2800" b="1" dirty="0" smtClean="0"/>
              <a:t>Ērču encefalīts </a:t>
            </a:r>
            <a:r>
              <a:rPr lang="lv-LV" altLang="lv-LV" sz="2800" dirty="0" smtClean="0"/>
              <a:t>– viena no (DA) sabiedrībā labāk zināmajām slimībām</a:t>
            </a:r>
          </a:p>
          <a:p>
            <a:pPr lvl="1" eaLnBrk="1" hangingPunct="1"/>
            <a:r>
              <a:rPr lang="lv-LV" altLang="lv-LV" dirty="0" smtClean="0"/>
              <a:t>Akūta vīrusa izraisīta infekcijas slimība</a:t>
            </a:r>
          </a:p>
          <a:p>
            <a:pPr lvl="1" eaLnBrk="1" hangingPunct="1"/>
            <a:r>
              <a:rPr lang="lv-LV" altLang="lv-LV" dirty="0" smtClean="0"/>
              <a:t>Pārnēsā ērces (</a:t>
            </a:r>
            <a:r>
              <a:rPr lang="lv-LV" altLang="lv-LV" i="1" dirty="0" smtClean="0"/>
              <a:t>Ixodes ricinus un I.persulcatus)</a:t>
            </a:r>
          </a:p>
          <a:p>
            <a:pPr lvl="1" eaLnBrk="1" hangingPunct="1"/>
            <a:r>
              <a:rPr lang="lv-LV" altLang="lv-LV" dirty="0" smtClean="0"/>
              <a:t>Lielāks risks – visām profesijām, kuras saistītas ar mežiem, krūmiem, zāli utt.</a:t>
            </a:r>
          </a:p>
          <a:p>
            <a:pPr lvl="1" eaLnBrk="1" hangingPunct="1"/>
            <a:r>
              <a:rPr lang="lv-LV" altLang="lv-LV" dirty="0" smtClean="0"/>
              <a:t>Inficēšanās – no inficētas ērces (LV – līdz pat 30% ērču inficētas)</a:t>
            </a:r>
          </a:p>
        </p:txBody>
      </p:sp>
      <p:pic>
        <p:nvPicPr>
          <p:cNvPr id="68612" name="Picture 2" descr="C:\Users\ivars.vanadzins\Desktop\ScreenHunter_02 Jun. 15 22.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1"/>
            <a:ext cx="2123728" cy="210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6416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857223" y="0"/>
            <a:ext cx="7786743" cy="692696"/>
          </a:xfrm>
        </p:spPr>
        <p:txBody>
          <a:bodyPr/>
          <a:lstStyle/>
          <a:p>
            <a:pPr eaLnBrk="1" hangingPunct="1"/>
            <a:r>
              <a:rPr lang="lv-LV" altLang="lv-LV" dirty="0" smtClean="0"/>
              <a:t>Ērču encefalīts </a:t>
            </a:r>
          </a:p>
        </p:txBody>
      </p:sp>
      <p:sp>
        <p:nvSpPr>
          <p:cNvPr id="69635" name="Content Placeholder 2"/>
          <p:cNvSpPr>
            <a:spLocks noGrp="1"/>
          </p:cNvSpPr>
          <p:nvPr>
            <p:ph idx="1"/>
          </p:nvPr>
        </p:nvSpPr>
        <p:spPr>
          <a:xfrm>
            <a:off x="74641" y="692696"/>
            <a:ext cx="8569325" cy="4895850"/>
          </a:xfrm>
        </p:spPr>
        <p:txBody>
          <a:bodyPr/>
          <a:lstStyle/>
          <a:p>
            <a:pPr eaLnBrk="1" hangingPunct="1"/>
            <a:r>
              <a:rPr lang="lv-LV" altLang="lv-LV" sz="2400" dirty="0" smtClean="0"/>
              <a:t>Inkubācijas periods – 7-14 dienas (līdz pat 30)</a:t>
            </a:r>
          </a:p>
          <a:p>
            <a:pPr eaLnBrk="1" hangingPunct="1"/>
            <a:r>
              <a:rPr lang="lv-LV" altLang="lv-LV" sz="2400" dirty="0" smtClean="0"/>
              <a:t>Slimības gaita:</a:t>
            </a:r>
          </a:p>
          <a:p>
            <a:pPr lvl="1" eaLnBrk="1" hangingPunct="1"/>
            <a:r>
              <a:rPr lang="lv-LV" altLang="lv-LV" dirty="0" smtClean="0"/>
              <a:t>Nav saslimšanas, attīstās imunitāte vai </a:t>
            </a:r>
          </a:p>
          <a:p>
            <a:pPr lvl="1" eaLnBrk="1" hangingPunct="1"/>
            <a:r>
              <a:rPr lang="lv-LV" altLang="lv-LV" dirty="0" smtClean="0"/>
              <a:t>Slimība - tipiski 2 viļņi: </a:t>
            </a:r>
          </a:p>
          <a:p>
            <a:pPr lvl="2" eaLnBrk="1" hangingPunct="1"/>
            <a:r>
              <a:rPr lang="lv-LV" altLang="lv-LV" dirty="0" smtClean="0"/>
              <a:t>Sākumā gripai līdzīgie simptomi </a:t>
            </a:r>
          </a:p>
          <a:p>
            <a:pPr lvl="2" eaLnBrk="1" hangingPunct="1"/>
            <a:r>
              <a:rPr lang="lv-LV" altLang="lv-LV" dirty="0" smtClean="0"/>
              <a:t>Slimības manifestācija, atkarībā no formas: - meningīts (galvas sāpes, sāpes acu ābolos, slikta dūša, vemšana utmldz.), encefalīts (apziņas traucējumi, paralīzes u.c.) vai t.s. perēkļu forma (simptomi atkarībā no traucējumu perēkļu atrašanās vietas – arī traucējumi perifērajos muskuļos)</a:t>
            </a:r>
          </a:p>
        </p:txBody>
      </p:sp>
    </p:spTree>
    <p:extLst>
      <p:ext uri="{BB962C8B-B14F-4D97-AF65-F5344CB8AC3E}">
        <p14:creationId xmlns:p14="http://schemas.microsoft.com/office/powerpoint/2010/main" val="26384503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857223" y="0"/>
            <a:ext cx="7786743" cy="692696"/>
          </a:xfrm>
        </p:spPr>
        <p:txBody>
          <a:bodyPr/>
          <a:lstStyle/>
          <a:p>
            <a:pPr eaLnBrk="1" hangingPunct="1"/>
            <a:r>
              <a:rPr lang="lv-LV" altLang="lv-LV" dirty="0" smtClean="0"/>
              <a:t>Ērču encefalīts </a:t>
            </a:r>
          </a:p>
        </p:txBody>
      </p:sp>
      <p:sp>
        <p:nvSpPr>
          <p:cNvPr id="70659" name="Content Placeholder 2"/>
          <p:cNvSpPr>
            <a:spLocks noGrp="1"/>
          </p:cNvSpPr>
          <p:nvPr>
            <p:ph idx="1"/>
          </p:nvPr>
        </p:nvSpPr>
        <p:spPr>
          <a:xfrm>
            <a:off x="107504" y="548680"/>
            <a:ext cx="8856984" cy="5272683"/>
          </a:xfrm>
        </p:spPr>
        <p:txBody>
          <a:bodyPr/>
          <a:lstStyle/>
          <a:p>
            <a:pPr eaLnBrk="1" hangingPunct="1"/>
            <a:r>
              <a:rPr lang="lv-LV" altLang="lv-LV" dirty="0" smtClean="0"/>
              <a:t>Diagnostika – dažādi izmeklējumi (pierāda vai nu pašu vīrusu vai organisma izstrādātās antivielas)</a:t>
            </a:r>
          </a:p>
          <a:p>
            <a:pPr eaLnBrk="1" hangingPunct="1"/>
            <a:r>
              <a:rPr lang="lv-LV" altLang="lv-LV" dirty="0" smtClean="0"/>
              <a:t>Ārstēšana – dezintoksikācija, pretiekaisuma līdzekļi, vitamīni utmldz.</a:t>
            </a:r>
          </a:p>
          <a:p>
            <a:pPr eaLnBrk="1" hangingPunct="1"/>
            <a:r>
              <a:rPr lang="lv-LV" altLang="lv-LV" dirty="0" smtClean="0"/>
              <a:t>Sekas:</a:t>
            </a:r>
          </a:p>
          <a:p>
            <a:pPr lvl="1" eaLnBrk="1" hangingPunct="1"/>
            <a:r>
              <a:rPr lang="lv-LV" altLang="lv-LV" dirty="0" smtClean="0"/>
              <a:t>izveseļošanās</a:t>
            </a:r>
          </a:p>
          <a:p>
            <a:pPr lvl="1" eaLnBrk="1" hangingPunct="1"/>
            <a:r>
              <a:rPr lang="lv-LV" altLang="lv-LV" dirty="0"/>
              <a:t>a</a:t>
            </a:r>
            <a:r>
              <a:rPr lang="lv-LV" altLang="lv-LV" dirty="0" smtClean="0"/>
              <a:t>tlieku parādības – tās tiek reģistrētas kā arodslimības</a:t>
            </a:r>
          </a:p>
          <a:p>
            <a:pPr lvl="1" eaLnBrk="1" hangingPunct="1"/>
            <a:r>
              <a:rPr lang="lv-LV" altLang="lv-LV" dirty="0"/>
              <a:t>l</a:t>
            </a:r>
            <a:r>
              <a:rPr lang="lv-LV" altLang="lv-LV" dirty="0" smtClean="0"/>
              <a:t>etāls iznākums....</a:t>
            </a:r>
          </a:p>
        </p:txBody>
      </p:sp>
    </p:spTree>
    <p:extLst>
      <p:ext uri="{BB962C8B-B14F-4D97-AF65-F5344CB8AC3E}">
        <p14:creationId xmlns:p14="http://schemas.microsoft.com/office/powerpoint/2010/main" val="27652452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857223" y="0"/>
            <a:ext cx="7786743" cy="620688"/>
          </a:xfrm>
        </p:spPr>
        <p:txBody>
          <a:bodyPr/>
          <a:lstStyle/>
          <a:p>
            <a:pPr eaLnBrk="1" hangingPunct="1"/>
            <a:r>
              <a:rPr lang="lv-LV" altLang="lv-LV" dirty="0" smtClean="0"/>
              <a:t>Ērču encefalīts </a:t>
            </a:r>
          </a:p>
        </p:txBody>
      </p:sp>
      <p:sp>
        <p:nvSpPr>
          <p:cNvPr id="71683" name="Content Placeholder 2"/>
          <p:cNvSpPr>
            <a:spLocks noGrp="1"/>
          </p:cNvSpPr>
          <p:nvPr>
            <p:ph idx="1"/>
          </p:nvPr>
        </p:nvSpPr>
        <p:spPr>
          <a:xfrm>
            <a:off x="323528" y="620688"/>
            <a:ext cx="8569647" cy="5545162"/>
          </a:xfrm>
        </p:spPr>
        <p:txBody>
          <a:bodyPr/>
          <a:lstStyle/>
          <a:p>
            <a:pPr eaLnBrk="1" hangingPunct="1"/>
            <a:r>
              <a:rPr lang="lv-LV" altLang="lv-LV" dirty="0" smtClean="0"/>
              <a:t>Ko var darīt DAS?</a:t>
            </a:r>
          </a:p>
          <a:p>
            <a:pPr lvl="1" eaLnBrk="1" hangingPunct="1"/>
            <a:r>
              <a:rPr lang="lv-LV" altLang="lv-LV" dirty="0" smtClean="0"/>
              <a:t>Riska novērtējums un to darbinieku noteikšana, kam šis ir reāls risks</a:t>
            </a:r>
          </a:p>
          <a:p>
            <a:pPr lvl="1" eaLnBrk="1" hangingPunct="1"/>
            <a:r>
              <a:rPr lang="lv-LV" altLang="lv-LV" dirty="0" smtClean="0"/>
              <a:t>Informēšana, pareizs apģērbs</a:t>
            </a:r>
          </a:p>
          <a:p>
            <a:pPr lvl="1" eaLnBrk="1" hangingPunct="1"/>
            <a:r>
              <a:rPr lang="lv-LV" altLang="lv-LV" dirty="0" smtClean="0"/>
              <a:t>Gadījumu reģistrācija</a:t>
            </a:r>
          </a:p>
          <a:p>
            <a:pPr lvl="1" eaLnBrk="1" hangingPunct="1"/>
            <a:r>
              <a:rPr lang="lv-LV" altLang="lv-LV" dirty="0" smtClean="0"/>
              <a:t>Vakcinācija (daļai profesiju – obligāta) – iespējamas vairākas vakcinācijas (TIKOVAX vai ENCEPUR)</a:t>
            </a:r>
          </a:p>
          <a:p>
            <a:pPr lvl="1" eaLnBrk="1" hangingPunct="1"/>
            <a:r>
              <a:rPr lang="lv-LV" altLang="lv-LV" dirty="0" smtClean="0"/>
              <a:t>Apmācība par pareizu rīcību ērces piesūkšanās gadījumā (neliet virsū eļļu, nespiest utt – labāk – ārstniecības iestādē)</a:t>
            </a:r>
          </a:p>
          <a:p>
            <a:pPr lvl="1" eaLnBrk="1" hangingPunct="1"/>
            <a:endParaRPr lang="lv-LV" altLang="lv-LV" dirty="0" smtClean="0"/>
          </a:p>
        </p:txBody>
      </p:sp>
    </p:spTree>
    <p:extLst>
      <p:ext uri="{BB962C8B-B14F-4D97-AF65-F5344CB8AC3E}">
        <p14:creationId xmlns:p14="http://schemas.microsoft.com/office/powerpoint/2010/main" val="1330925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lv-LV" altLang="lv-LV" smtClean="0"/>
              <a:t>Laima slimība (laimborelioze)</a:t>
            </a:r>
          </a:p>
        </p:txBody>
      </p:sp>
      <p:sp>
        <p:nvSpPr>
          <p:cNvPr id="72707" name="Content Placeholder 2"/>
          <p:cNvSpPr>
            <a:spLocks noGrp="1"/>
          </p:cNvSpPr>
          <p:nvPr>
            <p:ph idx="1"/>
          </p:nvPr>
        </p:nvSpPr>
        <p:spPr/>
        <p:txBody>
          <a:bodyPr/>
          <a:lstStyle/>
          <a:p>
            <a:pPr eaLnBrk="1" hangingPunct="1"/>
            <a:r>
              <a:rPr lang="lv-LV" altLang="lv-LV" smtClean="0"/>
              <a:t>Diezgan sena vēsture (pirmie dati ~ 100-150 gadi)</a:t>
            </a:r>
          </a:p>
          <a:p>
            <a:pPr lvl="1" eaLnBrk="1" hangingPunct="1"/>
            <a:r>
              <a:rPr lang="lv-LV" altLang="lv-LV" smtClean="0"/>
              <a:t>Plašāk pazīstama no 1975.gada</a:t>
            </a:r>
          </a:p>
          <a:p>
            <a:pPr lvl="1" eaLnBrk="1" hangingPunct="1"/>
            <a:r>
              <a:rPr lang="lv-LV" altLang="lv-LV" smtClean="0"/>
              <a:t>Izraisa – </a:t>
            </a:r>
            <a:r>
              <a:rPr lang="lv-LV" altLang="lv-LV" i="1" smtClean="0"/>
              <a:t>Borelia burgdorferi </a:t>
            </a:r>
            <a:endParaRPr lang="lv-LV" altLang="lv-LV" smtClean="0"/>
          </a:p>
          <a:p>
            <a:pPr lvl="1" eaLnBrk="1" hangingPunct="1"/>
            <a:r>
              <a:rPr lang="lv-LV" altLang="lv-LV" smtClean="0"/>
              <a:t>Lielāks risks – visām profesijām, kuras saistītas ar mežiem, krūmiem, zāli utt.</a:t>
            </a:r>
          </a:p>
          <a:p>
            <a:pPr lvl="1" eaLnBrk="1" hangingPunct="1"/>
            <a:r>
              <a:rPr lang="lv-LV" altLang="lv-LV" smtClean="0"/>
              <a:t>Inficēšanās – no inficētas ērces, īpaši, nepareizi noņemot</a:t>
            </a:r>
          </a:p>
          <a:p>
            <a:pPr eaLnBrk="1" hangingPunct="1"/>
            <a:endParaRPr lang="lv-LV" altLang="lv-LV" smtClean="0"/>
          </a:p>
        </p:txBody>
      </p:sp>
    </p:spTree>
    <p:extLst>
      <p:ext uri="{BB962C8B-B14F-4D97-AF65-F5344CB8AC3E}">
        <p14:creationId xmlns:p14="http://schemas.microsoft.com/office/powerpoint/2010/main" val="1185591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r>
              <a:rPr lang="lv-LV" altLang="lv-LV" smtClean="0"/>
              <a:t>Laima slimība (laimborelioze)</a:t>
            </a:r>
          </a:p>
        </p:txBody>
      </p:sp>
      <p:sp>
        <p:nvSpPr>
          <p:cNvPr id="73731" name="Content Placeholder 2"/>
          <p:cNvSpPr>
            <a:spLocks noGrp="1"/>
          </p:cNvSpPr>
          <p:nvPr>
            <p:ph idx="1"/>
          </p:nvPr>
        </p:nvSpPr>
        <p:spPr>
          <a:xfrm>
            <a:off x="250825" y="1268413"/>
            <a:ext cx="8893175" cy="4897437"/>
          </a:xfrm>
        </p:spPr>
        <p:txBody>
          <a:bodyPr/>
          <a:lstStyle/>
          <a:p>
            <a:pPr eaLnBrk="1" hangingPunct="1"/>
            <a:r>
              <a:rPr lang="lv-LV" altLang="lv-LV" smtClean="0"/>
              <a:t>Slimības simptomi: </a:t>
            </a:r>
          </a:p>
          <a:p>
            <a:pPr lvl="1" eaLnBrk="1" hangingPunct="1"/>
            <a:r>
              <a:rPr lang="lv-LV" altLang="lv-LV" sz="2500" smtClean="0"/>
              <a:t>Agrīnie simptomi (sākumā lokalizēta forma) – t.s. Migrējošā apļveida eritrēma (60-80% pacientu) – vismaz 5 cm diametrā, ārējā robeža sārtāka, vidus gaišāks (3-30 dienas, turas vismaz nedēļu)</a:t>
            </a:r>
          </a:p>
          <a:p>
            <a:pPr lvl="1" eaLnBrk="1" hangingPunct="1"/>
            <a:r>
              <a:rPr lang="lv-LV" altLang="lv-LV" sz="2500" smtClean="0"/>
              <a:t>Agrīna diseminēta laimborelioze (slimība sāk izplatīties pa ķermeni) – vairākas eritrēmas, var būt meningīts, locītavu bojājumi, sirds bojājumi</a:t>
            </a:r>
          </a:p>
          <a:p>
            <a:pPr lvl="1" eaLnBrk="1" hangingPunct="1"/>
            <a:r>
              <a:rPr lang="lv-LV" altLang="lv-LV" sz="2500" smtClean="0"/>
              <a:t>Vēlīna diseminēta laimborelioze (hroniska forma) – smagākais – encefalopātijas, smagi artrīti, ādas bojājumi</a:t>
            </a:r>
          </a:p>
          <a:p>
            <a:pPr lvl="1" eaLnBrk="1" hangingPunct="1"/>
            <a:endParaRPr lang="lv-LV" altLang="lv-LV" smtClean="0"/>
          </a:p>
          <a:p>
            <a:pPr eaLnBrk="1" hangingPunct="1"/>
            <a:endParaRPr lang="lv-LV" altLang="lv-LV" smtClean="0"/>
          </a:p>
        </p:txBody>
      </p:sp>
    </p:spTree>
    <p:extLst>
      <p:ext uri="{BB962C8B-B14F-4D97-AF65-F5344CB8AC3E}">
        <p14:creationId xmlns:p14="http://schemas.microsoft.com/office/powerpoint/2010/main" val="18113002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899592" y="-171400"/>
            <a:ext cx="7786743" cy="1285852"/>
          </a:xfrm>
        </p:spPr>
        <p:txBody>
          <a:bodyPr/>
          <a:lstStyle/>
          <a:p>
            <a:pPr eaLnBrk="1" hangingPunct="1"/>
            <a:r>
              <a:rPr lang="lv-LV" altLang="lv-LV" smtClean="0"/>
              <a:t>Laima slimība (laimborelioze)</a:t>
            </a:r>
          </a:p>
        </p:txBody>
      </p:sp>
      <p:sp>
        <p:nvSpPr>
          <p:cNvPr id="74755" name="Content Placeholder 2"/>
          <p:cNvSpPr>
            <a:spLocks noGrp="1"/>
          </p:cNvSpPr>
          <p:nvPr>
            <p:ph idx="1"/>
          </p:nvPr>
        </p:nvSpPr>
        <p:spPr>
          <a:xfrm>
            <a:off x="179512" y="908720"/>
            <a:ext cx="8784976" cy="5234905"/>
          </a:xfrm>
        </p:spPr>
        <p:txBody>
          <a:bodyPr/>
          <a:lstStyle/>
          <a:p>
            <a:pPr eaLnBrk="1" hangingPunct="1"/>
            <a:r>
              <a:rPr lang="lv-LV" altLang="lv-LV" sz="2400" dirty="0" smtClean="0"/>
              <a:t>Diagnostika – dažādi izmeklējumi (parasti pierāda organisma izstrādātās antivielas)</a:t>
            </a:r>
          </a:p>
          <a:p>
            <a:pPr eaLnBrk="1" hangingPunct="1"/>
            <a:r>
              <a:rPr lang="lv-LV" altLang="lv-LV" sz="2400" dirty="0" smtClean="0"/>
              <a:t>Ārstēšana – antibiotikas – jo agrāk, jo efektīvāk (diskusija – vai dzert antibiotikas profilaktiski...?)</a:t>
            </a:r>
          </a:p>
          <a:p>
            <a:pPr eaLnBrk="1" hangingPunct="1"/>
            <a:r>
              <a:rPr lang="lv-LV" altLang="lv-LV" sz="2400" dirty="0" smtClean="0"/>
              <a:t>Sekas:</a:t>
            </a:r>
          </a:p>
          <a:p>
            <a:pPr lvl="1" eaLnBrk="1" hangingPunct="1"/>
            <a:r>
              <a:rPr lang="lv-LV" altLang="lv-LV" sz="2400" dirty="0" smtClean="0"/>
              <a:t>Ļoti bieži vēlīnas diseminētas formas, kas beidzās ar sabojātu veselību</a:t>
            </a:r>
          </a:p>
          <a:p>
            <a:pPr eaLnBrk="1" hangingPunct="1"/>
            <a:r>
              <a:rPr lang="lv-LV" altLang="lv-LV" dirty="0" smtClean="0"/>
              <a:t>Ko var darīt? </a:t>
            </a:r>
          </a:p>
          <a:p>
            <a:pPr lvl="1" eaLnBrk="1" hangingPunct="1"/>
            <a:r>
              <a:rPr lang="lv-LV" altLang="lv-LV" dirty="0" smtClean="0"/>
              <a:t>To pašu ko pie encefalīta, </a:t>
            </a:r>
            <a:r>
              <a:rPr lang="lv-LV" altLang="lv-LV" u="sng" dirty="0" smtClean="0"/>
              <a:t>izņemot vakcināciju!</a:t>
            </a:r>
          </a:p>
        </p:txBody>
      </p:sp>
    </p:spTree>
    <p:extLst>
      <p:ext uri="{BB962C8B-B14F-4D97-AF65-F5344CB8AC3E}">
        <p14:creationId xmlns:p14="http://schemas.microsoft.com/office/powerpoint/2010/main" val="18905417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r>
              <a:rPr lang="lv-LV" altLang="lv-LV" dirty="0" smtClean="0"/>
              <a:t>Parazītu ierosinātās slimības</a:t>
            </a:r>
          </a:p>
        </p:txBody>
      </p:sp>
      <p:sp>
        <p:nvSpPr>
          <p:cNvPr id="75779" name="Content Placeholder 2"/>
          <p:cNvSpPr>
            <a:spLocks noGrp="1"/>
          </p:cNvSpPr>
          <p:nvPr>
            <p:ph idx="1"/>
          </p:nvPr>
        </p:nvSpPr>
        <p:spPr/>
        <p:txBody>
          <a:bodyPr/>
          <a:lstStyle/>
          <a:p>
            <a:pPr eaLnBrk="1" hangingPunct="1"/>
            <a:r>
              <a:rPr lang="lv-LV" altLang="lv-LV" smtClean="0"/>
              <a:t>Biežāk nodarbinātajiem, kuri darbā saskaras ar inficētu dzīvnieku izdalījumiem (lauksaimnieki, lopkopība, veterināri, arī mežizstrādē u.c.)</a:t>
            </a:r>
          </a:p>
          <a:p>
            <a:pPr eaLnBrk="1" hangingPunct="1"/>
            <a:r>
              <a:rPr lang="lv-LV" altLang="lv-LV" smtClean="0"/>
              <a:t>Biežakās – ehinokokoze, šistosomoze, nematodoze, tenioze</a:t>
            </a:r>
          </a:p>
          <a:p>
            <a:pPr eaLnBrk="1" hangingPunct="1"/>
            <a:r>
              <a:rPr lang="lv-LV" altLang="lv-LV" smtClean="0"/>
              <a:t>Var būt arī ar ļoti smagām sekām, ja veido cistas (aknās, smadzenēs, muskuļos u.c.)</a:t>
            </a:r>
          </a:p>
        </p:txBody>
      </p:sp>
    </p:spTree>
    <p:extLst>
      <p:ext uri="{BB962C8B-B14F-4D97-AF65-F5344CB8AC3E}">
        <p14:creationId xmlns:p14="http://schemas.microsoft.com/office/powerpoint/2010/main" val="10038103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lv-LV" altLang="lv-LV" smtClean="0"/>
              <a:t>Toksiskā iedarbība</a:t>
            </a:r>
          </a:p>
        </p:txBody>
      </p:sp>
      <p:sp>
        <p:nvSpPr>
          <p:cNvPr id="76803" name="Content Placeholder 2"/>
          <p:cNvSpPr>
            <a:spLocks noGrp="1"/>
          </p:cNvSpPr>
          <p:nvPr>
            <p:ph idx="1"/>
          </p:nvPr>
        </p:nvSpPr>
        <p:spPr>
          <a:xfrm>
            <a:off x="539750" y="1341438"/>
            <a:ext cx="8280400" cy="4678362"/>
          </a:xfrm>
        </p:spPr>
        <p:txBody>
          <a:bodyPr/>
          <a:lstStyle/>
          <a:p>
            <a:pPr eaLnBrk="1" hangingPunct="1"/>
            <a:r>
              <a:rPr lang="lv-LV" altLang="lv-LV" sz="2400" smtClean="0"/>
              <a:t>Populārākais pēdējā laikā – latvāņu šūnsula, satur bioloģiski aktīvu vielu fotokumarīnu (saukts arī par furokumarīnu vai furanokumarīnu), kura UV ietekmē rada smagus apdegumus (Nelaimes gadījums/akūta arodslimība)</a:t>
            </a:r>
          </a:p>
          <a:p>
            <a:pPr eaLnBrk="1" hangingPunct="1"/>
            <a:r>
              <a:rPr lang="lv-LV" altLang="lv-LV" sz="2400" smtClean="0"/>
              <a:t>Ir arī citi: toksiskās efejas, v</a:t>
            </a:r>
            <a:r>
              <a:rPr lang="ru-RU" altLang="lv-LV" sz="2400" smtClean="0"/>
              <a:t>ārpainā krauklene</a:t>
            </a:r>
            <a:r>
              <a:rPr lang="lv-LV" altLang="lv-LV" sz="2400" smtClean="0"/>
              <a:t>, zilā kurpīte u.c.</a:t>
            </a:r>
          </a:p>
        </p:txBody>
      </p:sp>
      <p:sp>
        <p:nvSpPr>
          <p:cNvPr id="76804" name="Slide Number Placeholder 4"/>
          <p:cNvSpPr>
            <a:spLocks noGrp="1"/>
          </p:cNvSpPr>
          <p:nvPr>
            <p:ph type="sldNum" sz="quarter" idx="4294967295"/>
          </p:nvPr>
        </p:nvSpPr>
        <p:spPr bwMode="auto">
          <a:xfrm>
            <a:off x="6553200" y="6245225"/>
            <a:ext cx="19812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fld id="{06337E4B-404C-4ACF-BB58-D079A8CAE47E}" type="slidenum">
              <a:rPr lang="en-US" altLang="lv-LV" sz="1200" smtClean="0">
                <a:latin typeface="Verdana" pitchFamily="34" charset="0"/>
              </a:rPr>
              <a:pPr>
                <a:spcBef>
                  <a:spcPct val="0"/>
                </a:spcBef>
                <a:buFontTx/>
                <a:buNone/>
              </a:pPr>
              <a:t>68</a:t>
            </a:fld>
            <a:endParaRPr lang="en-US" altLang="lv-LV" sz="1200" smtClean="0">
              <a:latin typeface="Verdana" pitchFamily="34" charset="0"/>
            </a:endParaRPr>
          </a:p>
        </p:txBody>
      </p:sp>
      <p:pic>
        <p:nvPicPr>
          <p:cNvPr id="76805" name="Picture 6" descr="C:\Users\ivars.vanadzins\DVVI_projekti\Preventivie_pasakumi_2011\Seminari_2011\Biologiskie_16062011\latvani_mez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9725"/>
            <a:ext cx="4643438"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7" descr="C:\Users\ivars.vanadzins\DVVI_projekti\Preventivie_pasakumi_2011\Seminari_2011\Biologiskie_16062011\apdegum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4119563"/>
            <a:ext cx="4500562"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28483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Slide Number Placeholder 5"/>
          <p:cNvSpPr>
            <a:spLocks noGrp="1"/>
          </p:cNvSpPr>
          <p:nvPr>
            <p:ph type="sldNum" sz="quarter" idx="4294967295"/>
          </p:nvPr>
        </p:nvSpPr>
        <p:spPr bwMode="auto">
          <a:xfrm>
            <a:off x="7034213" y="64008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337" tIns="26668" rIns="53337" bIns="26668"/>
          <a:lstStyle>
            <a:lvl1pPr defTabSz="912813">
              <a:spcBef>
                <a:spcPct val="20000"/>
              </a:spcBef>
              <a:buFont typeface="Arial" pitchFamily="34" charset="0"/>
              <a:buChar char="•"/>
              <a:defRPr sz="3200">
                <a:solidFill>
                  <a:schemeClr val="tx1"/>
                </a:solidFill>
                <a:latin typeface="Calibri" pitchFamily="34" charset="0"/>
              </a:defRPr>
            </a:lvl1pPr>
            <a:lvl2pPr marL="431800" indent="-165100" defTabSz="912813">
              <a:spcBef>
                <a:spcPct val="20000"/>
              </a:spcBef>
              <a:buFont typeface="Arial" pitchFamily="34" charset="0"/>
              <a:buChar char="–"/>
              <a:defRPr sz="2800">
                <a:solidFill>
                  <a:schemeClr val="tx1"/>
                </a:solidFill>
                <a:latin typeface="Calibri" pitchFamily="34" charset="0"/>
              </a:defRPr>
            </a:lvl2pPr>
            <a:lvl3pPr marL="665163" indent="-131763" defTabSz="912813">
              <a:spcBef>
                <a:spcPct val="20000"/>
              </a:spcBef>
              <a:buFont typeface="Arial" pitchFamily="34" charset="0"/>
              <a:buChar char="•"/>
              <a:defRPr sz="2400">
                <a:solidFill>
                  <a:schemeClr val="tx1"/>
                </a:solidFill>
                <a:latin typeface="Calibri" pitchFamily="34" charset="0"/>
              </a:defRPr>
            </a:lvl3pPr>
            <a:lvl4pPr marL="931863" indent="-131763" defTabSz="912813">
              <a:spcBef>
                <a:spcPct val="20000"/>
              </a:spcBef>
              <a:buFont typeface="Arial" pitchFamily="34" charset="0"/>
              <a:buChar char="–"/>
              <a:defRPr sz="2000">
                <a:solidFill>
                  <a:schemeClr val="tx1"/>
                </a:solidFill>
                <a:latin typeface="Calibri" pitchFamily="34" charset="0"/>
              </a:defRPr>
            </a:lvl4pPr>
            <a:lvl5pPr marL="1198563" indent="-131763" defTabSz="912813">
              <a:spcBef>
                <a:spcPct val="20000"/>
              </a:spcBef>
              <a:buFont typeface="Arial" pitchFamily="34" charset="0"/>
              <a:buChar char="»"/>
              <a:defRPr sz="2000">
                <a:solidFill>
                  <a:schemeClr val="tx1"/>
                </a:solidFill>
                <a:latin typeface="Calibri" pitchFamily="34" charset="0"/>
              </a:defRPr>
            </a:lvl5pPr>
            <a:lvl6pPr marL="1655763" indent="-131763"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112963" indent="-131763"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2570163" indent="-131763"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027363" indent="-131763"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fld id="{1807B0F9-0F81-4595-A640-79DC180ED3CC}" type="slidenum">
              <a:rPr lang="en-US" altLang="lv-LV" sz="1400" smtClean="0">
                <a:latin typeface="Times New Roman" pitchFamily="18" charset="0"/>
              </a:rPr>
              <a:pPr>
                <a:spcBef>
                  <a:spcPct val="0"/>
                </a:spcBef>
                <a:buFontTx/>
                <a:buNone/>
              </a:pPr>
              <a:t>69</a:t>
            </a:fld>
            <a:endParaRPr lang="en-US" altLang="lv-LV" sz="1400" smtClean="0">
              <a:latin typeface="Times New Roman" pitchFamily="18" charset="0"/>
            </a:endParaRPr>
          </a:p>
        </p:txBody>
      </p:sp>
      <p:sp>
        <p:nvSpPr>
          <p:cNvPr id="77827" name="Rectangle 2"/>
          <p:cNvSpPr>
            <a:spLocks noGrp="1" noChangeArrowheads="1"/>
          </p:cNvSpPr>
          <p:nvPr>
            <p:ph type="title"/>
          </p:nvPr>
        </p:nvSpPr>
        <p:spPr>
          <a:xfrm>
            <a:off x="457200" y="-99392"/>
            <a:ext cx="8337550" cy="962992"/>
          </a:xfrm>
        </p:spPr>
        <p:txBody>
          <a:bodyPr/>
          <a:lstStyle/>
          <a:p>
            <a:pPr eaLnBrk="1" hangingPunct="1"/>
            <a:r>
              <a:rPr lang="lv-LV" altLang="lv-LV" sz="3800" dirty="0" smtClean="0"/>
              <a:t>Vakcinācijas - </a:t>
            </a:r>
            <a:r>
              <a:rPr lang="lv-LV" altLang="lv-LV" sz="3800" dirty="0" smtClean="0">
                <a:solidFill>
                  <a:srgbClr val="FF0000"/>
                </a:solidFill>
              </a:rPr>
              <a:t>OBLIGĀTĀS</a:t>
            </a:r>
          </a:p>
        </p:txBody>
      </p:sp>
      <p:sp>
        <p:nvSpPr>
          <p:cNvPr id="675843" name="Rectangle 3"/>
          <p:cNvSpPr>
            <a:spLocks noGrp="1" noChangeArrowheads="1"/>
          </p:cNvSpPr>
          <p:nvPr>
            <p:ph type="body" idx="1"/>
          </p:nvPr>
        </p:nvSpPr>
        <p:spPr>
          <a:xfrm>
            <a:off x="381000" y="838200"/>
            <a:ext cx="8564563" cy="5586413"/>
          </a:xfrm>
        </p:spPr>
        <p:txBody>
          <a:bodyPr/>
          <a:lstStyle/>
          <a:p>
            <a:pPr eaLnBrk="1" hangingPunct="1"/>
            <a:r>
              <a:rPr lang="lv-LV" altLang="lv-LV" sz="3100" dirty="0"/>
              <a:t>2</a:t>
            </a:r>
            <a:r>
              <a:rPr lang="lv-LV" altLang="lv-LV" sz="2800" dirty="0"/>
              <a:t>6.09.2000</a:t>
            </a:r>
            <a:r>
              <a:rPr lang="lv-LV" altLang="lv-LV" sz="2800" dirty="0" smtClean="0"/>
              <a:t>. MK noteikumi nr.330 “Vakcinācijas noteikumi” nosaka vakcināciju pret arodinfekcijām:</a:t>
            </a:r>
          </a:p>
          <a:p>
            <a:pPr lvl="1" eaLnBrk="1" hangingPunct="1"/>
            <a:r>
              <a:rPr lang="lv-LV" altLang="lv-LV" dirty="0" smtClean="0"/>
              <a:t>ērču encefalītu </a:t>
            </a:r>
          </a:p>
          <a:p>
            <a:pPr lvl="1" eaLnBrk="1" hangingPunct="1"/>
            <a:r>
              <a:rPr lang="lv-LV" altLang="lv-LV" dirty="0" smtClean="0"/>
              <a:t>B hepatītu</a:t>
            </a:r>
          </a:p>
          <a:p>
            <a:pPr lvl="1" eaLnBrk="1" hangingPunct="1"/>
            <a:r>
              <a:rPr lang="lv-LV" altLang="lv-LV" dirty="0" smtClean="0"/>
              <a:t>trakumsērgu</a:t>
            </a:r>
          </a:p>
          <a:p>
            <a:pPr lvl="1" eaLnBrk="1" hangingPunct="1"/>
            <a:r>
              <a:rPr lang="lv-LV" altLang="lv-LV" dirty="0" smtClean="0"/>
              <a:t>dzelteno drudzi</a:t>
            </a:r>
          </a:p>
          <a:p>
            <a:pPr eaLnBrk="1" hangingPunct="1"/>
            <a:r>
              <a:rPr lang="lv-LV" altLang="lv-LV" sz="2800" dirty="0" smtClean="0"/>
              <a:t>Atcerieties – VDI kontrolē šo noteikumu izpildes to daļu, kuru attiecas uz darba vidi!!!</a:t>
            </a:r>
          </a:p>
          <a:p>
            <a:pPr lvl="1" eaLnBrk="1" hangingPunct="1">
              <a:buFont typeface="Wingdings" pitchFamily="2" charset="2"/>
              <a:buNone/>
            </a:pPr>
            <a:r>
              <a:rPr lang="lv-LV" altLang="lv-LV" sz="3100" dirty="0" smtClean="0"/>
              <a:t>	</a:t>
            </a:r>
          </a:p>
        </p:txBody>
      </p:sp>
    </p:spTree>
    <p:extLst>
      <p:ext uri="{BB962C8B-B14F-4D97-AF65-F5344CB8AC3E}">
        <p14:creationId xmlns:p14="http://schemas.microsoft.com/office/powerpoint/2010/main" val="3716043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758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758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758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7584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67584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7584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675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43"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lv-LV" altLang="lv-LV" sz="3600" dirty="0" smtClean="0"/>
              <a:t>Svarīgākie</a:t>
            </a:r>
            <a:r>
              <a:rPr lang="lv-LV" altLang="lv-LV" dirty="0" smtClean="0"/>
              <a:t> riska faktori nozarē</a:t>
            </a:r>
          </a:p>
        </p:txBody>
      </p:sp>
      <p:sp>
        <p:nvSpPr>
          <p:cNvPr id="12291" name="Content Placeholder 2"/>
          <p:cNvSpPr>
            <a:spLocks noGrp="1"/>
          </p:cNvSpPr>
          <p:nvPr>
            <p:ph idx="1"/>
          </p:nvPr>
        </p:nvSpPr>
        <p:spPr>
          <a:xfrm>
            <a:off x="323528" y="1124744"/>
            <a:ext cx="8229600" cy="4830763"/>
          </a:xfrm>
        </p:spPr>
        <p:txBody>
          <a:bodyPr/>
          <a:lstStyle/>
          <a:p>
            <a:pPr>
              <a:spcBef>
                <a:spcPct val="0"/>
              </a:spcBef>
            </a:pPr>
            <a:r>
              <a:rPr lang="lv-LV" altLang="lv-LV" b="1" dirty="0" smtClean="0"/>
              <a:t>Ķīmiskās vielas:</a:t>
            </a:r>
            <a:endParaRPr lang="lv-LV" altLang="lv-LV" sz="4000" dirty="0" smtClean="0"/>
          </a:p>
          <a:p>
            <a:pPr lvl="1">
              <a:spcBef>
                <a:spcPct val="0"/>
              </a:spcBef>
            </a:pPr>
            <a:r>
              <a:rPr lang="lv-LV" altLang="lv-LV" dirty="0" smtClean="0"/>
              <a:t>augu aizsardzības līdzekļi (piemēram, pesticīdi, herbicīdi u.c.)</a:t>
            </a:r>
            <a:endParaRPr lang="lv-LV" altLang="lv-LV" sz="4000" dirty="0" smtClean="0"/>
          </a:p>
          <a:p>
            <a:pPr lvl="1">
              <a:spcBef>
                <a:spcPct val="0"/>
              </a:spcBef>
            </a:pPr>
            <a:r>
              <a:rPr lang="lv-LV" altLang="lv-LV" dirty="0" smtClean="0"/>
              <a:t>metāns, sērūdeņradis, amonjaks u.c., kas rodas, sadaloties kūtsmēsliem, vircas bedrēs</a:t>
            </a:r>
            <a:endParaRPr lang="lv-LV" altLang="lv-LV" sz="4000" dirty="0" smtClean="0"/>
          </a:p>
          <a:p>
            <a:pPr lvl="1">
              <a:spcBef>
                <a:spcPct val="0"/>
              </a:spcBef>
            </a:pPr>
            <a:r>
              <a:rPr lang="lv-LV" altLang="lv-LV" dirty="0" smtClean="0"/>
              <a:t>sintētiskie mazgāšanas un dezinfekcijas līdzekļi</a:t>
            </a:r>
            <a:endParaRPr lang="lv-LV" altLang="lv-LV" sz="4000" dirty="0" smtClean="0"/>
          </a:p>
          <a:p>
            <a:pPr lvl="1">
              <a:spcBef>
                <a:spcPct val="0"/>
              </a:spcBef>
            </a:pPr>
            <a:r>
              <a:rPr lang="lv-LV" altLang="lv-LV" dirty="0" smtClean="0"/>
              <a:t>medikamenti un biostimulatori</a:t>
            </a:r>
            <a:endParaRPr lang="lv-LV" altLang="lv-LV" sz="4000" dirty="0" smtClean="0"/>
          </a:p>
          <a:p>
            <a:pPr lvl="1">
              <a:spcBef>
                <a:spcPct val="0"/>
              </a:spcBef>
            </a:pPr>
            <a:r>
              <a:rPr lang="lv-LV" altLang="lv-LV" dirty="0" smtClean="0"/>
              <a:t>degviela, eļļas, tehniskie šķidrumi u. c.</a:t>
            </a:r>
            <a:endParaRPr lang="lv-LV" altLang="lv-LV" sz="4000" dirty="0" smtClean="0"/>
          </a:p>
          <a:p>
            <a:pPr lvl="1">
              <a:spcBef>
                <a:spcPct val="0"/>
              </a:spcBef>
            </a:pPr>
            <a:endParaRPr lang="lv-LV" altLang="lv-LV" dirty="0" smtClean="0"/>
          </a:p>
          <a:p>
            <a:endParaRPr lang="lv-LV" altLang="lv-LV" dirty="0" smtClean="0"/>
          </a:p>
        </p:txBody>
      </p:sp>
    </p:spTree>
    <p:extLst>
      <p:ext uri="{BB962C8B-B14F-4D97-AF65-F5344CB8AC3E}">
        <p14:creationId xmlns:p14="http://schemas.microsoft.com/office/powerpoint/2010/main" val="21336862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lv-LV" altLang="lv-LV" smtClean="0"/>
              <a:t>Papildus minētajam....</a:t>
            </a:r>
          </a:p>
        </p:txBody>
      </p:sp>
      <p:sp>
        <p:nvSpPr>
          <p:cNvPr id="78851" name="Content Placeholder 2"/>
          <p:cNvSpPr>
            <a:spLocks noGrp="1"/>
          </p:cNvSpPr>
          <p:nvPr>
            <p:ph idx="1"/>
          </p:nvPr>
        </p:nvSpPr>
        <p:spPr/>
        <p:txBody>
          <a:bodyPr/>
          <a:lstStyle/>
          <a:p>
            <a:r>
              <a:rPr lang="lv-LV" altLang="lv-LV" sz="3600" dirty="0" smtClean="0"/>
              <a:t>Arī daudzi citi bioloģiskie aģenti: </a:t>
            </a:r>
          </a:p>
          <a:p>
            <a:pPr lvl="1"/>
            <a:r>
              <a:rPr lang="lv-LV" altLang="lv-LV" sz="3200" dirty="0"/>
              <a:t>e</a:t>
            </a:r>
            <a:r>
              <a:rPr lang="lv-LV" altLang="lv-LV" sz="3200" dirty="0" smtClean="0"/>
              <a:t>ndotoksīni</a:t>
            </a:r>
          </a:p>
          <a:p>
            <a:pPr lvl="1"/>
            <a:r>
              <a:rPr lang="lv-LV" altLang="lv-LV" sz="3200" dirty="0" smtClean="0"/>
              <a:t>pelējuma sēnītes </a:t>
            </a:r>
          </a:p>
          <a:p>
            <a:pPr lvl="1"/>
            <a:r>
              <a:rPr lang="lv-LV" altLang="lv-LV" sz="3200" dirty="0" smtClean="0"/>
              <a:t>rauga sēnītes</a:t>
            </a:r>
          </a:p>
          <a:p>
            <a:pPr lvl="1"/>
            <a:r>
              <a:rPr lang="lv-LV" altLang="lv-LV" sz="3200" dirty="0"/>
              <a:t>v</a:t>
            </a:r>
            <a:r>
              <a:rPr lang="lv-LV" altLang="lv-LV" sz="3200" dirty="0" smtClean="0"/>
              <a:t>irkne citu baktēriju vai vīrusu</a:t>
            </a:r>
          </a:p>
          <a:p>
            <a:pPr lvl="1"/>
            <a:r>
              <a:rPr lang="lv-LV" altLang="lv-LV" sz="3200" dirty="0" smtClean="0"/>
              <a:t>enzīmi u.c.</a:t>
            </a:r>
          </a:p>
          <a:p>
            <a:endParaRPr lang="lv-LV" altLang="lv-LV" dirty="0" smtClean="0"/>
          </a:p>
        </p:txBody>
      </p:sp>
    </p:spTree>
    <p:extLst>
      <p:ext uri="{BB962C8B-B14F-4D97-AF65-F5344CB8AC3E}">
        <p14:creationId xmlns:p14="http://schemas.microsoft.com/office/powerpoint/2010/main" val="19157134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5"/>
          <p:cNvSpPr>
            <a:spLocks noGrp="1"/>
          </p:cNvSpPr>
          <p:nvPr>
            <p:ph type="sldNum" sz="quarter" idx="4294967295"/>
          </p:nvPr>
        </p:nvSpPr>
        <p:spPr bwMode="auto">
          <a:xfrm>
            <a:off x="7034213" y="64008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337" tIns="26668" rIns="53337" bIns="26668"/>
          <a:lstStyle>
            <a:lvl1pPr defTabSz="912813">
              <a:spcBef>
                <a:spcPct val="20000"/>
              </a:spcBef>
              <a:buFont typeface="Arial" pitchFamily="34" charset="0"/>
              <a:buChar char="•"/>
              <a:defRPr sz="3200">
                <a:solidFill>
                  <a:schemeClr val="tx1"/>
                </a:solidFill>
                <a:latin typeface="Calibri" pitchFamily="34" charset="0"/>
              </a:defRPr>
            </a:lvl1pPr>
            <a:lvl2pPr marL="431800" indent="-165100" defTabSz="912813">
              <a:spcBef>
                <a:spcPct val="20000"/>
              </a:spcBef>
              <a:buFont typeface="Arial" pitchFamily="34" charset="0"/>
              <a:buChar char="–"/>
              <a:defRPr sz="2800">
                <a:solidFill>
                  <a:schemeClr val="tx1"/>
                </a:solidFill>
                <a:latin typeface="Calibri" pitchFamily="34" charset="0"/>
              </a:defRPr>
            </a:lvl2pPr>
            <a:lvl3pPr marL="665163" indent="-131763" defTabSz="912813">
              <a:spcBef>
                <a:spcPct val="20000"/>
              </a:spcBef>
              <a:buFont typeface="Arial" pitchFamily="34" charset="0"/>
              <a:buChar char="•"/>
              <a:defRPr sz="2400">
                <a:solidFill>
                  <a:schemeClr val="tx1"/>
                </a:solidFill>
                <a:latin typeface="Calibri" pitchFamily="34" charset="0"/>
              </a:defRPr>
            </a:lvl3pPr>
            <a:lvl4pPr marL="931863" indent="-131763" defTabSz="912813">
              <a:spcBef>
                <a:spcPct val="20000"/>
              </a:spcBef>
              <a:buFont typeface="Arial" pitchFamily="34" charset="0"/>
              <a:buChar char="–"/>
              <a:defRPr sz="2000">
                <a:solidFill>
                  <a:schemeClr val="tx1"/>
                </a:solidFill>
                <a:latin typeface="Calibri" pitchFamily="34" charset="0"/>
              </a:defRPr>
            </a:lvl4pPr>
            <a:lvl5pPr marL="1198563" indent="-131763" defTabSz="912813">
              <a:spcBef>
                <a:spcPct val="20000"/>
              </a:spcBef>
              <a:buFont typeface="Arial" pitchFamily="34" charset="0"/>
              <a:buChar char="»"/>
              <a:defRPr sz="2000">
                <a:solidFill>
                  <a:schemeClr val="tx1"/>
                </a:solidFill>
                <a:latin typeface="Calibri" pitchFamily="34" charset="0"/>
              </a:defRPr>
            </a:lvl5pPr>
            <a:lvl6pPr marL="1655763" indent="-131763"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112963" indent="-131763"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2570163" indent="-131763"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027363" indent="-131763"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fld id="{A2C5EBC2-FBB4-48DC-BDCD-5D80FFFAE96B}" type="slidenum">
              <a:rPr lang="en-US" altLang="lv-LV" sz="1400" smtClean="0">
                <a:latin typeface="Times New Roman" pitchFamily="18" charset="0"/>
              </a:rPr>
              <a:pPr>
                <a:spcBef>
                  <a:spcPct val="0"/>
                </a:spcBef>
                <a:buFontTx/>
                <a:buNone/>
              </a:pPr>
              <a:t>71</a:t>
            </a:fld>
            <a:endParaRPr lang="en-US" altLang="lv-LV" sz="1400" smtClean="0">
              <a:latin typeface="Times New Roman" pitchFamily="18" charset="0"/>
            </a:endParaRPr>
          </a:p>
        </p:txBody>
      </p:sp>
      <p:sp>
        <p:nvSpPr>
          <p:cNvPr id="79875" name="Rectangle 2"/>
          <p:cNvSpPr>
            <a:spLocks noGrp="1" noChangeArrowheads="1"/>
          </p:cNvSpPr>
          <p:nvPr>
            <p:ph type="title"/>
          </p:nvPr>
        </p:nvSpPr>
        <p:spPr>
          <a:xfrm>
            <a:off x="685800" y="116633"/>
            <a:ext cx="7497763" cy="648072"/>
          </a:xfrm>
        </p:spPr>
        <p:txBody>
          <a:bodyPr/>
          <a:lstStyle/>
          <a:p>
            <a:pPr eaLnBrk="1" hangingPunct="1"/>
            <a:r>
              <a:rPr lang="lv-LV" altLang="lv-LV" smtClean="0"/>
              <a:t>Vakcinācijas – (ne)obligātās</a:t>
            </a:r>
            <a:endParaRPr lang="en-GB" altLang="lv-LV" smtClean="0"/>
          </a:p>
        </p:txBody>
      </p:sp>
      <p:sp>
        <p:nvSpPr>
          <p:cNvPr id="79876" name="Rectangle 3"/>
          <p:cNvSpPr>
            <a:spLocks noGrp="1" noChangeArrowheads="1"/>
          </p:cNvSpPr>
          <p:nvPr>
            <p:ph type="body" idx="1"/>
          </p:nvPr>
        </p:nvSpPr>
        <p:spPr>
          <a:xfrm>
            <a:off x="395536" y="908720"/>
            <a:ext cx="8138864" cy="5492080"/>
          </a:xfrm>
        </p:spPr>
        <p:txBody>
          <a:bodyPr/>
          <a:lstStyle/>
          <a:p>
            <a:pPr eaLnBrk="1" hangingPunct="1">
              <a:lnSpc>
                <a:spcPct val="90000"/>
              </a:lnSpc>
            </a:pPr>
            <a:r>
              <a:rPr lang="lv-LV" altLang="lv-LV" sz="2900" dirty="0" smtClean="0"/>
              <a:t>MK noteikumi nr.189 “Darba aizsardzības prasības, saskaroties ar bioloģiskām vielām”:</a:t>
            </a:r>
            <a:endParaRPr lang="en-GB" altLang="lv-LV" sz="2900" dirty="0" smtClean="0"/>
          </a:p>
          <a:p>
            <a:pPr lvl="1" eaLnBrk="1" hangingPunct="1">
              <a:lnSpc>
                <a:spcPct val="90000"/>
              </a:lnSpc>
            </a:pPr>
            <a:r>
              <a:rPr lang="lv-LV" altLang="lv-LV" dirty="0" smtClean="0">
                <a:cs typeface="Times New Roman" pitchFamily="18" charset="0"/>
              </a:rPr>
              <a:t>ja riska novērtēšanā konstatē, ka nodarbinātie ir pakļauti tādu bioloģisku aģentu iedarbībai, kuras dēļ pastāv draudi nodarbināto drošībai un veselībai un pret šiem bioloģiskajiem aģentiem ir pieejamas iedarbīgas vakcīnas, darba devējs </a:t>
            </a:r>
            <a:r>
              <a:rPr lang="lv-LV" altLang="lv-LV" u="sng" dirty="0" smtClean="0">
                <a:cs typeface="Times New Roman" pitchFamily="18" charset="0"/>
              </a:rPr>
              <a:t>piedāvā nodarbinātajiem iespēju vakcinēties</a:t>
            </a:r>
            <a:r>
              <a:rPr lang="lv-LV" altLang="lv-LV" dirty="0" smtClean="0">
                <a:cs typeface="Times New Roman" pitchFamily="18" charset="0"/>
              </a:rPr>
              <a:t>;</a:t>
            </a:r>
            <a:endParaRPr lang="en-GB" altLang="lv-LV" dirty="0" smtClean="0">
              <a:latin typeface="Arial Unicode MS" pitchFamily="34" charset="-128"/>
              <a:ea typeface="Arial Unicode MS" pitchFamily="34" charset="-128"/>
              <a:cs typeface="Arial Unicode MS" pitchFamily="34" charset="-128"/>
            </a:endParaRPr>
          </a:p>
          <a:p>
            <a:pPr lvl="1" eaLnBrk="1" hangingPunct="1">
              <a:lnSpc>
                <a:spcPct val="90000"/>
              </a:lnSpc>
            </a:pPr>
            <a:r>
              <a:rPr lang="lv-LV" altLang="lv-LV" u="sng" dirty="0" smtClean="0">
                <a:cs typeface="Times New Roman" pitchFamily="18" charset="0"/>
              </a:rPr>
              <a:t>izdevumus</a:t>
            </a:r>
            <a:r>
              <a:rPr lang="lv-LV" altLang="lv-LV" dirty="0" smtClean="0">
                <a:cs typeface="Times New Roman" pitchFamily="18" charset="0"/>
              </a:rPr>
              <a:t>, kas saistīti ar minēto vakcināciju, </a:t>
            </a:r>
            <a:r>
              <a:rPr lang="lv-LV" altLang="lv-LV" u="sng" dirty="0" smtClean="0">
                <a:cs typeface="Times New Roman" pitchFamily="18" charset="0"/>
              </a:rPr>
              <a:t>sedz darba devējs</a:t>
            </a:r>
            <a:r>
              <a:rPr lang="lv-LV" altLang="lv-LV" dirty="0" smtClean="0">
                <a:cs typeface="Times New Roman" pitchFamily="18" charset="0"/>
              </a:rPr>
              <a:t>.</a:t>
            </a:r>
            <a:endParaRPr lang="en-GB" altLang="lv-LV" dirty="0" smtClean="0">
              <a:latin typeface="Arial Unicode MS" pitchFamily="34" charset="-128"/>
              <a:ea typeface="Arial Unicode MS" pitchFamily="34" charset="-128"/>
              <a:cs typeface="Arial Unicode MS" pitchFamily="34" charset="-128"/>
            </a:endParaRPr>
          </a:p>
          <a:p>
            <a:pPr lvl="1" eaLnBrk="1" hangingPunct="1">
              <a:lnSpc>
                <a:spcPct val="90000"/>
              </a:lnSpc>
            </a:pPr>
            <a:endParaRPr lang="lv-LV" altLang="lv-LV" dirty="0" smtClean="0"/>
          </a:p>
          <a:p>
            <a:pPr eaLnBrk="1" hangingPunct="1">
              <a:lnSpc>
                <a:spcPct val="90000"/>
              </a:lnSpc>
            </a:pPr>
            <a:endParaRPr lang="en-GB" altLang="lv-LV" sz="2900" dirty="0" smtClean="0"/>
          </a:p>
        </p:txBody>
      </p:sp>
    </p:spTree>
    <p:extLst>
      <p:ext uri="{BB962C8B-B14F-4D97-AF65-F5344CB8AC3E}">
        <p14:creationId xmlns:p14="http://schemas.microsoft.com/office/powerpoint/2010/main" val="11241598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title"/>
          </p:nvPr>
        </p:nvSpPr>
        <p:spPr>
          <a:xfrm>
            <a:off x="228600" y="228600"/>
            <a:ext cx="8229600" cy="320080"/>
          </a:xfrm>
        </p:spPr>
        <p:txBody>
          <a:bodyPr/>
          <a:lstStyle/>
          <a:p>
            <a:pPr eaLnBrk="1" hangingPunct="1"/>
            <a:r>
              <a:rPr lang="lv-LV" altLang="lv-LV" sz="3200" b="1" dirty="0" smtClean="0">
                <a:latin typeface="Arial" panose="020B0604020202020204" pitchFamily="34" charset="0"/>
                <a:cs typeface="Arial" panose="020B0604020202020204" pitchFamily="34" charset="0"/>
              </a:rPr>
              <a:t>Optiskais starojums</a:t>
            </a:r>
            <a:endParaRPr lang="en-GB" altLang="lv-LV" sz="3200" b="1" dirty="0" smtClean="0">
              <a:latin typeface="Arial" panose="020B0604020202020204" pitchFamily="34" charset="0"/>
              <a:cs typeface="Arial" panose="020B0604020202020204" pitchFamily="34" charset="0"/>
            </a:endParaRPr>
          </a:p>
        </p:txBody>
      </p:sp>
      <p:sp>
        <p:nvSpPr>
          <p:cNvPr id="80899" name="Rectangle 4"/>
          <p:cNvSpPr>
            <a:spLocks noChangeArrowheads="1"/>
          </p:cNvSpPr>
          <p:nvPr/>
        </p:nvSpPr>
        <p:spPr bwMode="auto">
          <a:xfrm>
            <a:off x="395537" y="908720"/>
            <a:ext cx="8445252" cy="549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buFontTx/>
              <a:buNone/>
            </a:pPr>
            <a:r>
              <a:rPr lang="lv-LV" altLang="lv-LV" sz="3600" dirty="0">
                <a:latin typeface="Arial" panose="020B0604020202020204" pitchFamily="34" charset="0"/>
                <a:cs typeface="Arial" panose="020B0604020202020204" pitchFamily="34" charset="0"/>
              </a:rPr>
              <a:t>Optiskais starojums ir jebkurš elektromagnētiskais starojums ar viļņa garumu diapazonā no 100 nm līdz 1 mm. </a:t>
            </a:r>
          </a:p>
          <a:p>
            <a:pPr eaLnBrk="1" hangingPunct="1">
              <a:buFontTx/>
              <a:buNone/>
            </a:pPr>
            <a:r>
              <a:rPr lang="lv-LV" altLang="lv-LV" sz="3600" b="1" u="sng" dirty="0">
                <a:latin typeface="Arial" panose="020B0604020202020204" pitchFamily="34" charset="0"/>
                <a:cs typeface="Arial" panose="020B0604020202020204" pitchFamily="34" charset="0"/>
              </a:rPr>
              <a:t>Optiskā starojuma veidi:</a:t>
            </a:r>
          </a:p>
          <a:p>
            <a:pPr eaLnBrk="1" hangingPunct="1">
              <a:buFontTx/>
              <a:buNone/>
            </a:pPr>
            <a:r>
              <a:rPr lang="lv-LV" altLang="lv-LV" sz="3600" dirty="0">
                <a:latin typeface="Arial" panose="020B0604020202020204" pitchFamily="34" charset="0"/>
                <a:cs typeface="Arial" panose="020B0604020202020204" pitchFamily="34" charset="0"/>
              </a:rPr>
              <a:t>1. neviendabīgais starojums – jebkurš optiskais starojums, kas nav lāzera starojums (ultravioletais starojums; redzamais starojums; infrasarkanais starojums)</a:t>
            </a:r>
          </a:p>
          <a:p>
            <a:pPr eaLnBrk="1" hangingPunct="1">
              <a:buFontTx/>
              <a:buNone/>
            </a:pPr>
            <a:r>
              <a:rPr lang="lv-LV" altLang="lv-LV" sz="3600" dirty="0">
                <a:latin typeface="Arial" panose="020B0604020202020204" pitchFamily="34" charset="0"/>
                <a:cs typeface="Arial" panose="020B0604020202020204" pitchFamily="34" charset="0"/>
              </a:rPr>
              <a:t>2. lāzera starojums – optiskais starojums no lāzera ierīces</a:t>
            </a:r>
          </a:p>
          <a:p>
            <a:pPr eaLnBrk="1" hangingPunct="1">
              <a:buFontTx/>
              <a:buNone/>
            </a:pPr>
            <a:r>
              <a:rPr lang="lv-LV" altLang="lv-LV" sz="3600" b="1" dirty="0">
                <a:latin typeface="Arial" panose="020B0604020202020204" pitchFamily="34" charset="0"/>
                <a:cs typeface="Arial" panose="020B0604020202020204" pitchFamily="34" charset="0"/>
              </a:rPr>
              <a:t>Latvijā prasības nosaka: </a:t>
            </a:r>
          </a:p>
          <a:p>
            <a:pPr eaLnBrk="1" hangingPunct="1">
              <a:buFontTx/>
              <a:buNone/>
            </a:pPr>
            <a:r>
              <a:rPr lang="lv-LV" altLang="lv-LV" sz="3600" b="1" dirty="0">
                <a:latin typeface="Arial" panose="020B0604020202020204" pitchFamily="34" charset="0"/>
                <a:cs typeface="Arial" panose="020B0604020202020204" pitchFamily="34" charset="0"/>
              </a:rPr>
              <a:t>MK 30.06.2009. </a:t>
            </a:r>
            <a:r>
              <a:rPr lang="lv-LV" altLang="lv-LV" sz="3600" b="1" dirty="0" smtClean="0">
                <a:latin typeface="Arial" panose="020B0604020202020204" pitchFamily="34" charset="0"/>
                <a:cs typeface="Arial" panose="020B0604020202020204" pitchFamily="34" charset="0"/>
              </a:rPr>
              <a:t>noteikumi </a:t>
            </a:r>
            <a:r>
              <a:rPr lang="lv-LV" altLang="lv-LV" sz="3600" b="1" dirty="0">
                <a:latin typeface="Arial" panose="020B0604020202020204" pitchFamily="34" charset="0"/>
                <a:cs typeface="Arial" panose="020B0604020202020204" pitchFamily="34" charset="0"/>
              </a:rPr>
              <a:t>Nr.731 "Darba aizsardzības prasības nodarbināto aizsardzībai pret mākslīgā optiskā starojuma radīto risku darba vidē" </a:t>
            </a:r>
            <a:r>
              <a:rPr lang="lv-LV" altLang="lv-LV" sz="2400" b="1" dirty="0"/>
              <a:t> </a:t>
            </a:r>
            <a:endParaRPr lang="lv-LV" altLang="lv-LV" sz="2400" dirty="0"/>
          </a:p>
        </p:txBody>
      </p:sp>
    </p:spTree>
    <p:extLst>
      <p:ext uri="{BB962C8B-B14F-4D97-AF65-F5344CB8AC3E}">
        <p14:creationId xmlns:p14="http://schemas.microsoft.com/office/powerpoint/2010/main" val="25192576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em-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8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8027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lv-LV" sz="6700" dirty="0" smtClean="0"/>
              <a:t>Optiskais starojums</a:t>
            </a:r>
            <a:r>
              <a:rPr lang="lv-LV" dirty="0" smtClean="0"/>
              <a:t/>
            </a:r>
            <a:br>
              <a:rPr lang="lv-LV" dirty="0" smtClean="0"/>
            </a:br>
            <a:r>
              <a:rPr lang="lv-LV" dirty="0" smtClean="0"/>
              <a:t>(mērogs nav vienāds)</a:t>
            </a:r>
            <a:endParaRPr lang="lv-LV" dirty="0"/>
          </a:p>
        </p:txBody>
      </p:sp>
      <p:pic>
        <p:nvPicPr>
          <p:cNvPr id="829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2076450"/>
            <a:ext cx="9009062"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3473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endParaRPr lang="en-GB" altLang="en-US" smtClean="0"/>
          </a:p>
        </p:txBody>
      </p:sp>
      <p:pic>
        <p:nvPicPr>
          <p:cNvPr id="83971" name="Picture 2" descr="C:\Users\ivavan\DDVVI_projekti\Preventivie_pasakumi_2012\materiali_2012\107_2012_Atgadne_piena_lauksaimniecba_OK\foto_darba\P10100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3586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lv-LV" altLang="lv-LV" smtClean="0"/>
              <a:t>OS Bīstamība?</a:t>
            </a:r>
          </a:p>
        </p:txBody>
      </p:sp>
      <p:sp>
        <p:nvSpPr>
          <p:cNvPr id="84995" name="Content Placeholder 2"/>
          <p:cNvSpPr>
            <a:spLocks noGrp="1"/>
          </p:cNvSpPr>
          <p:nvPr>
            <p:ph idx="1"/>
          </p:nvPr>
        </p:nvSpPr>
        <p:spPr/>
        <p:txBody>
          <a:bodyPr/>
          <a:lstStyle/>
          <a:p>
            <a:pPr eaLnBrk="1" hangingPunct="1"/>
            <a:r>
              <a:rPr lang="lv-LV" altLang="lv-LV" sz="4000" smtClean="0"/>
              <a:t>Svarīgākais</a:t>
            </a:r>
          </a:p>
          <a:p>
            <a:pPr lvl="1" eaLnBrk="1" hangingPunct="1"/>
            <a:r>
              <a:rPr lang="lv-LV" altLang="lv-LV" sz="3600" smtClean="0"/>
              <a:t>Ietekme uz ādu</a:t>
            </a:r>
          </a:p>
          <a:p>
            <a:pPr lvl="1" eaLnBrk="1" hangingPunct="1"/>
            <a:r>
              <a:rPr lang="lv-LV" altLang="lv-LV" sz="3600" smtClean="0"/>
              <a:t>Ietekmē uz acīm</a:t>
            </a:r>
          </a:p>
        </p:txBody>
      </p:sp>
    </p:spTree>
    <p:extLst>
      <p:ext uri="{BB962C8B-B14F-4D97-AF65-F5344CB8AC3E}">
        <p14:creationId xmlns:p14="http://schemas.microsoft.com/office/powerpoint/2010/main" val="34073914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lv-LV" altLang="lv-LV" smtClean="0"/>
              <a:t>UVA  starojums</a:t>
            </a:r>
          </a:p>
        </p:txBody>
      </p:sp>
      <p:sp>
        <p:nvSpPr>
          <p:cNvPr id="86019" name="Rectangle 3"/>
          <p:cNvSpPr>
            <a:spLocks noGrp="1" noChangeArrowheads="1"/>
          </p:cNvSpPr>
          <p:nvPr>
            <p:ph type="body" idx="1"/>
          </p:nvPr>
        </p:nvSpPr>
        <p:spPr/>
        <p:txBody>
          <a:bodyPr/>
          <a:lstStyle/>
          <a:p>
            <a:pPr eaLnBrk="1" hangingPunct="1"/>
            <a:r>
              <a:rPr lang="lv-LV" altLang="lv-LV" smtClean="0"/>
              <a:t>Iekļūst ādas dziļākajos slāņos (dermā)</a:t>
            </a:r>
          </a:p>
          <a:p>
            <a:pPr eaLnBrk="1" hangingPunct="1"/>
            <a:r>
              <a:rPr lang="lv-LV" altLang="lv-LV" smtClean="0"/>
              <a:t>Iziet caur stiklu un apģērbu</a:t>
            </a:r>
          </a:p>
          <a:p>
            <a:pPr eaLnBrk="1" hangingPunct="1"/>
            <a:r>
              <a:rPr lang="lv-LV" altLang="lv-LV" smtClean="0"/>
              <a:t>Izraisa kolagēna un elastīna destrukciju</a:t>
            </a:r>
          </a:p>
          <a:p>
            <a:pPr eaLnBrk="1" hangingPunct="1"/>
            <a:r>
              <a:rPr lang="lv-LV" altLang="lv-LV" smtClean="0"/>
              <a:t>Veicina ādas novecošanos</a:t>
            </a:r>
          </a:p>
          <a:p>
            <a:pPr eaLnBrk="1" hangingPunct="1"/>
            <a:r>
              <a:rPr lang="lv-LV" altLang="lv-LV" smtClean="0"/>
              <a:t>Veicina bioloģiski aktīvu vielu produkciju ādā</a:t>
            </a:r>
          </a:p>
          <a:p>
            <a:pPr eaLnBrk="1" hangingPunct="1"/>
            <a:endParaRPr lang="lv-LV" altLang="lv-LV" smtClean="0"/>
          </a:p>
        </p:txBody>
      </p:sp>
    </p:spTree>
    <p:extLst>
      <p:ext uri="{BB962C8B-B14F-4D97-AF65-F5344CB8AC3E}">
        <p14:creationId xmlns:p14="http://schemas.microsoft.com/office/powerpoint/2010/main" val="26933629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lv-LV" altLang="lv-LV" smtClean="0"/>
              <a:t>UVB starojums</a:t>
            </a:r>
          </a:p>
        </p:txBody>
      </p:sp>
      <p:sp>
        <p:nvSpPr>
          <p:cNvPr id="87043" name="Rectangle 3"/>
          <p:cNvSpPr>
            <a:spLocks noGrp="1" noChangeArrowheads="1"/>
          </p:cNvSpPr>
          <p:nvPr>
            <p:ph type="body" idx="1"/>
          </p:nvPr>
        </p:nvSpPr>
        <p:spPr/>
        <p:txBody>
          <a:bodyPr/>
          <a:lstStyle/>
          <a:p>
            <a:pPr eaLnBrk="1" hangingPunct="1"/>
            <a:r>
              <a:rPr lang="lv-LV" altLang="lv-LV" smtClean="0"/>
              <a:t>Iekļūst ādas virsējos slāņos(epiderma)</a:t>
            </a:r>
          </a:p>
          <a:p>
            <a:pPr eaLnBrk="1" hangingPunct="1"/>
            <a:r>
              <a:rPr lang="lv-LV" altLang="lv-LV" smtClean="0"/>
              <a:t>Rada ādas apdegumu (eritēmu)</a:t>
            </a:r>
          </a:p>
          <a:p>
            <a:pPr eaLnBrk="1" hangingPunct="1"/>
            <a:r>
              <a:rPr lang="lv-LV" altLang="lv-LV" smtClean="0"/>
              <a:t>Stimulē melanīna sintēzi</a:t>
            </a:r>
          </a:p>
          <a:p>
            <a:pPr eaLnBrk="1" hangingPunct="1"/>
            <a:r>
              <a:rPr lang="lv-LV" altLang="lv-LV" smtClean="0"/>
              <a:t>Nomāc ādas imūno sistēmu</a:t>
            </a:r>
          </a:p>
          <a:p>
            <a:pPr eaLnBrk="1" hangingPunct="1"/>
            <a:r>
              <a:rPr lang="lv-LV" altLang="lv-LV" smtClean="0"/>
              <a:t>Veicina ādas sausumu</a:t>
            </a:r>
          </a:p>
        </p:txBody>
      </p:sp>
    </p:spTree>
    <p:extLst>
      <p:ext uri="{BB962C8B-B14F-4D97-AF65-F5344CB8AC3E}">
        <p14:creationId xmlns:p14="http://schemas.microsoft.com/office/powerpoint/2010/main" val="99721063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lv-LV" altLang="lv-LV" smtClean="0"/>
              <a:t>UVC starojums</a:t>
            </a:r>
          </a:p>
        </p:txBody>
      </p:sp>
      <p:sp>
        <p:nvSpPr>
          <p:cNvPr id="88067" name="Rectangle 3"/>
          <p:cNvSpPr>
            <a:spLocks noGrp="1" noChangeArrowheads="1"/>
          </p:cNvSpPr>
          <p:nvPr>
            <p:ph type="body" idx="1"/>
          </p:nvPr>
        </p:nvSpPr>
        <p:spPr/>
        <p:txBody>
          <a:bodyPr/>
          <a:lstStyle/>
          <a:p>
            <a:pPr eaLnBrk="1" hangingPunct="1"/>
            <a:r>
              <a:rPr lang="lv-LV" altLang="lv-LV" smtClean="0"/>
              <a:t>Dabā absorbē ozons</a:t>
            </a:r>
          </a:p>
          <a:p>
            <a:pPr eaLnBrk="1" hangingPunct="1"/>
            <a:r>
              <a:rPr lang="lv-LV" altLang="lv-LV" smtClean="0"/>
              <a:t>Sastopams cilvēku ražots starojums (metinātāji)</a:t>
            </a:r>
          </a:p>
          <a:p>
            <a:pPr eaLnBrk="1" hangingPunct="1"/>
            <a:r>
              <a:rPr lang="lv-LV" altLang="lv-LV" smtClean="0"/>
              <a:t>Viskaitīgākais, jo rada nopietnus šūnu bojājumus</a:t>
            </a:r>
          </a:p>
          <a:p>
            <a:pPr eaLnBrk="1" hangingPunct="1"/>
            <a:r>
              <a:rPr lang="lv-LV" altLang="lv-LV" smtClean="0"/>
              <a:t>Iekļūst epidermas virsējos slāņos</a:t>
            </a:r>
          </a:p>
        </p:txBody>
      </p:sp>
    </p:spTree>
    <p:extLst>
      <p:ext uri="{BB962C8B-B14F-4D97-AF65-F5344CB8AC3E}">
        <p14:creationId xmlns:p14="http://schemas.microsoft.com/office/powerpoint/2010/main" val="26748190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857223" y="214290"/>
            <a:ext cx="7786743" cy="766438"/>
          </a:xfrm>
        </p:spPr>
        <p:txBody>
          <a:bodyPr/>
          <a:lstStyle/>
          <a:p>
            <a:r>
              <a:rPr lang="lv-LV" altLang="lv-LV" sz="3600" smtClean="0"/>
              <a:t>Svarīgākie riska faktori nozarē</a:t>
            </a:r>
          </a:p>
        </p:txBody>
      </p:sp>
      <p:sp>
        <p:nvSpPr>
          <p:cNvPr id="13315" name="Content Placeholder 2"/>
          <p:cNvSpPr>
            <a:spLocks noGrp="1"/>
          </p:cNvSpPr>
          <p:nvPr>
            <p:ph idx="1"/>
          </p:nvPr>
        </p:nvSpPr>
        <p:spPr>
          <a:xfrm>
            <a:off x="251520" y="764704"/>
            <a:ext cx="8435280" cy="5361459"/>
          </a:xfrm>
        </p:spPr>
        <p:txBody>
          <a:bodyPr/>
          <a:lstStyle/>
          <a:p>
            <a:r>
              <a:rPr lang="lv-LV" altLang="lv-LV" b="1" dirty="0" smtClean="0"/>
              <a:t>Bioloģiskie aģenti:</a:t>
            </a:r>
            <a:endParaRPr lang="lv-LV" altLang="lv-LV" dirty="0" smtClean="0"/>
          </a:p>
          <a:p>
            <a:pPr lvl="1"/>
            <a:r>
              <a:rPr lang="lv-LV" altLang="lv-LV" dirty="0" smtClean="0"/>
              <a:t>bioloģiski aktīvās vielas (piemēram, ziedputekšņi, antibiotikas, ēteriskās eļļas, lopbarības piedevas),</a:t>
            </a:r>
            <a:r>
              <a:rPr lang="lv-LV" altLang="lv-LV" b="1" dirty="0" smtClean="0"/>
              <a:t> </a:t>
            </a:r>
            <a:r>
              <a:rPr lang="lv-LV" altLang="lv-LV" dirty="0" smtClean="0"/>
              <a:t>baktērijas, mikroskopiskās sēnes u. c. mikroorganismi</a:t>
            </a:r>
          </a:p>
          <a:p>
            <a:pPr lvl="1"/>
            <a:r>
              <a:rPr lang="lv-LV" altLang="lv-LV" dirty="0" smtClean="0"/>
              <a:t>parazīti un insekti (piemēram, cērmes, nematodes, lenteņi, odi, ērces un dunduri u.c.)</a:t>
            </a:r>
          </a:p>
          <a:p>
            <a:pPr lvl="1"/>
            <a:r>
              <a:rPr lang="lv-LV" altLang="lv-LV" dirty="0" smtClean="0"/>
              <a:t>indīgi augi, kuri satur toksiskas vielas un var izraisīt cilvēka vai dzīvnieka saindēšanos vai pat nāvi (latvāņi, driģenes, zalktene, čūskoga, uzpirkstīte, indīgās sēnes u.c.), to sula</a:t>
            </a:r>
          </a:p>
          <a:p>
            <a:endParaRPr lang="lv-LV" altLang="lv-LV" dirty="0" smtClean="0"/>
          </a:p>
        </p:txBody>
      </p:sp>
    </p:spTree>
    <p:extLst>
      <p:ext uri="{BB962C8B-B14F-4D97-AF65-F5344CB8AC3E}">
        <p14:creationId xmlns:p14="http://schemas.microsoft.com/office/powerpoint/2010/main" val="15043603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lv-LV" altLang="lv-LV" smtClean="0"/>
              <a:t>UV starojums palielina ādas vēžu rašanās risku !</a:t>
            </a:r>
          </a:p>
        </p:txBody>
      </p:sp>
      <p:sp>
        <p:nvSpPr>
          <p:cNvPr id="89091" name="Rectangle 3"/>
          <p:cNvSpPr>
            <a:spLocks noGrp="1" noChangeArrowheads="1"/>
          </p:cNvSpPr>
          <p:nvPr>
            <p:ph type="body" idx="1"/>
          </p:nvPr>
        </p:nvSpPr>
        <p:spPr>
          <a:xfrm>
            <a:off x="857224" y="1428750"/>
            <a:ext cx="8107264" cy="4714875"/>
          </a:xfrm>
        </p:spPr>
        <p:txBody>
          <a:bodyPr/>
          <a:lstStyle/>
          <a:p>
            <a:pPr eaLnBrk="1" hangingPunct="1"/>
            <a:r>
              <a:rPr lang="lv-LV" altLang="lv-LV" sz="2800" dirty="0" smtClean="0"/>
              <a:t>UV starojums rada šūnu DNS bojājumu</a:t>
            </a:r>
          </a:p>
          <a:p>
            <a:pPr eaLnBrk="1" hangingPunct="1"/>
            <a:r>
              <a:rPr lang="lv-LV" altLang="lv-LV" sz="2800" dirty="0" smtClean="0"/>
              <a:t>Cilvēka organismā gēns p53 atbild par bojāto šūnu atpazīšanu un apoptozi (bojāeju)</a:t>
            </a:r>
          </a:p>
          <a:p>
            <a:pPr eaLnBrk="1" hangingPunct="1"/>
            <a:r>
              <a:rPr lang="lv-LV" altLang="lv-LV" sz="2800" dirty="0" smtClean="0"/>
              <a:t>Ja UV starojuma ietekmē notiek gēna p53 mutācija, netiek kavēta bojāto šūnu dalīšanās, veidojas audzējs.</a:t>
            </a:r>
          </a:p>
          <a:p>
            <a:pPr eaLnBrk="1" hangingPunct="1"/>
            <a:r>
              <a:rPr lang="lv-LV" altLang="lv-LV" sz="2800" b="1" dirty="0" smtClean="0"/>
              <a:t>Mūža laikā saņemtā UV starojuma iedarbība summējas!!!</a:t>
            </a:r>
          </a:p>
        </p:txBody>
      </p:sp>
    </p:spTree>
    <p:extLst>
      <p:ext uri="{BB962C8B-B14F-4D97-AF65-F5344CB8AC3E}">
        <p14:creationId xmlns:p14="http://schemas.microsoft.com/office/powerpoint/2010/main" val="8115050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lv-LV" altLang="lv-LV" smtClean="0"/>
              <a:t>UV starojuma ietekme </a:t>
            </a:r>
          </a:p>
        </p:txBody>
      </p:sp>
      <p:sp>
        <p:nvSpPr>
          <p:cNvPr id="90115" name="Rectangle 3"/>
          <p:cNvSpPr>
            <a:spLocks noGrp="1" noChangeArrowheads="1"/>
          </p:cNvSpPr>
          <p:nvPr>
            <p:ph type="body" idx="1"/>
          </p:nvPr>
        </p:nvSpPr>
        <p:spPr/>
        <p:txBody>
          <a:bodyPr/>
          <a:lstStyle/>
          <a:p>
            <a:pPr eaLnBrk="1" hangingPunct="1"/>
            <a:r>
              <a:rPr lang="lv-LV" altLang="lv-LV" dirty="0" smtClean="0"/>
              <a:t>Ādas apsārtums (eritēma)</a:t>
            </a:r>
          </a:p>
          <a:p>
            <a:pPr eaLnBrk="1" hangingPunct="1"/>
            <a:r>
              <a:rPr lang="lv-LV" altLang="lv-LV" dirty="0" smtClean="0"/>
              <a:t>Fotoalerģisks dermatīts</a:t>
            </a:r>
          </a:p>
          <a:p>
            <a:pPr eaLnBrk="1" hangingPunct="1"/>
            <a:r>
              <a:rPr lang="lv-LV" altLang="lv-LV" dirty="0" smtClean="0"/>
              <a:t>Košāki ādas pigmentplankumi (vasarasraibumi)</a:t>
            </a:r>
          </a:p>
          <a:p>
            <a:pPr eaLnBrk="1" hangingPunct="1"/>
            <a:r>
              <a:rPr lang="lv-LV" altLang="lv-LV" dirty="0" smtClean="0"/>
              <a:t>Veicina ādas izžūšanu (sausa āda)</a:t>
            </a:r>
          </a:p>
          <a:p>
            <a:pPr eaLnBrk="1" hangingPunct="1"/>
            <a:r>
              <a:rPr lang="lv-LV" altLang="lv-LV" dirty="0" smtClean="0"/>
              <a:t>Paātrina ādas novecošanos</a:t>
            </a:r>
          </a:p>
          <a:p>
            <a:pPr eaLnBrk="1" hangingPunct="1"/>
            <a:r>
              <a:rPr lang="lv-LV" altLang="lv-LV" dirty="0" smtClean="0"/>
              <a:t>Pieaug ādas vēža risks!</a:t>
            </a:r>
          </a:p>
          <a:p>
            <a:pPr eaLnBrk="1" hangingPunct="1"/>
            <a:endParaRPr lang="lv-LV" altLang="lv-LV" dirty="0" smtClean="0"/>
          </a:p>
          <a:p>
            <a:pPr eaLnBrk="1" hangingPunct="1"/>
            <a:endParaRPr lang="lv-LV" altLang="lv-LV" dirty="0" smtClean="0"/>
          </a:p>
          <a:p>
            <a:pPr eaLnBrk="1" hangingPunct="1"/>
            <a:endParaRPr lang="lv-LV" altLang="lv-LV" dirty="0" smtClean="0"/>
          </a:p>
          <a:p>
            <a:pPr eaLnBrk="1" hangingPunct="1"/>
            <a:endParaRPr lang="lv-LV" altLang="lv-LV" dirty="0" smtClean="0"/>
          </a:p>
          <a:p>
            <a:pPr eaLnBrk="1" hangingPunct="1"/>
            <a:endParaRPr lang="lv-LV" altLang="lv-LV" dirty="0" smtClean="0"/>
          </a:p>
        </p:txBody>
      </p:sp>
    </p:spTree>
    <p:extLst>
      <p:ext uri="{BB962C8B-B14F-4D97-AF65-F5344CB8AC3E}">
        <p14:creationId xmlns:p14="http://schemas.microsoft.com/office/powerpoint/2010/main" val="28587377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lv-LV" altLang="lv-LV" smtClean="0"/>
              <a:t>Ādas vēži</a:t>
            </a:r>
          </a:p>
        </p:txBody>
      </p:sp>
      <p:pic>
        <p:nvPicPr>
          <p:cNvPr id="91139" name="Picture 4" descr="7-91"/>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251520" y="908720"/>
            <a:ext cx="4648200" cy="32988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140" name="Rectangle 5"/>
          <p:cNvSpPr>
            <a:spLocks noGrp="1" noChangeArrowheads="1"/>
          </p:cNvSpPr>
          <p:nvPr>
            <p:ph type="body" sz="half" idx="2"/>
          </p:nvPr>
        </p:nvSpPr>
        <p:spPr>
          <a:xfrm>
            <a:off x="5004048" y="692696"/>
            <a:ext cx="3951040" cy="5439817"/>
          </a:xfrm>
        </p:spPr>
        <p:txBody>
          <a:bodyPr/>
          <a:lstStyle/>
          <a:p>
            <a:pPr eaLnBrk="1" hangingPunct="1">
              <a:buFont typeface="Wingdings" pitchFamily="2" charset="2"/>
              <a:buNone/>
            </a:pPr>
            <a:r>
              <a:rPr lang="lv-LV" altLang="lv-LV" sz="3200" b="1" dirty="0" smtClean="0"/>
              <a:t>Bazalioma</a:t>
            </a:r>
          </a:p>
          <a:p>
            <a:pPr eaLnBrk="1" hangingPunct="1">
              <a:buFont typeface="Wingdings" pitchFamily="2" charset="2"/>
              <a:buNone/>
            </a:pPr>
            <a:r>
              <a:rPr lang="lv-LV" altLang="lv-LV" dirty="0" smtClean="0"/>
              <a:t>*Veidojas atklātās ķermeņa daļās(galva, seja, mugura)</a:t>
            </a:r>
          </a:p>
          <a:p>
            <a:pPr eaLnBrk="1" hangingPunct="1">
              <a:buFont typeface="Wingdings" pitchFamily="2" charset="2"/>
              <a:buNone/>
            </a:pPr>
            <a:r>
              <a:rPr lang="lv-LV" altLang="lv-LV" dirty="0" smtClean="0"/>
              <a:t>*Viens no galvenajiem cēloņiem - UVB</a:t>
            </a:r>
          </a:p>
        </p:txBody>
      </p:sp>
    </p:spTree>
    <p:extLst>
      <p:ext uri="{BB962C8B-B14F-4D97-AF65-F5344CB8AC3E}">
        <p14:creationId xmlns:p14="http://schemas.microsoft.com/office/powerpoint/2010/main" val="14185935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lv-LV" altLang="lv-LV" smtClean="0"/>
              <a:t>Ādas vēži </a:t>
            </a:r>
          </a:p>
        </p:txBody>
      </p:sp>
      <p:sp>
        <p:nvSpPr>
          <p:cNvPr id="92163" name="Rectangle 5"/>
          <p:cNvSpPr>
            <a:spLocks noGrp="1" noChangeArrowheads="1"/>
          </p:cNvSpPr>
          <p:nvPr>
            <p:ph type="body" sz="half" idx="2"/>
          </p:nvPr>
        </p:nvSpPr>
        <p:spPr>
          <a:xfrm>
            <a:off x="5220072" y="476672"/>
            <a:ext cx="3735016" cy="5655841"/>
          </a:xfrm>
        </p:spPr>
        <p:txBody>
          <a:bodyPr/>
          <a:lstStyle/>
          <a:p>
            <a:pPr eaLnBrk="1" hangingPunct="1">
              <a:buFont typeface="Wingdings" pitchFamily="2" charset="2"/>
              <a:buNone/>
            </a:pPr>
            <a:r>
              <a:rPr lang="lv-LV" altLang="lv-LV" sz="3200" b="1" dirty="0" smtClean="0"/>
              <a:t>Plakanšūnu vēzis</a:t>
            </a:r>
          </a:p>
          <a:p>
            <a:pPr eaLnBrk="1" hangingPunct="1">
              <a:buFont typeface="Wingdings" pitchFamily="2" charset="2"/>
              <a:buNone/>
            </a:pPr>
            <a:r>
              <a:rPr lang="lv-LV" altLang="lv-LV" dirty="0" smtClean="0"/>
              <a:t>*Veidojas atklātās ķermeņa daļās(galva, seja, mugura)</a:t>
            </a:r>
          </a:p>
          <a:p>
            <a:pPr eaLnBrk="1" hangingPunct="1">
              <a:buFont typeface="Wingdings" pitchFamily="2" charset="2"/>
              <a:buNone/>
            </a:pPr>
            <a:r>
              <a:rPr lang="lv-LV" altLang="lv-LV" dirty="0" smtClean="0"/>
              <a:t>*Viens no galvenajiem cēloņiem - UVB</a:t>
            </a:r>
          </a:p>
          <a:p>
            <a:pPr eaLnBrk="1" hangingPunct="1"/>
            <a:endParaRPr lang="lv-LV" altLang="lv-LV" dirty="0" smtClean="0"/>
          </a:p>
        </p:txBody>
      </p:sp>
      <p:pic>
        <p:nvPicPr>
          <p:cNvPr id="92164" name="Picture 6" descr=" basal_cell_carcinoma_aldara_3.jpg">
            <a:hlinkClick r:id="rId2"/>
          </p:cNvPr>
          <p:cNvPicPr>
            <a:picLocks noGrp="1" noChangeAspect="1" noChangeArrowheads="1"/>
          </p:cNvPicPr>
          <p:nvPr>
            <p:ph type="body" sz="half" idx="1"/>
          </p:nvPr>
        </p:nvPicPr>
        <p:blipFill>
          <a:blip r:embed="rId3">
            <a:extLst>
              <a:ext uri="{28A0092B-C50C-407E-A947-70E740481C1C}">
                <a14:useLocalDpi xmlns:a14="http://schemas.microsoft.com/office/drawing/2010/main" val="0"/>
              </a:ext>
            </a:extLst>
          </a:blip>
          <a:srcRect/>
          <a:stretch>
            <a:fillRect/>
          </a:stretch>
        </p:blipFill>
        <p:spPr>
          <a:xfrm>
            <a:off x="468560" y="1027112"/>
            <a:ext cx="4673187" cy="3337991"/>
          </a:xfrm>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007079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lv-LV" altLang="lv-LV" smtClean="0"/>
              <a:t>Ādas veidojumu izvērtēšana</a:t>
            </a:r>
          </a:p>
        </p:txBody>
      </p:sp>
      <p:sp>
        <p:nvSpPr>
          <p:cNvPr id="93187" name="Rectangle 3"/>
          <p:cNvSpPr>
            <a:spLocks noGrp="1" noChangeArrowheads="1"/>
          </p:cNvSpPr>
          <p:nvPr>
            <p:ph type="body" idx="1"/>
          </p:nvPr>
        </p:nvSpPr>
        <p:spPr/>
        <p:txBody>
          <a:bodyPr/>
          <a:lstStyle/>
          <a:p>
            <a:pPr eaLnBrk="1" hangingPunct="1"/>
            <a:r>
              <a:rPr lang="lv-LV" altLang="lv-LV" sz="3600" b="1" smtClean="0"/>
              <a:t>A</a:t>
            </a:r>
            <a:r>
              <a:rPr lang="lv-LV" altLang="lv-LV" i="1" smtClean="0"/>
              <a:t>ssimetry</a:t>
            </a:r>
            <a:r>
              <a:rPr lang="lv-LV" altLang="lv-LV" smtClean="0"/>
              <a:t> – asimetrija</a:t>
            </a:r>
          </a:p>
          <a:p>
            <a:pPr eaLnBrk="1" hangingPunct="1"/>
            <a:r>
              <a:rPr lang="lv-LV" altLang="lv-LV" sz="3600" b="1" smtClean="0"/>
              <a:t>B</a:t>
            </a:r>
            <a:r>
              <a:rPr lang="lv-LV" altLang="lv-LV" i="1" smtClean="0"/>
              <a:t>order</a:t>
            </a:r>
            <a:r>
              <a:rPr lang="lv-LV" altLang="lv-LV" smtClean="0"/>
              <a:t>- izplūdušas, neskaidras robežas</a:t>
            </a:r>
          </a:p>
          <a:p>
            <a:pPr eaLnBrk="1" hangingPunct="1"/>
            <a:r>
              <a:rPr lang="lv-LV" altLang="lv-LV" sz="3600" b="1" smtClean="0"/>
              <a:t>C</a:t>
            </a:r>
            <a:r>
              <a:rPr lang="lv-LV" altLang="lv-LV" i="1" smtClean="0"/>
              <a:t>olor</a:t>
            </a:r>
            <a:r>
              <a:rPr lang="lv-LV" altLang="lv-LV" smtClean="0"/>
              <a:t>- nevienmērīga pigmentācija</a:t>
            </a:r>
          </a:p>
          <a:p>
            <a:pPr eaLnBrk="1" hangingPunct="1"/>
            <a:r>
              <a:rPr lang="lv-LV" altLang="lv-LV" sz="3600" b="1" smtClean="0"/>
              <a:t>D</a:t>
            </a:r>
            <a:r>
              <a:rPr lang="lv-LV" altLang="lv-LV" i="1" smtClean="0"/>
              <a:t>iameter</a:t>
            </a:r>
            <a:r>
              <a:rPr lang="lv-LV" altLang="lv-LV" smtClean="0"/>
              <a:t>- izmērs &gt;1 cm</a:t>
            </a:r>
          </a:p>
        </p:txBody>
      </p:sp>
    </p:spTree>
    <p:extLst>
      <p:ext uri="{BB962C8B-B14F-4D97-AF65-F5344CB8AC3E}">
        <p14:creationId xmlns:p14="http://schemas.microsoft.com/office/powerpoint/2010/main" val="18664087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lv-LV" altLang="lv-LV" smtClean="0"/>
              <a:t>Ādas vēži</a:t>
            </a:r>
          </a:p>
        </p:txBody>
      </p:sp>
      <p:sp>
        <p:nvSpPr>
          <p:cNvPr id="94211" name="Rectangle 5"/>
          <p:cNvSpPr>
            <a:spLocks noGrp="1" noChangeArrowheads="1"/>
          </p:cNvSpPr>
          <p:nvPr>
            <p:ph type="body" sz="half" idx="2"/>
          </p:nvPr>
        </p:nvSpPr>
        <p:spPr>
          <a:xfrm>
            <a:off x="5076056" y="476672"/>
            <a:ext cx="3879032" cy="5655841"/>
          </a:xfrm>
        </p:spPr>
        <p:txBody>
          <a:bodyPr/>
          <a:lstStyle/>
          <a:p>
            <a:pPr eaLnBrk="1" hangingPunct="1">
              <a:buFont typeface="Wingdings" pitchFamily="2" charset="2"/>
              <a:buNone/>
            </a:pPr>
            <a:r>
              <a:rPr lang="lv-LV" altLang="lv-LV" sz="3200" b="1" dirty="0" smtClean="0"/>
              <a:t>Melanoma</a:t>
            </a:r>
          </a:p>
          <a:p>
            <a:pPr eaLnBrk="1" hangingPunct="1">
              <a:buFont typeface="Wingdings" pitchFamily="2" charset="2"/>
              <a:buNone/>
            </a:pPr>
            <a:r>
              <a:rPr lang="lv-LV" altLang="lv-LV" dirty="0" smtClean="0"/>
              <a:t>*Iespējama jebkurā ķermeņa vietā</a:t>
            </a:r>
          </a:p>
          <a:p>
            <a:pPr eaLnBrk="1" hangingPunct="1">
              <a:buFont typeface="Wingdings" pitchFamily="2" charset="2"/>
              <a:buNone/>
            </a:pPr>
            <a:r>
              <a:rPr lang="lv-LV" altLang="lv-LV" dirty="0" smtClean="0"/>
              <a:t>*Attīstībā nozīme ir ne tikai UVS, bet arī ģenētiskiem faktoriem</a:t>
            </a:r>
          </a:p>
        </p:txBody>
      </p:sp>
      <p:pic>
        <p:nvPicPr>
          <p:cNvPr id="94212" name="Picture 6" descr="7-162"/>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395536" y="1124744"/>
            <a:ext cx="4495800" cy="31908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163454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857223" y="214290"/>
            <a:ext cx="8179273" cy="1071562"/>
          </a:xfrm>
        </p:spPr>
        <p:txBody>
          <a:bodyPr/>
          <a:lstStyle/>
          <a:p>
            <a:pPr eaLnBrk="1" hangingPunct="1"/>
            <a:r>
              <a:rPr lang="lv-LV" altLang="lv-LV" dirty="0" smtClean="0"/>
              <a:t>UV starojuma ietekme uz ādu atkarīga no</a:t>
            </a:r>
          </a:p>
        </p:txBody>
      </p:sp>
      <p:sp>
        <p:nvSpPr>
          <p:cNvPr id="95235" name="Rectangle 3"/>
          <p:cNvSpPr>
            <a:spLocks noGrp="1" noChangeArrowheads="1"/>
          </p:cNvSpPr>
          <p:nvPr>
            <p:ph type="body" idx="1"/>
          </p:nvPr>
        </p:nvSpPr>
        <p:spPr/>
        <p:txBody>
          <a:bodyPr/>
          <a:lstStyle/>
          <a:p>
            <a:pPr eaLnBrk="1" hangingPunct="1"/>
            <a:r>
              <a:rPr lang="lv-LV" altLang="lv-LV" smtClean="0"/>
              <a:t>Cilvēka ādas tipa</a:t>
            </a:r>
          </a:p>
          <a:p>
            <a:pPr eaLnBrk="1" hangingPunct="1"/>
            <a:r>
              <a:rPr lang="lv-LV" altLang="lv-LV" smtClean="0"/>
              <a:t>Starojuma intensitātes </a:t>
            </a:r>
            <a:r>
              <a:rPr lang="lv-LV" altLang="lv-LV" sz="2800" smtClean="0"/>
              <a:t>(ģeogrāfiskais platums, gada un diennakts laiks, mākoņu daudzums, atstarojošās virsmas-ūdens, sniegs, smiltis)</a:t>
            </a:r>
          </a:p>
        </p:txBody>
      </p:sp>
    </p:spTree>
    <p:extLst>
      <p:ext uri="{BB962C8B-B14F-4D97-AF65-F5344CB8AC3E}">
        <p14:creationId xmlns:p14="http://schemas.microsoft.com/office/powerpoint/2010/main" val="33114178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a:xfrm>
            <a:off x="457200" y="173038"/>
            <a:ext cx="8228013" cy="1344612"/>
          </a:xfrm>
        </p:spPr>
        <p:txBody>
          <a:bodyPr tIns="38807"/>
          <a:lstStyle/>
          <a:p>
            <a:pPr eaLnBrk="1"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lv-LV" altLang="lv-LV" smtClean="0"/>
              <a:t>OS ietekme uz acīm</a:t>
            </a:r>
          </a:p>
        </p:txBody>
      </p:sp>
      <p:sp>
        <p:nvSpPr>
          <p:cNvPr id="97283" name="Rectangle 2"/>
          <p:cNvSpPr>
            <a:spLocks noGrp="1" noChangeArrowheads="1"/>
          </p:cNvSpPr>
          <p:nvPr>
            <p:ph type="body" idx="1"/>
          </p:nvPr>
        </p:nvSpPr>
        <p:spPr>
          <a:xfrm>
            <a:off x="457200" y="1604963"/>
            <a:ext cx="8229600" cy="6829425"/>
          </a:xfrm>
        </p:spPr>
        <p:txBody>
          <a:bodyPr lIns="90000" tIns="46800" rIns="90000" bIns="46800"/>
          <a:lstStyle/>
          <a:p>
            <a:pPr eaLnBrk="1" hangingPunct="1">
              <a:buFont typeface="Times New Roman" pitchFamily="18" charset="0"/>
              <a:buNone/>
            </a:pPr>
            <a:r>
              <a:rPr lang="lv-LV" altLang="lv-LV" smtClean="0"/>
              <a:t>UV starojuma absorbcija acs struktūrās</a:t>
            </a:r>
          </a:p>
        </p:txBody>
      </p:sp>
      <p:pic>
        <p:nvPicPr>
          <p:cNvPr id="972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67000"/>
            <a:ext cx="821055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049808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ChangeArrowheads="1"/>
          </p:cNvSpPr>
          <p:nvPr>
            <p:ph type="title"/>
          </p:nvPr>
        </p:nvSpPr>
        <p:spPr>
          <a:xfrm>
            <a:off x="457200" y="219075"/>
            <a:ext cx="8229600" cy="1435100"/>
          </a:xfrm>
        </p:spPr>
        <p:txBody>
          <a:bodyPr tIns="38807"/>
          <a:lstStyle/>
          <a:p>
            <a:pPr eaLnBrk="1"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lv-LV" altLang="lv-LV" dirty="0" smtClean="0"/>
              <a:t>Lēcas bojājumi - Katarakta</a:t>
            </a:r>
          </a:p>
        </p:txBody>
      </p:sp>
      <p:sp>
        <p:nvSpPr>
          <p:cNvPr id="98307" name="Rectangle 2"/>
          <p:cNvSpPr>
            <a:spLocks noGrp="1" noChangeArrowheads="1"/>
          </p:cNvSpPr>
          <p:nvPr>
            <p:ph type="body" idx="1"/>
          </p:nvPr>
        </p:nvSpPr>
        <p:spPr>
          <a:xfrm>
            <a:off x="533400" y="1524000"/>
            <a:ext cx="7924800" cy="4953000"/>
          </a:xfrm>
        </p:spPr>
        <p:txBody>
          <a:bodyPr lIns="90000" tIns="46800" rIns="90000" bIns="46800"/>
          <a:lstStyle/>
          <a:p>
            <a:pPr marL="339725" indent="-339725" eaLnBrk="1" hangingPunct="1">
              <a:lnSpc>
                <a:spcPct val="90000"/>
              </a:lnSpc>
              <a:spcBef>
                <a:spcPts val="6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lv-LV" altLang="lv-LV" dirty="0" smtClean="0"/>
              <a:t>Katarakta ir acs lēcas vai tās kapsulas apduļķošanās. </a:t>
            </a:r>
          </a:p>
          <a:p>
            <a:pPr marL="339725" indent="-339725" eaLnBrk="1" hangingPunct="1">
              <a:lnSpc>
                <a:spcPct val="90000"/>
              </a:lnSpc>
              <a:spcBef>
                <a:spcPts val="6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lv-LV" altLang="lv-LV" dirty="0" smtClean="0"/>
              <a:t>Biežākā arodslimība ir staru enerģijas izraisīta katarakta, kas var rasties, ja acīs iekļūst : </a:t>
            </a:r>
          </a:p>
          <a:p>
            <a:pPr marL="739775" lvl="1" indent="-339725" eaLnBrk="1" hangingPunct="1">
              <a:lnSpc>
                <a:spcPct val="90000"/>
              </a:lnSpc>
              <a:spcBef>
                <a:spcPts val="6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lv-LV" altLang="lv-LV" sz="3200" dirty="0"/>
              <a:t>r</a:t>
            </a:r>
            <a:r>
              <a:rPr lang="lv-LV" altLang="lv-LV" sz="3200" dirty="0" smtClean="0"/>
              <a:t>entgenstarojums</a:t>
            </a:r>
          </a:p>
          <a:p>
            <a:pPr marL="739775" lvl="1" indent="-339725" eaLnBrk="1" hangingPunct="1">
              <a:lnSpc>
                <a:spcPct val="90000"/>
              </a:lnSpc>
              <a:spcBef>
                <a:spcPts val="6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lv-LV" altLang="lv-LV" sz="3200" dirty="0"/>
              <a:t>i</a:t>
            </a:r>
            <a:r>
              <a:rPr lang="lv-LV" altLang="lv-LV" sz="3200" dirty="0" smtClean="0"/>
              <a:t>nfrasarkanais</a:t>
            </a:r>
          </a:p>
          <a:p>
            <a:pPr marL="739775" lvl="1" indent="-339725" eaLnBrk="1" hangingPunct="1">
              <a:lnSpc>
                <a:spcPct val="90000"/>
              </a:lnSpc>
              <a:spcBef>
                <a:spcPts val="6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lv-LV" altLang="lv-LV" sz="3200" b="1" dirty="0" smtClean="0"/>
              <a:t>ultravioletais </a:t>
            </a:r>
          </a:p>
          <a:p>
            <a:pPr marL="739775" lvl="1" indent="-339725" eaLnBrk="1" hangingPunct="1">
              <a:lnSpc>
                <a:spcPct val="90000"/>
              </a:lnSpc>
              <a:spcBef>
                <a:spcPts val="6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lv-LV" altLang="lv-LV" sz="3200" dirty="0" smtClean="0"/>
              <a:t>lāzera starojums</a:t>
            </a:r>
          </a:p>
          <a:p>
            <a:pPr marL="339725" indent="-339725" eaLnBrk="1" hangingPunct="1">
              <a:lnSpc>
                <a:spcPct val="90000"/>
              </a:lnSpc>
              <a:spcBef>
                <a:spcPts val="600"/>
              </a:spcBef>
              <a:tabLst>
                <a:tab pos="723900" algn="l"/>
                <a:tab pos="1447800" algn="l"/>
                <a:tab pos="2171700" algn="l"/>
                <a:tab pos="2895600" algn="l"/>
                <a:tab pos="3619500" algn="l"/>
                <a:tab pos="4343400" algn="l"/>
                <a:tab pos="5067300" algn="l"/>
                <a:tab pos="5791200" algn="l"/>
                <a:tab pos="6515100" algn="l"/>
                <a:tab pos="7239000" algn="l"/>
                <a:tab pos="7962900" algn="l"/>
              </a:tabLst>
            </a:pPr>
            <a:endParaRPr lang="lv-LV" altLang="lv-LV" dirty="0" smtClean="0"/>
          </a:p>
        </p:txBody>
      </p:sp>
    </p:spTree>
    <p:extLst>
      <p:ext uri="{BB962C8B-B14F-4D97-AF65-F5344CB8AC3E}">
        <p14:creationId xmlns:p14="http://schemas.microsoft.com/office/powerpoint/2010/main" val="566727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fld id="{3CD2DD3A-B680-4E17-A79D-F146CDBA1254}" type="slidenum">
              <a:rPr lang="en-US" altLang="lv-LV" sz="1400" b="1" smtClean="0">
                <a:solidFill>
                  <a:srgbClr val="898989"/>
                </a:solidFill>
              </a:rPr>
              <a:pPr algn="ctr">
                <a:spcBef>
                  <a:spcPct val="0"/>
                </a:spcBef>
                <a:buFontTx/>
                <a:buNone/>
              </a:pPr>
              <a:t>89</a:t>
            </a:fld>
            <a:endParaRPr lang="en-US" altLang="lv-LV" sz="1400" b="1" smtClean="0">
              <a:solidFill>
                <a:srgbClr val="898989"/>
              </a:solidFill>
            </a:endParaRPr>
          </a:p>
        </p:txBody>
      </p:sp>
      <p:sp>
        <p:nvSpPr>
          <p:cNvPr id="8195" name="Rectangle 2"/>
          <p:cNvSpPr>
            <a:spLocks noGrp="1" noChangeArrowheads="1"/>
          </p:cNvSpPr>
          <p:nvPr>
            <p:ph type="title"/>
          </p:nvPr>
        </p:nvSpPr>
        <p:spPr>
          <a:xfrm>
            <a:off x="533400" y="31751"/>
            <a:ext cx="8153400" cy="372914"/>
          </a:xfrm>
        </p:spPr>
        <p:txBody>
          <a:bodyPr/>
          <a:lstStyle/>
          <a:p>
            <a:pPr eaLnBrk="1" hangingPunct="1"/>
            <a:r>
              <a:rPr lang="lv-LV" altLang="lv-LV" dirty="0" smtClean="0"/>
              <a:t>Citi fizikālie faktori</a:t>
            </a:r>
          </a:p>
        </p:txBody>
      </p:sp>
      <p:sp>
        <p:nvSpPr>
          <p:cNvPr id="8196" name="Rectangle 3"/>
          <p:cNvSpPr>
            <a:spLocks noGrp="1" noChangeArrowheads="1"/>
          </p:cNvSpPr>
          <p:nvPr>
            <p:ph type="body" idx="1"/>
          </p:nvPr>
        </p:nvSpPr>
        <p:spPr>
          <a:xfrm>
            <a:off x="179512" y="404665"/>
            <a:ext cx="8382000" cy="5181600"/>
          </a:xfrm>
        </p:spPr>
        <p:txBody>
          <a:bodyPr/>
          <a:lstStyle/>
          <a:p>
            <a:pPr eaLnBrk="1" hangingPunct="1"/>
            <a:r>
              <a:rPr lang="lv-LV" altLang="lv-LV" sz="2800" b="1" dirty="0" smtClean="0"/>
              <a:t>Mikroklimats:</a:t>
            </a:r>
          </a:p>
          <a:p>
            <a:pPr lvl="1" eaLnBrk="1" hangingPunct="1"/>
            <a:r>
              <a:rPr lang="lv-LV" altLang="lv-LV" dirty="0" smtClean="0"/>
              <a:t>ļoti būtisks faktors, kurš pastiprina dažādu citu faktoru ietekmi (vibrācijas u.c.)</a:t>
            </a:r>
          </a:p>
          <a:p>
            <a:pPr lvl="1" eaLnBrk="1" hangingPunct="1"/>
            <a:r>
              <a:rPr lang="lv-LV" altLang="lv-LV" dirty="0"/>
              <a:t>u</a:t>
            </a:r>
            <a:r>
              <a:rPr lang="lv-LV" altLang="lv-LV" dirty="0" smtClean="0"/>
              <a:t>zmanība pievēršana darba ilgumam, kā arī apģērbam (piemērotība, sezonalitāte u.c.)</a:t>
            </a:r>
          </a:p>
          <a:p>
            <a:pPr lvl="1" eaLnBrk="1" hangingPunct="1"/>
            <a:r>
              <a:rPr lang="lv-LV" altLang="lv-LV" dirty="0"/>
              <a:t>i</a:t>
            </a:r>
            <a:r>
              <a:rPr lang="lv-LV" altLang="lv-LV" dirty="0" smtClean="0"/>
              <a:t>r prasības, attiecas gan uz «no jauna iekārtotām darba vietām» </a:t>
            </a:r>
          </a:p>
          <a:p>
            <a:pPr lvl="1" eaLnBrk="1" hangingPunct="1"/>
            <a:r>
              <a:rPr lang="lv-LV" altLang="lv-LV" dirty="0"/>
              <a:t>p</a:t>
            </a:r>
            <a:r>
              <a:rPr lang="lv-LV" altLang="lv-LV" dirty="0" smtClean="0"/>
              <a:t>arasti kombinējās ar vispārējo ventilāciju trūkumu (vai nepiemērotību)</a:t>
            </a:r>
          </a:p>
          <a:p>
            <a:pPr lvl="1" eaLnBrk="1" hangingPunct="1"/>
            <a:r>
              <a:rPr lang="lv-LV" altLang="lv-LV" dirty="0" smtClean="0"/>
              <a:t>lauksaimniecībā – nav jau tās «darba vietas»...</a:t>
            </a:r>
            <a:endParaRPr lang="en-US" altLang="lv-LV" dirty="0" smtClean="0"/>
          </a:p>
        </p:txBody>
      </p:sp>
    </p:spTree>
    <p:extLst>
      <p:ext uri="{BB962C8B-B14F-4D97-AF65-F5344CB8AC3E}">
        <p14:creationId xmlns:p14="http://schemas.microsoft.com/office/powerpoint/2010/main" val="299401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81000" y="274638"/>
            <a:ext cx="8305800" cy="563562"/>
          </a:xfrm>
        </p:spPr>
        <p:txBody>
          <a:bodyPr/>
          <a:lstStyle/>
          <a:p>
            <a:r>
              <a:rPr lang="lv-LV" altLang="lv-LV" smtClean="0"/>
              <a:t>Svarīgākie riska faktori nozarē</a:t>
            </a:r>
          </a:p>
        </p:txBody>
      </p:sp>
      <p:sp>
        <p:nvSpPr>
          <p:cNvPr id="14339" name="Content Placeholder 2"/>
          <p:cNvSpPr>
            <a:spLocks noGrp="1"/>
          </p:cNvSpPr>
          <p:nvPr>
            <p:ph idx="1"/>
          </p:nvPr>
        </p:nvSpPr>
        <p:spPr>
          <a:xfrm>
            <a:off x="304800" y="1066800"/>
            <a:ext cx="8534400" cy="5486400"/>
          </a:xfrm>
        </p:spPr>
        <p:txBody>
          <a:bodyPr/>
          <a:lstStyle/>
          <a:p>
            <a:r>
              <a:rPr lang="lv-LV" altLang="lv-LV" b="1" dirty="0" smtClean="0"/>
              <a:t>Dažādas izcelsmes putekļi: </a:t>
            </a:r>
            <a:endParaRPr lang="lv-LV" altLang="lv-LV" dirty="0" smtClean="0"/>
          </a:p>
          <a:p>
            <a:pPr lvl="1"/>
            <a:r>
              <a:rPr lang="lv-LV" altLang="lv-LV" dirty="0" smtClean="0"/>
              <a:t>graudu, lopbarības, putnu un dzīvnieku spalvas u.c.</a:t>
            </a:r>
          </a:p>
          <a:p>
            <a:pPr lvl="1"/>
            <a:r>
              <a:rPr lang="lv-LV" altLang="lv-LV" dirty="0"/>
              <a:t>minerālmēslu </a:t>
            </a:r>
            <a:r>
              <a:rPr lang="lv-LV" altLang="lv-LV" dirty="0" smtClean="0"/>
              <a:t>putekļi</a:t>
            </a:r>
          </a:p>
          <a:p>
            <a:pPr lvl="1"/>
            <a:r>
              <a:rPr lang="lv-LV" altLang="lv-LV" dirty="0" smtClean="0"/>
              <a:t>smilšu putekļi</a:t>
            </a:r>
          </a:p>
          <a:p>
            <a:pPr lvl="1"/>
            <a:r>
              <a:rPr lang="lv-LV" altLang="lv-LV" dirty="0" smtClean="0"/>
              <a:t>metināšanas aerosoli, abrazīvie putekļi (piemēram, veicot tehnikas remontdarbus u. c.). </a:t>
            </a:r>
          </a:p>
          <a:p>
            <a:pPr marL="533400" lvl="1" indent="0">
              <a:buNone/>
            </a:pPr>
            <a:endParaRPr lang="lv-LV" altLang="lv-LV" dirty="0" smtClean="0"/>
          </a:p>
        </p:txBody>
      </p:sp>
    </p:spTree>
    <p:extLst>
      <p:ext uri="{BB962C8B-B14F-4D97-AF65-F5344CB8AC3E}">
        <p14:creationId xmlns:p14="http://schemas.microsoft.com/office/powerpoint/2010/main" val="34270222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600" y="457200"/>
          <a:ext cx="8610599" cy="4483099"/>
        </p:xfrm>
        <a:graphic>
          <a:graphicData uri="http://schemas.openxmlformats.org/drawingml/2006/table">
            <a:tbl>
              <a:tblPr/>
              <a:tblGrid>
                <a:gridCol w="838198"/>
                <a:gridCol w="2351345"/>
                <a:gridCol w="1306257"/>
                <a:gridCol w="1404271"/>
                <a:gridCol w="1355264"/>
                <a:gridCol w="1355264"/>
              </a:tblGrid>
              <a:tr h="1291149">
                <a:tc>
                  <a:txBody>
                    <a:bodyPr/>
                    <a:lstStyle/>
                    <a:p>
                      <a:pPr algn="ctr"/>
                      <a:r>
                        <a:rPr lang="lv-LV" sz="2000" dirty="0"/>
                        <a:t>Nr.</a:t>
                      </a:r>
                      <a:br>
                        <a:rPr lang="lv-LV" sz="2000" dirty="0"/>
                      </a:br>
                      <a:r>
                        <a:rPr lang="lv-LV" sz="2000" dirty="0"/>
                        <a:t>p.k.</a:t>
                      </a:r>
                    </a:p>
                  </a:txBody>
                  <a:tcPr marL="71841" marR="71841" marT="35923" marB="35923" anchor="ctr">
                    <a:lnL>
                      <a:noFill/>
                    </a:lnL>
                    <a:lnR>
                      <a:noFill/>
                    </a:lnR>
                    <a:lnT>
                      <a:noFill/>
                    </a:lnT>
                    <a:lnB>
                      <a:noFill/>
                    </a:lnB>
                  </a:tcPr>
                </a:tc>
                <a:tc>
                  <a:txBody>
                    <a:bodyPr/>
                    <a:lstStyle/>
                    <a:p>
                      <a:pPr algn="ctr"/>
                      <a:r>
                        <a:rPr lang="lv-LV" sz="2000" dirty="0"/>
                        <a:t>Gada periods</a:t>
                      </a:r>
                    </a:p>
                  </a:txBody>
                  <a:tcPr marL="71841" marR="71841" marT="35923" marB="35923" anchor="ctr">
                    <a:lnL>
                      <a:noFill/>
                    </a:lnL>
                    <a:lnR>
                      <a:noFill/>
                    </a:lnR>
                    <a:lnB>
                      <a:noFill/>
                    </a:lnB>
                  </a:tcPr>
                </a:tc>
                <a:tc>
                  <a:txBody>
                    <a:bodyPr/>
                    <a:lstStyle/>
                    <a:p>
                      <a:pPr algn="ctr"/>
                      <a:r>
                        <a:rPr lang="lv-LV" sz="2000" dirty="0"/>
                        <a:t>Darba kategorija</a:t>
                      </a:r>
                    </a:p>
                  </a:txBody>
                  <a:tcPr marL="71841" marR="71841" marT="35923" marB="35923" anchor="ctr">
                    <a:lnL>
                      <a:noFill/>
                    </a:lnL>
                    <a:lnR>
                      <a:noFill/>
                    </a:lnR>
                    <a:lnB>
                      <a:noFill/>
                    </a:lnB>
                  </a:tcPr>
                </a:tc>
                <a:tc>
                  <a:txBody>
                    <a:bodyPr/>
                    <a:lstStyle/>
                    <a:p>
                      <a:pPr algn="ctr"/>
                      <a:r>
                        <a:rPr lang="lv-LV" sz="2000"/>
                        <a:t>Gaisa temperatūra</a:t>
                      </a:r>
                      <a:br>
                        <a:rPr lang="lv-LV" sz="2000"/>
                      </a:br>
                      <a:r>
                        <a:rPr lang="lv-LV" sz="2000"/>
                        <a:t>(C°)</a:t>
                      </a:r>
                    </a:p>
                  </a:txBody>
                  <a:tcPr marL="71841" marR="71841" marT="35923" marB="35923" anchor="ctr">
                    <a:lnL>
                      <a:noFill/>
                    </a:lnL>
                    <a:lnR>
                      <a:noFill/>
                    </a:lnR>
                    <a:lnB>
                      <a:noFill/>
                    </a:lnB>
                  </a:tcPr>
                </a:tc>
                <a:tc>
                  <a:txBody>
                    <a:bodyPr/>
                    <a:lstStyle/>
                    <a:p>
                      <a:pPr algn="ctr"/>
                      <a:r>
                        <a:rPr lang="lv-LV" sz="2000"/>
                        <a:t>Gaisa relatīvais mitrums (%)</a:t>
                      </a:r>
                    </a:p>
                  </a:txBody>
                  <a:tcPr marL="71841" marR="71841" marT="35923" marB="35923" anchor="ctr">
                    <a:lnL>
                      <a:noFill/>
                    </a:lnL>
                    <a:lnR>
                      <a:noFill/>
                    </a:lnR>
                    <a:lnB>
                      <a:noFill/>
                    </a:lnB>
                  </a:tcPr>
                </a:tc>
                <a:tc>
                  <a:txBody>
                    <a:bodyPr/>
                    <a:lstStyle/>
                    <a:p>
                      <a:pPr algn="ctr"/>
                      <a:r>
                        <a:rPr lang="lv-LV" sz="2000" dirty="0"/>
                        <a:t>Gaisa kustības ātrums (m/s)</a:t>
                      </a:r>
                    </a:p>
                  </a:txBody>
                  <a:tcPr marL="71841" marR="71841" marT="35923" marB="35923" anchor="ctr">
                    <a:lnL>
                      <a:noFill/>
                    </a:lnL>
                    <a:lnR>
                      <a:noFill/>
                    </a:lnR>
                    <a:lnB>
                      <a:noFill/>
                    </a:lnB>
                  </a:tcPr>
                </a:tc>
              </a:tr>
              <a:tr h="391919">
                <a:tc rowSpan="3">
                  <a:txBody>
                    <a:bodyPr/>
                    <a:lstStyle/>
                    <a:p>
                      <a:pPr algn="l"/>
                      <a:r>
                        <a:rPr lang="lv-LV" sz="2000"/>
                        <a:t>1.</a:t>
                      </a:r>
                    </a:p>
                  </a:txBody>
                  <a:tcPr marL="71841" marR="71841" marT="35923" marB="35923">
                    <a:lnL>
                      <a:noFill/>
                    </a:lnL>
                    <a:lnR>
                      <a:noFill/>
                    </a:lnR>
                    <a:lnT>
                      <a:noFill/>
                    </a:lnT>
                    <a:lnB>
                      <a:noFill/>
                    </a:lnB>
                  </a:tcPr>
                </a:tc>
                <a:tc rowSpan="3">
                  <a:txBody>
                    <a:bodyPr/>
                    <a:lstStyle/>
                    <a:p>
                      <a:pPr algn="l"/>
                      <a:r>
                        <a:rPr lang="lv-LV" sz="2000"/>
                        <a:t>Gada aukstais periods (vidējā gaisa temperatūra ārpus darba telpām + 10 °C vai mazāk)</a:t>
                      </a:r>
                    </a:p>
                  </a:txBody>
                  <a:tcPr marL="71841" marR="71841" marT="35923" marB="35923">
                    <a:lnL>
                      <a:noFill/>
                    </a:lnL>
                    <a:lnR>
                      <a:noFill/>
                    </a:lnR>
                    <a:lnT>
                      <a:noFill/>
                    </a:lnT>
                    <a:lnB>
                      <a:noFill/>
                    </a:lnB>
                  </a:tcPr>
                </a:tc>
                <a:tc>
                  <a:txBody>
                    <a:bodyPr/>
                    <a:lstStyle/>
                    <a:p>
                      <a:pPr algn="ctr"/>
                      <a:r>
                        <a:rPr lang="lv-LV" sz="2000"/>
                        <a:t>I</a:t>
                      </a:r>
                      <a:r>
                        <a:rPr lang="lv-LV" sz="2000" baseline="30000"/>
                        <a:t>1</a:t>
                      </a:r>
                      <a:endParaRPr lang="lv-LV" sz="2000"/>
                    </a:p>
                  </a:txBody>
                  <a:tcPr marL="71841" marR="71841" marT="35923" marB="35923">
                    <a:lnL>
                      <a:noFill/>
                    </a:lnL>
                    <a:lnR>
                      <a:noFill/>
                    </a:lnR>
                    <a:lnT>
                      <a:noFill/>
                    </a:lnT>
                    <a:lnB>
                      <a:noFill/>
                    </a:lnB>
                  </a:tcPr>
                </a:tc>
                <a:tc>
                  <a:txBody>
                    <a:bodyPr/>
                    <a:lstStyle/>
                    <a:p>
                      <a:pPr algn="ctr"/>
                      <a:r>
                        <a:rPr lang="lv-LV" sz="2000"/>
                        <a:t>19,0–25,0</a:t>
                      </a:r>
                    </a:p>
                  </a:txBody>
                  <a:tcPr marL="71841" marR="71841" marT="35923" marB="35923">
                    <a:lnL>
                      <a:noFill/>
                    </a:lnL>
                    <a:lnR>
                      <a:noFill/>
                    </a:lnR>
                    <a:lnT>
                      <a:noFill/>
                    </a:lnT>
                    <a:lnB>
                      <a:noFill/>
                    </a:lnB>
                  </a:tcPr>
                </a:tc>
                <a:tc>
                  <a:txBody>
                    <a:bodyPr/>
                    <a:lstStyle/>
                    <a:p>
                      <a:pPr algn="ctr"/>
                      <a:r>
                        <a:rPr lang="lv-LV" sz="2000"/>
                        <a:t>30–70</a:t>
                      </a:r>
                    </a:p>
                  </a:txBody>
                  <a:tcPr marL="71841" marR="71841" marT="35923" marB="35923">
                    <a:lnL>
                      <a:noFill/>
                    </a:lnL>
                    <a:lnR>
                      <a:noFill/>
                    </a:lnR>
                    <a:lnT>
                      <a:noFill/>
                    </a:lnT>
                    <a:lnB>
                      <a:noFill/>
                    </a:lnB>
                  </a:tcPr>
                </a:tc>
                <a:tc>
                  <a:txBody>
                    <a:bodyPr/>
                    <a:lstStyle/>
                    <a:p>
                      <a:pPr algn="ctr"/>
                      <a:r>
                        <a:rPr lang="lv-LV" sz="2000"/>
                        <a:t>0,05–0,15</a:t>
                      </a:r>
                    </a:p>
                  </a:txBody>
                  <a:tcPr marL="71841" marR="71841" marT="35923" marB="35923">
                    <a:lnL>
                      <a:noFill/>
                    </a:lnL>
                    <a:lnR>
                      <a:noFill/>
                    </a:lnR>
                    <a:lnT>
                      <a:noFill/>
                    </a:lnT>
                    <a:lnB>
                      <a:noFill/>
                    </a:lnB>
                  </a:tcPr>
                </a:tc>
              </a:tr>
              <a:tr h="391919">
                <a:tc vMerge="1">
                  <a:txBody>
                    <a:bodyPr/>
                    <a:lstStyle/>
                    <a:p>
                      <a:endParaRPr lang="lv-LV"/>
                    </a:p>
                  </a:txBody>
                  <a:tcPr/>
                </a:tc>
                <a:tc vMerge="1">
                  <a:txBody>
                    <a:bodyPr/>
                    <a:lstStyle/>
                    <a:p>
                      <a:endParaRPr lang="lv-LV"/>
                    </a:p>
                  </a:txBody>
                  <a:tcPr/>
                </a:tc>
                <a:tc>
                  <a:txBody>
                    <a:bodyPr/>
                    <a:lstStyle/>
                    <a:p>
                      <a:pPr algn="ctr"/>
                      <a:r>
                        <a:rPr lang="lv-LV" sz="2000" b="1"/>
                        <a:t>II</a:t>
                      </a:r>
                      <a:r>
                        <a:rPr lang="lv-LV" sz="2000" b="1" baseline="30000"/>
                        <a:t>2</a:t>
                      </a:r>
                      <a:endParaRPr lang="lv-LV" sz="2000" b="1"/>
                    </a:p>
                  </a:txBody>
                  <a:tcPr marL="71841" marR="71841" marT="35923" marB="35923">
                    <a:lnL>
                      <a:noFill/>
                    </a:lnL>
                    <a:lnR>
                      <a:noFill/>
                    </a:lnR>
                    <a:lnT>
                      <a:noFill/>
                    </a:lnT>
                    <a:lnB>
                      <a:noFill/>
                    </a:lnB>
                  </a:tcPr>
                </a:tc>
                <a:tc>
                  <a:txBody>
                    <a:bodyPr/>
                    <a:lstStyle/>
                    <a:p>
                      <a:pPr algn="ctr"/>
                      <a:r>
                        <a:rPr lang="lv-LV" sz="2000" b="1"/>
                        <a:t>16,0–23,0</a:t>
                      </a:r>
                    </a:p>
                  </a:txBody>
                  <a:tcPr marL="71841" marR="71841" marT="35923" marB="35923">
                    <a:lnL>
                      <a:noFill/>
                    </a:lnL>
                    <a:lnR>
                      <a:noFill/>
                    </a:lnR>
                    <a:lnT>
                      <a:noFill/>
                    </a:lnT>
                    <a:lnB>
                      <a:noFill/>
                    </a:lnB>
                  </a:tcPr>
                </a:tc>
                <a:tc>
                  <a:txBody>
                    <a:bodyPr/>
                    <a:lstStyle/>
                    <a:p>
                      <a:pPr algn="ctr"/>
                      <a:r>
                        <a:rPr lang="lv-LV" sz="2000" b="1"/>
                        <a:t>30–70</a:t>
                      </a:r>
                    </a:p>
                  </a:txBody>
                  <a:tcPr marL="71841" marR="71841" marT="35923" marB="35923">
                    <a:lnL>
                      <a:noFill/>
                    </a:lnL>
                    <a:lnR>
                      <a:noFill/>
                    </a:lnR>
                    <a:lnT>
                      <a:noFill/>
                    </a:lnT>
                    <a:lnB>
                      <a:noFill/>
                    </a:lnB>
                  </a:tcPr>
                </a:tc>
                <a:tc>
                  <a:txBody>
                    <a:bodyPr/>
                    <a:lstStyle/>
                    <a:p>
                      <a:pPr algn="ctr"/>
                      <a:r>
                        <a:rPr lang="lv-LV" sz="2000" b="1" dirty="0"/>
                        <a:t>0,1–0,3</a:t>
                      </a:r>
                    </a:p>
                  </a:txBody>
                  <a:tcPr marL="71841" marR="71841" marT="35923" marB="35923">
                    <a:lnL>
                      <a:noFill/>
                    </a:lnL>
                    <a:lnR>
                      <a:noFill/>
                    </a:lnR>
                    <a:lnT>
                      <a:noFill/>
                    </a:lnT>
                    <a:lnB>
                      <a:noFill/>
                    </a:lnB>
                  </a:tcPr>
                </a:tc>
              </a:tr>
              <a:tr h="812137">
                <a:tc vMerge="1">
                  <a:txBody>
                    <a:bodyPr/>
                    <a:lstStyle/>
                    <a:p>
                      <a:endParaRPr lang="lv-LV"/>
                    </a:p>
                  </a:txBody>
                  <a:tcPr/>
                </a:tc>
                <a:tc vMerge="1">
                  <a:txBody>
                    <a:bodyPr/>
                    <a:lstStyle/>
                    <a:p>
                      <a:endParaRPr lang="lv-LV"/>
                    </a:p>
                  </a:txBody>
                  <a:tcPr/>
                </a:tc>
                <a:tc>
                  <a:txBody>
                    <a:bodyPr/>
                    <a:lstStyle/>
                    <a:p>
                      <a:pPr algn="ctr"/>
                      <a:r>
                        <a:rPr lang="lv-LV" sz="2000" b="1"/>
                        <a:t>III</a:t>
                      </a:r>
                      <a:r>
                        <a:rPr lang="lv-LV" sz="2000" b="1" baseline="30000"/>
                        <a:t>3</a:t>
                      </a:r>
                      <a:endParaRPr lang="lv-LV" sz="2000" b="1"/>
                    </a:p>
                  </a:txBody>
                  <a:tcPr marL="71841" marR="71841" marT="35923" marB="35923">
                    <a:lnL>
                      <a:noFill/>
                    </a:lnL>
                    <a:lnR>
                      <a:noFill/>
                    </a:lnR>
                    <a:lnT>
                      <a:noFill/>
                    </a:lnT>
                    <a:lnB>
                      <a:noFill/>
                    </a:lnB>
                  </a:tcPr>
                </a:tc>
                <a:tc>
                  <a:txBody>
                    <a:bodyPr/>
                    <a:lstStyle/>
                    <a:p>
                      <a:pPr algn="ctr"/>
                      <a:r>
                        <a:rPr lang="lv-LV" sz="2000" b="1"/>
                        <a:t>13,0–21,0</a:t>
                      </a:r>
                    </a:p>
                  </a:txBody>
                  <a:tcPr marL="71841" marR="71841" marT="35923" marB="35923">
                    <a:lnL>
                      <a:noFill/>
                    </a:lnL>
                    <a:lnR>
                      <a:noFill/>
                    </a:lnR>
                    <a:lnT>
                      <a:noFill/>
                    </a:lnT>
                    <a:lnB>
                      <a:noFill/>
                    </a:lnB>
                  </a:tcPr>
                </a:tc>
                <a:tc>
                  <a:txBody>
                    <a:bodyPr/>
                    <a:lstStyle/>
                    <a:p>
                      <a:pPr algn="ctr"/>
                      <a:r>
                        <a:rPr lang="lv-LV" sz="2000" b="1"/>
                        <a:t>30–70</a:t>
                      </a:r>
                    </a:p>
                  </a:txBody>
                  <a:tcPr marL="71841" marR="71841" marT="35923" marB="35923">
                    <a:lnL>
                      <a:noFill/>
                    </a:lnL>
                    <a:lnR>
                      <a:noFill/>
                    </a:lnR>
                    <a:lnT>
                      <a:noFill/>
                    </a:lnT>
                    <a:lnB>
                      <a:noFill/>
                    </a:lnB>
                  </a:tcPr>
                </a:tc>
                <a:tc>
                  <a:txBody>
                    <a:bodyPr/>
                    <a:lstStyle/>
                    <a:p>
                      <a:pPr algn="ctr"/>
                      <a:r>
                        <a:rPr lang="lv-LV" sz="2000" b="1" dirty="0"/>
                        <a:t>0,2–0,4</a:t>
                      </a:r>
                    </a:p>
                  </a:txBody>
                  <a:tcPr marL="71841" marR="71841" marT="35923" marB="35923">
                    <a:lnL>
                      <a:noFill/>
                    </a:lnL>
                    <a:lnR>
                      <a:noFill/>
                    </a:lnR>
                    <a:lnT>
                      <a:noFill/>
                    </a:lnT>
                    <a:lnB>
                      <a:noFill/>
                    </a:lnB>
                  </a:tcPr>
                </a:tc>
              </a:tr>
              <a:tr h="391919">
                <a:tc rowSpan="3">
                  <a:txBody>
                    <a:bodyPr/>
                    <a:lstStyle/>
                    <a:p>
                      <a:pPr algn="l"/>
                      <a:r>
                        <a:rPr lang="lv-LV" sz="2000"/>
                        <a:t>2.</a:t>
                      </a:r>
                    </a:p>
                  </a:txBody>
                  <a:tcPr marL="71841" marR="71841" marT="35923" marB="35923">
                    <a:lnL>
                      <a:noFill/>
                    </a:lnL>
                    <a:lnR>
                      <a:noFill/>
                    </a:lnR>
                    <a:lnT>
                      <a:noFill/>
                    </a:lnT>
                    <a:lnB>
                      <a:noFill/>
                    </a:lnB>
                  </a:tcPr>
                </a:tc>
                <a:tc rowSpan="3">
                  <a:txBody>
                    <a:bodyPr/>
                    <a:lstStyle/>
                    <a:p>
                      <a:pPr algn="l"/>
                      <a:r>
                        <a:rPr lang="lv-LV" sz="2000" dirty="0"/>
                        <a:t>Gada siltais periods (vidējā gaisa temperatūra ārpus darba telpām vairāk par + 10 °C)</a:t>
                      </a:r>
                    </a:p>
                  </a:txBody>
                  <a:tcPr marL="71841" marR="71841" marT="35923" marB="35923">
                    <a:lnL>
                      <a:noFill/>
                    </a:lnL>
                    <a:lnR>
                      <a:noFill/>
                    </a:lnR>
                    <a:lnT>
                      <a:noFill/>
                    </a:lnT>
                    <a:lnB>
                      <a:noFill/>
                    </a:lnB>
                  </a:tcPr>
                </a:tc>
                <a:tc>
                  <a:txBody>
                    <a:bodyPr/>
                    <a:lstStyle/>
                    <a:p>
                      <a:pPr algn="ctr"/>
                      <a:r>
                        <a:rPr lang="lv-LV" sz="2000"/>
                        <a:t>I</a:t>
                      </a:r>
                      <a:r>
                        <a:rPr lang="lv-LV" sz="2000" baseline="30000"/>
                        <a:t>1</a:t>
                      </a:r>
                      <a:endParaRPr lang="lv-LV" sz="2000"/>
                    </a:p>
                  </a:txBody>
                  <a:tcPr marL="71841" marR="71841" marT="35923" marB="35923">
                    <a:lnL>
                      <a:noFill/>
                    </a:lnL>
                    <a:lnR>
                      <a:noFill/>
                    </a:lnR>
                    <a:lnT>
                      <a:noFill/>
                    </a:lnT>
                    <a:lnB>
                      <a:noFill/>
                    </a:lnB>
                  </a:tcPr>
                </a:tc>
                <a:tc>
                  <a:txBody>
                    <a:bodyPr/>
                    <a:lstStyle/>
                    <a:p>
                      <a:pPr algn="ctr"/>
                      <a:r>
                        <a:rPr lang="lv-LV" sz="2000"/>
                        <a:t>20,0–28,0</a:t>
                      </a:r>
                    </a:p>
                  </a:txBody>
                  <a:tcPr marL="71841" marR="71841" marT="35923" marB="35923">
                    <a:lnL>
                      <a:noFill/>
                    </a:lnL>
                    <a:lnR>
                      <a:noFill/>
                    </a:lnR>
                    <a:lnT>
                      <a:noFill/>
                    </a:lnT>
                    <a:lnB>
                      <a:noFill/>
                    </a:lnB>
                  </a:tcPr>
                </a:tc>
                <a:tc>
                  <a:txBody>
                    <a:bodyPr/>
                    <a:lstStyle/>
                    <a:p>
                      <a:pPr algn="ctr"/>
                      <a:r>
                        <a:rPr lang="lv-LV" sz="2000"/>
                        <a:t>30–70</a:t>
                      </a:r>
                    </a:p>
                  </a:txBody>
                  <a:tcPr marL="71841" marR="71841" marT="35923" marB="35923">
                    <a:lnL>
                      <a:noFill/>
                    </a:lnL>
                    <a:lnR>
                      <a:noFill/>
                    </a:lnR>
                    <a:lnT>
                      <a:noFill/>
                    </a:lnT>
                    <a:lnB>
                      <a:noFill/>
                    </a:lnB>
                  </a:tcPr>
                </a:tc>
                <a:tc>
                  <a:txBody>
                    <a:bodyPr/>
                    <a:lstStyle/>
                    <a:p>
                      <a:pPr algn="ctr"/>
                      <a:r>
                        <a:rPr lang="lv-LV" sz="2000"/>
                        <a:t>0,05–0,15</a:t>
                      </a:r>
                    </a:p>
                  </a:txBody>
                  <a:tcPr marL="71841" marR="71841" marT="35923" marB="35923">
                    <a:lnL>
                      <a:noFill/>
                    </a:lnL>
                    <a:lnR>
                      <a:noFill/>
                    </a:lnR>
                    <a:lnT>
                      <a:noFill/>
                    </a:lnT>
                    <a:lnB>
                      <a:noFill/>
                    </a:lnB>
                  </a:tcPr>
                </a:tc>
              </a:tr>
              <a:tr h="391919">
                <a:tc vMerge="1">
                  <a:txBody>
                    <a:bodyPr/>
                    <a:lstStyle/>
                    <a:p>
                      <a:endParaRPr lang="lv-LV"/>
                    </a:p>
                  </a:txBody>
                  <a:tcPr/>
                </a:tc>
                <a:tc vMerge="1">
                  <a:txBody>
                    <a:bodyPr/>
                    <a:lstStyle/>
                    <a:p>
                      <a:endParaRPr lang="lv-LV"/>
                    </a:p>
                  </a:txBody>
                  <a:tcPr/>
                </a:tc>
                <a:tc>
                  <a:txBody>
                    <a:bodyPr/>
                    <a:lstStyle/>
                    <a:p>
                      <a:pPr algn="ctr"/>
                      <a:r>
                        <a:rPr lang="lv-LV" sz="2000" b="1"/>
                        <a:t>II</a:t>
                      </a:r>
                      <a:r>
                        <a:rPr lang="lv-LV" sz="2000" b="1" baseline="30000"/>
                        <a:t>2</a:t>
                      </a:r>
                      <a:endParaRPr lang="lv-LV" sz="2000" b="1"/>
                    </a:p>
                  </a:txBody>
                  <a:tcPr marL="71841" marR="71841" marT="35923" marB="35923">
                    <a:lnL>
                      <a:noFill/>
                    </a:lnL>
                    <a:lnR>
                      <a:noFill/>
                    </a:lnR>
                    <a:lnT>
                      <a:noFill/>
                    </a:lnT>
                    <a:lnB>
                      <a:noFill/>
                    </a:lnB>
                  </a:tcPr>
                </a:tc>
                <a:tc>
                  <a:txBody>
                    <a:bodyPr/>
                    <a:lstStyle/>
                    <a:p>
                      <a:pPr algn="ctr"/>
                      <a:r>
                        <a:rPr lang="lv-LV" sz="2000" b="1"/>
                        <a:t>16,0–27,0</a:t>
                      </a:r>
                    </a:p>
                  </a:txBody>
                  <a:tcPr marL="71841" marR="71841" marT="35923" marB="35923">
                    <a:lnL>
                      <a:noFill/>
                    </a:lnL>
                    <a:lnR>
                      <a:noFill/>
                    </a:lnR>
                    <a:lnT>
                      <a:noFill/>
                    </a:lnT>
                    <a:lnB>
                      <a:noFill/>
                    </a:lnB>
                  </a:tcPr>
                </a:tc>
                <a:tc>
                  <a:txBody>
                    <a:bodyPr/>
                    <a:lstStyle/>
                    <a:p>
                      <a:pPr algn="ctr"/>
                      <a:r>
                        <a:rPr lang="lv-LV" sz="2000" b="1"/>
                        <a:t>30–70</a:t>
                      </a:r>
                    </a:p>
                  </a:txBody>
                  <a:tcPr marL="71841" marR="71841" marT="35923" marB="35923">
                    <a:lnL>
                      <a:noFill/>
                    </a:lnL>
                    <a:lnR>
                      <a:noFill/>
                    </a:lnR>
                    <a:lnT>
                      <a:noFill/>
                    </a:lnT>
                    <a:lnB>
                      <a:noFill/>
                    </a:lnB>
                  </a:tcPr>
                </a:tc>
                <a:tc>
                  <a:txBody>
                    <a:bodyPr/>
                    <a:lstStyle/>
                    <a:p>
                      <a:pPr algn="ctr"/>
                      <a:r>
                        <a:rPr lang="lv-LV" sz="2000" b="1"/>
                        <a:t>0,1–0,4</a:t>
                      </a:r>
                    </a:p>
                  </a:txBody>
                  <a:tcPr marL="71841" marR="71841" marT="35923" marB="35923">
                    <a:lnL>
                      <a:noFill/>
                    </a:lnL>
                    <a:lnR>
                      <a:noFill/>
                    </a:lnR>
                    <a:lnT>
                      <a:noFill/>
                    </a:lnT>
                    <a:lnB>
                      <a:noFill/>
                    </a:lnB>
                  </a:tcPr>
                </a:tc>
              </a:tr>
              <a:tr h="812137">
                <a:tc vMerge="1">
                  <a:txBody>
                    <a:bodyPr/>
                    <a:lstStyle/>
                    <a:p>
                      <a:endParaRPr lang="lv-LV"/>
                    </a:p>
                  </a:txBody>
                  <a:tcPr/>
                </a:tc>
                <a:tc vMerge="1">
                  <a:txBody>
                    <a:bodyPr/>
                    <a:lstStyle/>
                    <a:p>
                      <a:endParaRPr lang="lv-LV"/>
                    </a:p>
                  </a:txBody>
                  <a:tcPr/>
                </a:tc>
                <a:tc>
                  <a:txBody>
                    <a:bodyPr/>
                    <a:lstStyle/>
                    <a:p>
                      <a:pPr algn="ctr"/>
                      <a:r>
                        <a:rPr lang="lv-LV" sz="2000" b="1"/>
                        <a:t>III</a:t>
                      </a:r>
                      <a:r>
                        <a:rPr lang="lv-LV" sz="2000" b="1" baseline="30000"/>
                        <a:t>3</a:t>
                      </a:r>
                      <a:endParaRPr lang="lv-LV" sz="2000" b="1"/>
                    </a:p>
                  </a:txBody>
                  <a:tcPr marL="71841" marR="71841" marT="35923" marB="35923">
                    <a:lnL>
                      <a:noFill/>
                    </a:lnL>
                    <a:lnR>
                      <a:noFill/>
                    </a:lnR>
                    <a:lnT>
                      <a:noFill/>
                    </a:lnT>
                    <a:lnB>
                      <a:noFill/>
                    </a:lnB>
                  </a:tcPr>
                </a:tc>
                <a:tc>
                  <a:txBody>
                    <a:bodyPr/>
                    <a:lstStyle/>
                    <a:p>
                      <a:pPr algn="ctr"/>
                      <a:r>
                        <a:rPr lang="lv-LV" sz="2000" b="1"/>
                        <a:t>15,0–26,0</a:t>
                      </a:r>
                    </a:p>
                  </a:txBody>
                  <a:tcPr marL="71841" marR="71841" marT="35923" marB="35923">
                    <a:lnL>
                      <a:noFill/>
                    </a:lnL>
                    <a:lnR>
                      <a:noFill/>
                    </a:lnR>
                    <a:lnT>
                      <a:noFill/>
                    </a:lnT>
                    <a:lnB>
                      <a:noFill/>
                    </a:lnB>
                  </a:tcPr>
                </a:tc>
                <a:tc>
                  <a:txBody>
                    <a:bodyPr/>
                    <a:lstStyle/>
                    <a:p>
                      <a:pPr algn="ctr"/>
                      <a:r>
                        <a:rPr lang="lv-LV" sz="2000" b="1"/>
                        <a:t>30–70</a:t>
                      </a:r>
                    </a:p>
                  </a:txBody>
                  <a:tcPr marL="71841" marR="71841" marT="35923" marB="35923">
                    <a:lnL>
                      <a:noFill/>
                    </a:lnL>
                    <a:lnR>
                      <a:noFill/>
                    </a:lnR>
                    <a:lnT>
                      <a:noFill/>
                    </a:lnT>
                    <a:lnB>
                      <a:noFill/>
                    </a:lnB>
                  </a:tcPr>
                </a:tc>
                <a:tc>
                  <a:txBody>
                    <a:bodyPr/>
                    <a:lstStyle/>
                    <a:p>
                      <a:pPr algn="ctr"/>
                      <a:r>
                        <a:rPr lang="lv-LV" sz="2000" b="1" dirty="0"/>
                        <a:t>0,2–0,5</a:t>
                      </a:r>
                    </a:p>
                  </a:txBody>
                  <a:tcPr marL="71841" marR="71841" marT="35923" marB="35923">
                    <a:lnL>
                      <a:noFill/>
                    </a:lnL>
                    <a:lnR>
                      <a:noFill/>
                    </a:lnR>
                    <a:lnT>
                      <a:noFill/>
                    </a:lnT>
                    <a:lnB>
                      <a:noFill/>
                    </a:lnB>
                  </a:tcPr>
                </a:tc>
              </a:tr>
            </a:tbl>
          </a:graphicData>
        </a:graphic>
      </p:graphicFrame>
    </p:spTree>
    <p:extLst>
      <p:ext uri="{BB962C8B-B14F-4D97-AF65-F5344CB8AC3E}">
        <p14:creationId xmlns:p14="http://schemas.microsoft.com/office/powerpoint/2010/main" val="38783833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539750" y="1196975"/>
            <a:ext cx="7858125" cy="5002213"/>
          </a:xfrm>
        </p:spPr>
        <p:txBody>
          <a:bodyPr/>
          <a:lstStyle/>
          <a:p>
            <a:pPr eaLnBrk="1" hangingPunct="1"/>
            <a:r>
              <a:rPr lang="lv-LV" altLang="lv-LV" smtClean="0"/>
              <a:t>Lauksaimniecības darbos darbinieki ir pilnībā pakļauti āra laika apstākļiem (sals, karstums, UV starojums, lietus, vējš u.t.t.)</a:t>
            </a:r>
          </a:p>
          <a:p>
            <a:pPr eaLnBrk="1" hangingPunct="1"/>
            <a:r>
              <a:rPr lang="lv-LV" altLang="lv-LV" smtClean="0"/>
              <a:t>Kopēja problēma – nepiemērots apģērbs</a:t>
            </a:r>
          </a:p>
          <a:p>
            <a:pPr eaLnBrk="1" hangingPunct="1"/>
            <a:r>
              <a:rPr lang="lv-LV" altLang="lv-LV" b="1" smtClean="0"/>
              <a:t>Nenovērtēta problēma – ietekme uz darba spējām un darba kavējumiem!</a:t>
            </a:r>
          </a:p>
          <a:p>
            <a:pPr eaLnBrk="1" hangingPunct="1"/>
            <a:endParaRPr lang="lv-LV" altLang="lv-LV" sz="3000" smtClean="0"/>
          </a:p>
          <a:p>
            <a:pPr eaLnBrk="1" hangingPunct="1"/>
            <a:endParaRPr lang="lv-LV" altLang="lv-LV" sz="3000" smtClean="0"/>
          </a:p>
        </p:txBody>
      </p:sp>
      <p:sp>
        <p:nvSpPr>
          <p:cNvPr id="10243" name="Title 2"/>
          <p:cNvSpPr>
            <a:spLocks noGrp="1"/>
          </p:cNvSpPr>
          <p:nvPr>
            <p:ph type="title"/>
          </p:nvPr>
        </p:nvSpPr>
        <p:spPr>
          <a:xfrm>
            <a:off x="611188" y="188913"/>
            <a:ext cx="7786687" cy="1071562"/>
          </a:xfrm>
        </p:spPr>
        <p:txBody>
          <a:bodyPr/>
          <a:lstStyle/>
          <a:p>
            <a:pPr eaLnBrk="1" hangingPunct="1"/>
            <a:r>
              <a:rPr lang="lv-LV" altLang="lv-LV" smtClean="0"/>
              <a:t>Mikroklimats lauksaimniecībā</a:t>
            </a:r>
          </a:p>
        </p:txBody>
      </p:sp>
    </p:spTree>
    <p:extLst>
      <p:ext uri="{BB962C8B-B14F-4D97-AF65-F5344CB8AC3E}">
        <p14:creationId xmlns:p14="http://schemas.microsoft.com/office/powerpoint/2010/main" val="13698485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lv-LV" altLang="lv-LV" sz="3600" smtClean="0">
                <a:ea typeface="Times New Roman" pitchFamily="18" charset="0"/>
                <a:cs typeface="Arial" pitchFamily="34" charset="0"/>
              </a:rPr>
              <a:t>Pieļaujamais laikposms darbam aukstumā ārpus telpām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91540949"/>
              </p:ext>
            </p:extLst>
          </p:nvPr>
        </p:nvGraphicFramePr>
        <p:xfrm>
          <a:off x="381000" y="1524000"/>
          <a:ext cx="8153401" cy="3021200"/>
        </p:xfrm>
        <a:graphic>
          <a:graphicData uri="http://schemas.openxmlformats.org/drawingml/2006/table">
            <a:tbl>
              <a:tblPr firstRow="1" firstCol="1" bandRow="1">
                <a:tableStyleId>{5C22544A-7EE6-4342-B048-85BDC9FD1C3A}</a:tableStyleId>
              </a:tblPr>
              <a:tblGrid>
                <a:gridCol w="494146"/>
                <a:gridCol w="2553085"/>
                <a:gridCol w="2553085"/>
                <a:gridCol w="2553085"/>
              </a:tblGrid>
              <a:tr h="1481969">
                <a:tc>
                  <a:txBody>
                    <a:bodyPr/>
                    <a:lstStyle/>
                    <a:p>
                      <a:pPr algn="ctr">
                        <a:spcAft>
                          <a:spcPts val="0"/>
                        </a:spcAft>
                      </a:pPr>
                      <a:r>
                        <a:rPr lang="lv-LV" sz="2400" dirty="0">
                          <a:solidFill>
                            <a:schemeClr val="tx1"/>
                          </a:solidFill>
                          <a:effectLst/>
                          <a:latin typeface="+mj-lt"/>
                        </a:rPr>
                        <a:t>Nr.</a:t>
                      </a:r>
                      <a:endParaRPr lang="lv-LV" sz="2800" dirty="0">
                        <a:solidFill>
                          <a:schemeClr val="tx1"/>
                        </a:solidFill>
                        <a:effectLst/>
                        <a:latin typeface="+mj-lt"/>
                      </a:endParaRPr>
                    </a:p>
                    <a:p>
                      <a:pPr algn="ctr">
                        <a:spcAft>
                          <a:spcPts val="0"/>
                        </a:spcAft>
                      </a:pPr>
                      <a:r>
                        <a:rPr lang="lv-LV" sz="2400" dirty="0">
                          <a:solidFill>
                            <a:schemeClr val="tx1"/>
                          </a:solidFill>
                          <a:effectLst/>
                          <a:latin typeface="+mj-lt"/>
                        </a:rPr>
                        <a:t>p.k.</a:t>
                      </a:r>
                      <a:endParaRPr lang="lv-LV" sz="2800" dirty="0">
                        <a:solidFill>
                          <a:schemeClr val="tx1"/>
                        </a:solidFill>
                        <a:effectLst/>
                        <a:latin typeface="+mj-lt"/>
                        <a:ea typeface="Times New Roman"/>
                      </a:endParaRPr>
                    </a:p>
                  </a:txBody>
                  <a:tcPr marL="9525" marR="9525" marT="9512" marB="9512" anchor="ctr"/>
                </a:tc>
                <a:tc>
                  <a:txBody>
                    <a:bodyPr/>
                    <a:lstStyle/>
                    <a:p>
                      <a:pPr algn="ctr">
                        <a:spcAft>
                          <a:spcPts val="0"/>
                        </a:spcAft>
                      </a:pPr>
                      <a:r>
                        <a:rPr lang="lv-LV" sz="2400" dirty="0">
                          <a:solidFill>
                            <a:schemeClr val="tx1"/>
                          </a:solidFill>
                          <a:effectLst/>
                          <a:latin typeface="+mj-lt"/>
                        </a:rPr>
                        <a:t>Faktiskā gaisa temperatūra,* °C</a:t>
                      </a:r>
                      <a:endParaRPr lang="lv-LV" sz="2800" dirty="0">
                        <a:solidFill>
                          <a:schemeClr val="tx1"/>
                        </a:solidFill>
                        <a:effectLst/>
                        <a:latin typeface="+mj-lt"/>
                        <a:ea typeface="Times New Roman"/>
                      </a:endParaRPr>
                    </a:p>
                  </a:txBody>
                  <a:tcPr marL="9525" marR="9525" marT="9512" marB="9512" anchor="ctr"/>
                </a:tc>
                <a:tc>
                  <a:txBody>
                    <a:bodyPr/>
                    <a:lstStyle/>
                    <a:p>
                      <a:pPr algn="ctr">
                        <a:spcAft>
                          <a:spcPts val="0"/>
                        </a:spcAft>
                      </a:pPr>
                      <a:r>
                        <a:rPr lang="lv-LV" sz="2400" dirty="0">
                          <a:solidFill>
                            <a:schemeClr val="tx1"/>
                          </a:solidFill>
                          <a:effectLst/>
                          <a:latin typeface="+mj-lt"/>
                        </a:rPr>
                        <a:t>Maksimālā nepārtrauktā aukstuma ekspozīcija, min</a:t>
                      </a:r>
                      <a:endParaRPr lang="lv-LV" sz="2800" dirty="0">
                        <a:solidFill>
                          <a:schemeClr val="tx1"/>
                        </a:solidFill>
                        <a:effectLst/>
                        <a:latin typeface="+mj-lt"/>
                        <a:ea typeface="Times New Roman"/>
                      </a:endParaRPr>
                    </a:p>
                  </a:txBody>
                  <a:tcPr marL="9525" marR="9525" marT="9512" marB="9512" anchor="ctr"/>
                </a:tc>
                <a:tc>
                  <a:txBody>
                    <a:bodyPr/>
                    <a:lstStyle/>
                    <a:p>
                      <a:pPr algn="ctr">
                        <a:spcAft>
                          <a:spcPts val="0"/>
                        </a:spcAft>
                      </a:pPr>
                      <a:r>
                        <a:rPr lang="lv-LV" sz="2400">
                          <a:solidFill>
                            <a:schemeClr val="tx1"/>
                          </a:solidFill>
                          <a:effectLst/>
                          <a:latin typeface="+mj-lt"/>
                        </a:rPr>
                        <a:t>Minimālais atpūtas laiks, min</a:t>
                      </a:r>
                      <a:endParaRPr lang="lv-LV" sz="2800">
                        <a:solidFill>
                          <a:schemeClr val="tx1"/>
                        </a:solidFill>
                        <a:effectLst/>
                        <a:latin typeface="+mj-lt"/>
                        <a:ea typeface="Times New Roman"/>
                      </a:endParaRPr>
                    </a:p>
                  </a:txBody>
                  <a:tcPr marL="9525" marR="9525" marT="9512" marB="9512" anchor="ctr"/>
                </a:tc>
              </a:tr>
              <a:tr h="384761">
                <a:tc>
                  <a:txBody>
                    <a:bodyPr/>
                    <a:lstStyle/>
                    <a:p>
                      <a:pPr>
                        <a:spcAft>
                          <a:spcPts val="0"/>
                        </a:spcAft>
                      </a:pPr>
                      <a:r>
                        <a:rPr lang="lv-LV" sz="2400">
                          <a:solidFill>
                            <a:schemeClr val="tx1"/>
                          </a:solidFill>
                          <a:effectLst/>
                          <a:latin typeface="+mj-lt"/>
                        </a:rPr>
                        <a:t>1.</a:t>
                      </a:r>
                      <a:endParaRPr lang="lv-LV" sz="2800">
                        <a:solidFill>
                          <a:schemeClr val="tx1"/>
                        </a:solidFill>
                        <a:effectLst/>
                        <a:latin typeface="+mj-lt"/>
                        <a:ea typeface="Times New Roman"/>
                      </a:endParaRPr>
                    </a:p>
                  </a:txBody>
                  <a:tcPr marL="9525" marR="9525" marT="9512" marB="9512"/>
                </a:tc>
                <a:tc>
                  <a:txBody>
                    <a:bodyPr/>
                    <a:lstStyle/>
                    <a:p>
                      <a:pPr algn="ctr">
                        <a:spcAft>
                          <a:spcPts val="0"/>
                        </a:spcAft>
                      </a:pPr>
                      <a:r>
                        <a:rPr lang="lv-LV" sz="2400">
                          <a:solidFill>
                            <a:schemeClr val="tx1"/>
                          </a:solidFill>
                          <a:effectLst/>
                          <a:latin typeface="+mj-lt"/>
                        </a:rPr>
                        <a:t>-5 līdz -10</a:t>
                      </a:r>
                      <a:endParaRPr lang="lv-LV" sz="2800">
                        <a:solidFill>
                          <a:schemeClr val="tx1"/>
                        </a:solidFill>
                        <a:effectLst/>
                        <a:latin typeface="+mj-lt"/>
                        <a:ea typeface="Times New Roman"/>
                      </a:endParaRPr>
                    </a:p>
                  </a:txBody>
                  <a:tcPr marL="9525" marR="9525" marT="9512" marB="9512"/>
                </a:tc>
                <a:tc>
                  <a:txBody>
                    <a:bodyPr/>
                    <a:lstStyle/>
                    <a:p>
                      <a:pPr algn="ctr">
                        <a:spcAft>
                          <a:spcPts val="0"/>
                        </a:spcAft>
                      </a:pPr>
                      <a:r>
                        <a:rPr lang="lv-LV" sz="2400" dirty="0">
                          <a:solidFill>
                            <a:schemeClr val="tx1"/>
                          </a:solidFill>
                          <a:effectLst/>
                          <a:latin typeface="+mj-lt"/>
                        </a:rPr>
                        <a:t>90</a:t>
                      </a:r>
                      <a:endParaRPr lang="lv-LV" sz="2800" dirty="0">
                        <a:solidFill>
                          <a:schemeClr val="tx1"/>
                        </a:solidFill>
                        <a:effectLst/>
                        <a:latin typeface="+mj-lt"/>
                        <a:ea typeface="Times New Roman"/>
                      </a:endParaRPr>
                    </a:p>
                  </a:txBody>
                  <a:tcPr marL="9525" marR="9525" marT="9512" marB="9512"/>
                </a:tc>
                <a:tc>
                  <a:txBody>
                    <a:bodyPr/>
                    <a:lstStyle/>
                    <a:p>
                      <a:pPr algn="ctr">
                        <a:spcAft>
                          <a:spcPts val="0"/>
                        </a:spcAft>
                      </a:pPr>
                      <a:r>
                        <a:rPr lang="lv-LV" sz="2400">
                          <a:solidFill>
                            <a:schemeClr val="tx1"/>
                          </a:solidFill>
                          <a:effectLst/>
                          <a:latin typeface="+mj-lt"/>
                        </a:rPr>
                        <a:t>15</a:t>
                      </a:r>
                      <a:endParaRPr lang="lv-LV" sz="2800">
                        <a:solidFill>
                          <a:schemeClr val="tx1"/>
                        </a:solidFill>
                        <a:effectLst/>
                        <a:latin typeface="+mj-lt"/>
                        <a:ea typeface="Times New Roman"/>
                      </a:endParaRPr>
                    </a:p>
                  </a:txBody>
                  <a:tcPr marL="9525" marR="9525" marT="9512" marB="9512"/>
                </a:tc>
              </a:tr>
              <a:tr h="384761">
                <a:tc>
                  <a:txBody>
                    <a:bodyPr/>
                    <a:lstStyle/>
                    <a:p>
                      <a:pPr>
                        <a:spcAft>
                          <a:spcPts val="0"/>
                        </a:spcAft>
                      </a:pPr>
                      <a:r>
                        <a:rPr lang="lv-LV" sz="2400">
                          <a:solidFill>
                            <a:schemeClr val="tx1"/>
                          </a:solidFill>
                          <a:effectLst/>
                          <a:latin typeface="+mj-lt"/>
                        </a:rPr>
                        <a:t>2.</a:t>
                      </a:r>
                      <a:endParaRPr lang="lv-LV" sz="2800">
                        <a:solidFill>
                          <a:schemeClr val="tx1"/>
                        </a:solidFill>
                        <a:effectLst/>
                        <a:latin typeface="+mj-lt"/>
                        <a:ea typeface="Times New Roman"/>
                      </a:endParaRPr>
                    </a:p>
                  </a:txBody>
                  <a:tcPr marL="9525" marR="9525" marT="9512" marB="9512"/>
                </a:tc>
                <a:tc>
                  <a:txBody>
                    <a:bodyPr/>
                    <a:lstStyle/>
                    <a:p>
                      <a:pPr algn="ctr">
                        <a:spcAft>
                          <a:spcPts val="0"/>
                        </a:spcAft>
                      </a:pPr>
                      <a:r>
                        <a:rPr lang="lv-LV" sz="2400">
                          <a:solidFill>
                            <a:schemeClr val="tx1"/>
                          </a:solidFill>
                          <a:effectLst/>
                          <a:latin typeface="+mj-lt"/>
                        </a:rPr>
                        <a:t>-10 līdz -18</a:t>
                      </a:r>
                      <a:endParaRPr lang="lv-LV" sz="2800">
                        <a:solidFill>
                          <a:schemeClr val="tx1"/>
                        </a:solidFill>
                        <a:effectLst/>
                        <a:latin typeface="+mj-lt"/>
                        <a:ea typeface="Times New Roman"/>
                      </a:endParaRPr>
                    </a:p>
                  </a:txBody>
                  <a:tcPr marL="9525" marR="9525" marT="9512" marB="9512"/>
                </a:tc>
                <a:tc>
                  <a:txBody>
                    <a:bodyPr/>
                    <a:lstStyle/>
                    <a:p>
                      <a:pPr algn="ctr">
                        <a:spcAft>
                          <a:spcPts val="0"/>
                        </a:spcAft>
                      </a:pPr>
                      <a:r>
                        <a:rPr lang="lv-LV" sz="2400" dirty="0">
                          <a:solidFill>
                            <a:schemeClr val="tx1"/>
                          </a:solidFill>
                          <a:effectLst/>
                          <a:latin typeface="+mj-lt"/>
                        </a:rPr>
                        <a:t>80</a:t>
                      </a:r>
                      <a:endParaRPr lang="lv-LV" sz="2800" dirty="0">
                        <a:solidFill>
                          <a:schemeClr val="tx1"/>
                        </a:solidFill>
                        <a:effectLst/>
                        <a:latin typeface="+mj-lt"/>
                        <a:ea typeface="Times New Roman"/>
                      </a:endParaRPr>
                    </a:p>
                  </a:txBody>
                  <a:tcPr marL="9525" marR="9525" marT="9512" marB="9512"/>
                </a:tc>
                <a:tc>
                  <a:txBody>
                    <a:bodyPr/>
                    <a:lstStyle/>
                    <a:p>
                      <a:pPr algn="ctr">
                        <a:spcAft>
                          <a:spcPts val="0"/>
                        </a:spcAft>
                      </a:pPr>
                      <a:r>
                        <a:rPr lang="lv-LV" sz="2400" dirty="0">
                          <a:solidFill>
                            <a:schemeClr val="tx1"/>
                          </a:solidFill>
                          <a:effectLst/>
                          <a:latin typeface="+mj-lt"/>
                        </a:rPr>
                        <a:t>20</a:t>
                      </a:r>
                      <a:endParaRPr lang="lv-LV" sz="2800" dirty="0">
                        <a:solidFill>
                          <a:schemeClr val="tx1"/>
                        </a:solidFill>
                        <a:effectLst/>
                        <a:latin typeface="+mj-lt"/>
                        <a:ea typeface="Times New Roman"/>
                      </a:endParaRPr>
                    </a:p>
                  </a:txBody>
                  <a:tcPr marL="9525" marR="9525" marT="9512" marB="9512"/>
                </a:tc>
              </a:tr>
              <a:tr h="384761">
                <a:tc>
                  <a:txBody>
                    <a:bodyPr/>
                    <a:lstStyle/>
                    <a:p>
                      <a:pPr>
                        <a:spcAft>
                          <a:spcPts val="0"/>
                        </a:spcAft>
                      </a:pPr>
                      <a:r>
                        <a:rPr lang="lv-LV" sz="2400">
                          <a:solidFill>
                            <a:schemeClr val="tx1"/>
                          </a:solidFill>
                          <a:effectLst/>
                          <a:latin typeface="+mj-lt"/>
                        </a:rPr>
                        <a:t>3.</a:t>
                      </a:r>
                      <a:endParaRPr lang="lv-LV" sz="2800">
                        <a:solidFill>
                          <a:schemeClr val="tx1"/>
                        </a:solidFill>
                        <a:effectLst/>
                        <a:latin typeface="+mj-lt"/>
                        <a:ea typeface="Times New Roman"/>
                      </a:endParaRPr>
                    </a:p>
                  </a:txBody>
                  <a:tcPr marL="9525" marR="9525" marT="9512" marB="9512"/>
                </a:tc>
                <a:tc>
                  <a:txBody>
                    <a:bodyPr/>
                    <a:lstStyle/>
                    <a:p>
                      <a:pPr algn="ctr">
                        <a:spcAft>
                          <a:spcPts val="0"/>
                        </a:spcAft>
                      </a:pPr>
                      <a:r>
                        <a:rPr lang="lv-LV" sz="2400">
                          <a:solidFill>
                            <a:schemeClr val="tx1"/>
                          </a:solidFill>
                          <a:effectLst/>
                          <a:latin typeface="+mj-lt"/>
                        </a:rPr>
                        <a:t>-18 līdz -30</a:t>
                      </a:r>
                      <a:endParaRPr lang="lv-LV" sz="2800">
                        <a:solidFill>
                          <a:schemeClr val="tx1"/>
                        </a:solidFill>
                        <a:effectLst/>
                        <a:latin typeface="+mj-lt"/>
                        <a:ea typeface="Times New Roman"/>
                      </a:endParaRPr>
                    </a:p>
                  </a:txBody>
                  <a:tcPr marL="9525" marR="9525" marT="9512" marB="9512"/>
                </a:tc>
                <a:tc>
                  <a:txBody>
                    <a:bodyPr/>
                    <a:lstStyle/>
                    <a:p>
                      <a:pPr algn="ctr">
                        <a:spcAft>
                          <a:spcPts val="0"/>
                        </a:spcAft>
                      </a:pPr>
                      <a:r>
                        <a:rPr lang="lv-LV" sz="2400">
                          <a:solidFill>
                            <a:schemeClr val="tx1"/>
                          </a:solidFill>
                          <a:effectLst/>
                          <a:latin typeface="+mj-lt"/>
                        </a:rPr>
                        <a:t>70</a:t>
                      </a:r>
                      <a:endParaRPr lang="lv-LV" sz="2800">
                        <a:solidFill>
                          <a:schemeClr val="tx1"/>
                        </a:solidFill>
                        <a:effectLst/>
                        <a:latin typeface="+mj-lt"/>
                        <a:ea typeface="Times New Roman"/>
                      </a:endParaRPr>
                    </a:p>
                  </a:txBody>
                  <a:tcPr marL="9525" marR="9525" marT="9512" marB="9512"/>
                </a:tc>
                <a:tc>
                  <a:txBody>
                    <a:bodyPr/>
                    <a:lstStyle/>
                    <a:p>
                      <a:pPr algn="ctr">
                        <a:spcAft>
                          <a:spcPts val="0"/>
                        </a:spcAft>
                      </a:pPr>
                      <a:r>
                        <a:rPr lang="lv-LV" sz="2400">
                          <a:solidFill>
                            <a:schemeClr val="tx1"/>
                          </a:solidFill>
                          <a:effectLst/>
                          <a:latin typeface="+mj-lt"/>
                        </a:rPr>
                        <a:t>25</a:t>
                      </a:r>
                      <a:endParaRPr lang="lv-LV" sz="2800">
                        <a:solidFill>
                          <a:schemeClr val="tx1"/>
                        </a:solidFill>
                        <a:effectLst/>
                        <a:latin typeface="+mj-lt"/>
                        <a:ea typeface="Times New Roman"/>
                      </a:endParaRPr>
                    </a:p>
                  </a:txBody>
                  <a:tcPr marL="9525" marR="9525" marT="9512" marB="9512"/>
                </a:tc>
              </a:tr>
              <a:tr h="384761">
                <a:tc>
                  <a:txBody>
                    <a:bodyPr/>
                    <a:lstStyle/>
                    <a:p>
                      <a:pPr>
                        <a:spcAft>
                          <a:spcPts val="0"/>
                        </a:spcAft>
                      </a:pPr>
                      <a:r>
                        <a:rPr lang="lv-LV" sz="2400">
                          <a:solidFill>
                            <a:schemeClr val="tx1"/>
                          </a:solidFill>
                          <a:effectLst/>
                          <a:latin typeface="+mj-lt"/>
                        </a:rPr>
                        <a:t>4.</a:t>
                      </a:r>
                      <a:endParaRPr lang="lv-LV" sz="2800">
                        <a:solidFill>
                          <a:schemeClr val="tx1"/>
                        </a:solidFill>
                        <a:effectLst/>
                        <a:latin typeface="+mj-lt"/>
                        <a:ea typeface="Times New Roman"/>
                      </a:endParaRPr>
                    </a:p>
                  </a:txBody>
                  <a:tcPr marL="9525" marR="9525" marT="9512" marB="9512"/>
                </a:tc>
                <a:tc>
                  <a:txBody>
                    <a:bodyPr/>
                    <a:lstStyle/>
                    <a:p>
                      <a:pPr algn="ctr">
                        <a:spcAft>
                          <a:spcPts val="0"/>
                        </a:spcAft>
                      </a:pPr>
                      <a:r>
                        <a:rPr lang="lv-LV" sz="2400">
                          <a:solidFill>
                            <a:schemeClr val="tx1"/>
                          </a:solidFill>
                          <a:effectLst/>
                          <a:latin typeface="+mj-lt"/>
                        </a:rPr>
                        <a:t>Zem -30</a:t>
                      </a:r>
                      <a:endParaRPr lang="lv-LV" sz="2800">
                        <a:solidFill>
                          <a:schemeClr val="tx1"/>
                        </a:solidFill>
                        <a:effectLst/>
                        <a:latin typeface="+mj-lt"/>
                        <a:ea typeface="Times New Roman"/>
                      </a:endParaRPr>
                    </a:p>
                  </a:txBody>
                  <a:tcPr marL="9525" marR="9525" marT="9512" marB="9512"/>
                </a:tc>
                <a:tc>
                  <a:txBody>
                    <a:bodyPr/>
                    <a:lstStyle/>
                    <a:p>
                      <a:pPr algn="ctr">
                        <a:spcAft>
                          <a:spcPts val="0"/>
                        </a:spcAft>
                      </a:pPr>
                      <a:r>
                        <a:rPr lang="lv-LV" sz="2400">
                          <a:solidFill>
                            <a:schemeClr val="tx1"/>
                          </a:solidFill>
                          <a:effectLst/>
                          <a:latin typeface="+mj-lt"/>
                        </a:rPr>
                        <a:t>60</a:t>
                      </a:r>
                      <a:endParaRPr lang="lv-LV" sz="2800">
                        <a:solidFill>
                          <a:schemeClr val="tx1"/>
                        </a:solidFill>
                        <a:effectLst/>
                        <a:latin typeface="+mj-lt"/>
                        <a:ea typeface="Times New Roman"/>
                      </a:endParaRPr>
                    </a:p>
                  </a:txBody>
                  <a:tcPr marL="9525" marR="9525" marT="9512" marB="9512"/>
                </a:tc>
                <a:tc>
                  <a:txBody>
                    <a:bodyPr/>
                    <a:lstStyle/>
                    <a:p>
                      <a:pPr algn="ctr">
                        <a:spcAft>
                          <a:spcPts val="0"/>
                        </a:spcAft>
                      </a:pPr>
                      <a:r>
                        <a:rPr lang="lv-LV" sz="2400" dirty="0">
                          <a:solidFill>
                            <a:schemeClr val="tx1"/>
                          </a:solidFill>
                          <a:effectLst/>
                          <a:latin typeface="+mj-lt"/>
                        </a:rPr>
                        <a:t>30</a:t>
                      </a:r>
                      <a:endParaRPr lang="lv-LV" sz="2800" dirty="0">
                        <a:solidFill>
                          <a:schemeClr val="tx1"/>
                        </a:solidFill>
                        <a:effectLst/>
                        <a:latin typeface="+mj-lt"/>
                        <a:ea typeface="Times New Roman"/>
                      </a:endParaRPr>
                    </a:p>
                  </a:txBody>
                  <a:tcPr marL="9525" marR="9525" marT="9512" marB="9512"/>
                </a:tc>
              </a:tr>
            </a:tbl>
          </a:graphicData>
        </a:graphic>
      </p:graphicFrame>
      <p:sp>
        <p:nvSpPr>
          <p:cNvPr id="11299" name="Content Placeholder 2"/>
          <p:cNvSpPr txBox="1">
            <a:spLocks/>
          </p:cNvSpPr>
          <p:nvPr/>
        </p:nvSpPr>
        <p:spPr bwMode="auto">
          <a:xfrm>
            <a:off x="457200" y="4648200"/>
            <a:ext cx="8229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r>
              <a:rPr lang="lv-LV" altLang="lv-LV" dirty="0">
                <a:latin typeface="+mj-lt"/>
              </a:rPr>
              <a:t>Jāņem vērā arī vēja stiprums!!!</a:t>
            </a:r>
          </a:p>
          <a:p>
            <a:r>
              <a:rPr lang="lv-LV" altLang="lv-LV" i="1" dirty="0">
                <a:latin typeface="+mj-lt"/>
              </a:rPr>
              <a:t>Wind chill </a:t>
            </a:r>
            <a:r>
              <a:rPr lang="lv-LV" altLang="lv-LV" dirty="0">
                <a:latin typeface="+mj-lt"/>
              </a:rPr>
              <a:t>faktors vai «</a:t>
            </a:r>
            <a:r>
              <a:rPr lang="lv-LV" altLang="lv-LV" i="1" dirty="0">
                <a:latin typeface="+mj-lt"/>
              </a:rPr>
              <a:t>real – feel</a:t>
            </a:r>
            <a:r>
              <a:rPr lang="lv-LV" altLang="lv-LV" dirty="0">
                <a:latin typeface="+mj-lt"/>
              </a:rPr>
              <a:t>» vai «</a:t>
            </a:r>
            <a:r>
              <a:rPr lang="lv-LV" altLang="lv-LV" i="1" dirty="0">
                <a:latin typeface="+mj-lt"/>
              </a:rPr>
              <a:t>feels – like</a:t>
            </a:r>
            <a:r>
              <a:rPr lang="lv-LV" altLang="lv-LV" dirty="0">
                <a:latin typeface="+mj-lt"/>
              </a:rPr>
              <a:t>»</a:t>
            </a:r>
          </a:p>
          <a:p>
            <a:r>
              <a:rPr lang="lv-LV" altLang="lv-LV" sz="2800" dirty="0">
                <a:latin typeface="+mj-lt"/>
              </a:rPr>
              <a:t>http://www.csgnetwork.com/windchillcalc.html</a:t>
            </a:r>
          </a:p>
        </p:txBody>
      </p:sp>
    </p:spTree>
    <p:extLst>
      <p:ext uri="{BB962C8B-B14F-4D97-AF65-F5344CB8AC3E}">
        <p14:creationId xmlns:p14="http://schemas.microsoft.com/office/powerpoint/2010/main" val="7474748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endParaRPr lang="en-GB" altLang="en-US" smtClean="0"/>
          </a:p>
        </p:txBody>
      </p:sp>
      <p:sp>
        <p:nvSpPr>
          <p:cNvPr id="12291" name="Content Placeholder 2"/>
          <p:cNvSpPr>
            <a:spLocks noGrp="1"/>
          </p:cNvSpPr>
          <p:nvPr>
            <p:ph idx="1"/>
          </p:nvPr>
        </p:nvSpPr>
        <p:spPr/>
        <p:txBody>
          <a:bodyPr/>
          <a:lstStyle/>
          <a:p>
            <a:endParaRPr lang="en-GB" altLang="en-US" smtClean="0"/>
          </a:p>
        </p:txBody>
      </p:sp>
      <p:pic>
        <p:nvPicPr>
          <p:cNvPr id="12292" name="Picture 2" descr="C:\Users\ivavan\Bildes_darba_vide\Lauksaimnieciba\Vecciruli_2013\IMG_52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914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7864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GB" altLang="en-US" smtClean="0"/>
          </a:p>
        </p:txBody>
      </p:sp>
      <p:sp>
        <p:nvSpPr>
          <p:cNvPr id="13315" name="Content Placeholder 2"/>
          <p:cNvSpPr>
            <a:spLocks noGrp="1"/>
          </p:cNvSpPr>
          <p:nvPr>
            <p:ph idx="1"/>
          </p:nvPr>
        </p:nvSpPr>
        <p:spPr/>
        <p:txBody>
          <a:bodyPr/>
          <a:lstStyle/>
          <a:p>
            <a:endParaRPr lang="en-GB" altLang="en-US" smtClean="0"/>
          </a:p>
        </p:txBody>
      </p:sp>
      <p:pic>
        <p:nvPicPr>
          <p:cNvPr id="13316" name="Picture 2" descr="C:\Users\ivavan\Bildes_darba_vide\Lauksaimnieciba\Vecciruli_2013\IMG_52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35150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GB" altLang="en-US" smtClean="0"/>
          </a:p>
        </p:txBody>
      </p:sp>
      <p:pic>
        <p:nvPicPr>
          <p:cNvPr id="143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 y="0"/>
            <a:ext cx="9144000"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80056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GB" altLang="en-US" smtClean="0"/>
          </a:p>
        </p:txBody>
      </p:sp>
      <p:sp>
        <p:nvSpPr>
          <p:cNvPr id="15363" name="Content Placeholder 2"/>
          <p:cNvSpPr>
            <a:spLocks noGrp="1"/>
          </p:cNvSpPr>
          <p:nvPr>
            <p:ph idx="1"/>
          </p:nvPr>
        </p:nvSpPr>
        <p:spPr/>
        <p:txBody>
          <a:bodyPr/>
          <a:lstStyle/>
          <a:p>
            <a:endParaRPr lang="en-GB" altLang="en-US" smtClean="0"/>
          </a:p>
        </p:txBody>
      </p:sp>
      <p:pic>
        <p:nvPicPr>
          <p:cNvPr id="15364" name="Picture 2" descr="C:\Users\ivavan\Bildes_darba_vide\Lauksaimnieciba\Vecauce_Govju_kompleks_2011\P10100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9191625"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4418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57223" y="-99392"/>
            <a:ext cx="7786743" cy="576064"/>
          </a:xfrm>
        </p:spPr>
        <p:txBody>
          <a:bodyPr/>
          <a:lstStyle/>
          <a:p>
            <a:pPr eaLnBrk="1" hangingPunct="1"/>
            <a:r>
              <a:rPr lang="lv-LV" altLang="lv-LV" dirty="0" smtClean="0"/>
              <a:t>Apgaismojums</a:t>
            </a:r>
          </a:p>
        </p:txBody>
      </p:sp>
      <p:sp>
        <p:nvSpPr>
          <p:cNvPr id="16387" name="Content Placeholder 2"/>
          <p:cNvSpPr>
            <a:spLocks noGrp="1"/>
          </p:cNvSpPr>
          <p:nvPr>
            <p:ph idx="1"/>
          </p:nvPr>
        </p:nvSpPr>
        <p:spPr>
          <a:xfrm>
            <a:off x="0" y="692696"/>
            <a:ext cx="8763000" cy="5936704"/>
          </a:xfrm>
        </p:spPr>
        <p:txBody>
          <a:bodyPr/>
          <a:lstStyle/>
          <a:p>
            <a:pPr eaLnBrk="1" hangingPunct="1"/>
            <a:r>
              <a:rPr lang="lv-LV" altLang="lv-LV" sz="2800" dirty="0" smtClean="0"/>
              <a:t>Ir normēts noteikumu nr.359 «Darba aizsardzības prasības darba vietās» (2009) 2. un 3.pielikumā</a:t>
            </a:r>
          </a:p>
          <a:p>
            <a:pPr lvl="1" eaLnBrk="1" hangingPunct="1"/>
            <a:r>
              <a:rPr lang="lv-LV" altLang="lv-LV" dirty="0" smtClean="0"/>
              <a:t>Būtisks nelaimes gadījumu riska “pastiprinātājs”!</a:t>
            </a:r>
          </a:p>
          <a:p>
            <a:pPr lvl="1" eaLnBrk="1" hangingPunct="1"/>
            <a:r>
              <a:rPr lang="lv-LV" altLang="lv-LV" dirty="0" smtClean="0"/>
              <a:t>Ir prasības par apgaismojuma līmeņiem </a:t>
            </a:r>
          </a:p>
          <a:p>
            <a:pPr eaLnBrk="1" hangingPunct="1"/>
            <a:r>
              <a:rPr lang="lv-LV" altLang="lv-LV" sz="2800" dirty="0" smtClean="0"/>
              <a:t>Praksē – bieži bojāts!</a:t>
            </a:r>
          </a:p>
          <a:p>
            <a:pPr eaLnBrk="1" hangingPunct="1"/>
            <a:r>
              <a:rPr lang="lv-LV" altLang="lv-LV" sz="2800" dirty="0" smtClean="0"/>
              <a:t>Noteikumi neattiecas uz darba vietām </a:t>
            </a:r>
            <a:r>
              <a:rPr lang="lv-LV" altLang="lv-LV" sz="2800" i="1" dirty="0" smtClean="0"/>
              <a:t>«</a:t>
            </a:r>
            <a:r>
              <a:rPr lang="lv-LV" altLang="lv-LV" sz="2800" b="1" i="1" dirty="0" smtClean="0"/>
              <a:t>lauksaimniecības</a:t>
            </a:r>
            <a:r>
              <a:rPr lang="lv-LV" altLang="lv-LV" sz="2800" i="1" dirty="0" smtClean="0"/>
              <a:t> un mežsaimniecības uzņēmumos, ja darba vietas neatrodas šo uzņēmumu ēkās»</a:t>
            </a:r>
          </a:p>
          <a:p>
            <a:pPr eaLnBrk="1" hangingPunct="1"/>
            <a:endParaRPr lang="lv-LV" altLang="lv-LV" dirty="0" smtClean="0"/>
          </a:p>
        </p:txBody>
      </p:sp>
    </p:spTree>
    <p:extLst>
      <p:ext uri="{BB962C8B-B14F-4D97-AF65-F5344CB8AC3E}">
        <p14:creationId xmlns:p14="http://schemas.microsoft.com/office/powerpoint/2010/main" val="24843144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152400"/>
            <a:ext cx="7632700" cy="1143000"/>
          </a:xfrm>
        </p:spPr>
        <p:txBody>
          <a:bodyPr/>
          <a:lstStyle/>
          <a:p>
            <a:pPr eaLnBrk="1" hangingPunct="1"/>
            <a:r>
              <a:rPr lang="lv-LV" altLang="lv-LV" sz="3600" smtClean="0"/>
              <a:t>Ķīmiskās vielas un produkti vispār...</a:t>
            </a:r>
            <a:endParaRPr lang="en-GB" altLang="lv-LV" sz="3600" smtClean="0"/>
          </a:p>
        </p:txBody>
      </p:sp>
      <p:sp>
        <p:nvSpPr>
          <p:cNvPr id="2" name="Rectangle 3"/>
          <p:cNvSpPr>
            <a:spLocks noGrp="1" noChangeArrowheads="1"/>
          </p:cNvSpPr>
          <p:nvPr>
            <p:ph type="body" idx="1"/>
          </p:nvPr>
        </p:nvSpPr>
        <p:spPr>
          <a:xfrm>
            <a:off x="539552" y="1219200"/>
            <a:ext cx="8147248" cy="5105400"/>
          </a:xfrm>
        </p:spPr>
        <p:txBody>
          <a:bodyPr/>
          <a:lstStyle/>
          <a:p>
            <a:pPr eaLnBrk="1" hangingPunct="1">
              <a:lnSpc>
                <a:spcPct val="90000"/>
              </a:lnSpc>
            </a:pPr>
            <a:r>
              <a:rPr lang="lv-LV" altLang="lv-LV" sz="2800" b="1" dirty="0" smtClean="0"/>
              <a:t>Ļoti būtiski un nepietiekami zināmi! </a:t>
            </a:r>
          </a:p>
          <a:p>
            <a:pPr eaLnBrk="1" hangingPunct="1">
              <a:lnSpc>
                <a:spcPct val="90000"/>
              </a:lnSpc>
            </a:pPr>
            <a:r>
              <a:rPr lang="lv-LV" altLang="lv-LV" sz="2800" dirty="0" smtClean="0"/>
              <a:t>Sastopami jebkurā nozarē, pārtikā  – ļoti daudz, tai skaitā – paši produkti!</a:t>
            </a:r>
          </a:p>
          <a:p>
            <a:pPr eaLnBrk="1" hangingPunct="1">
              <a:lnSpc>
                <a:spcPct val="90000"/>
              </a:lnSpc>
            </a:pPr>
            <a:r>
              <a:rPr lang="lv-LV" altLang="lv-LV" sz="2800" dirty="0" smtClean="0"/>
              <a:t>Ķīmisko vielu referatīvā dienesta datu bāzē (Chemical Abstract Service - CAS) uz 2007.gadu reģistrētas &gt; 30 miljoni vielu </a:t>
            </a:r>
            <a:r>
              <a:rPr lang="lv-LV" altLang="lv-LV" sz="2800" dirty="0" smtClean="0">
                <a:solidFill>
                  <a:schemeClr val="hlink"/>
                </a:solidFill>
              </a:rPr>
              <a:t>[http://www.cas.org/New1/casinfo.html]</a:t>
            </a:r>
          </a:p>
          <a:p>
            <a:pPr eaLnBrk="1" hangingPunct="1">
              <a:lnSpc>
                <a:spcPct val="90000"/>
              </a:lnSpc>
            </a:pPr>
            <a:r>
              <a:rPr lang="lv-LV" altLang="lv-LV" sz="2800" dirty="0" smtClean="0"/>
              <a:t>ES valstīs aktīvi lieto ~30 000 vielu, t.sk.</a:t>
            </a:r>
          </a:p>
          <a:p>
            <a:pPr lvl="1" eaLnBrk="1" hangingPunct="1">
              <a:lnSpc>
                <a:spcPct val="90000"/>
              </a:lnSpc>
            </a:pPr>
            <a:r>
              <a:rPr lang="lv-LV" altLang="lv-LV" dirty="0" smtClean="0"/>
              <a:t>~ </a:t>
            </a:r>
            <a:r>
              <a:rPr lang="lv-LV" altLang="lv-LV" b="1" dirty="0" smtClean="0"/>
              <a:t>10 000</a:t>
            </a:r>
            <a:r>
              <a:rPr lang="lv-LV" altLang="lv-LV" dirty="0" smtClean="0"/>
              <a:t> tiek ražotas vairāk par </a:t>
            </a:r>
            <a:r>
              <a:rPr lang="lv-LV" altLang="lv-LV" b="1" dirty="0" smtClean="0"/>
              <a:t>10</a:t>
            </a:r>
            <a:r>
              <a:rPr lang="lv-LV" altLang="lv-LV" dirty="0" smtClean="0"/>
              <a:t> t/gadā</a:t>
            </a:r>
          </a:p>
          <a:p>
            <a:pPr lvl="1" eaLnBrk="1" hangingPunct="1">
              <a:lnSpc>
                <a:spcPct val="90000"/>
              </a:lnSpc>
            </a:pPr>
            <a:r>
              <a:rPr lang="lv-LV" altLang="lv-LV" b="1" dirty="0" smtClean="0"/>
              <a:t> ~ </a:t>
            </a:r>
            <a:r>
              <a:rPr lang="lv-LV" altLang="lv-LV" dirty="0" smtClean="0"/>
              <a:t>2000 toksisku un kaitīgu vielu lieto lielos daudzumos</a:t>
            </a:r>
          </a:p>
        </p:txBody>
      </p:sp>
      <p:sp>
        <p:nvSpPr>
          <p:cNvPr id="17412" name="Slide Number Placeholder 7"/>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fld id="{3A0624B4-2A5C-42A9-89ED-B6EE28A47BAC}" type="slidenum">
              <a:rPr lang="en-US" altLang="lv-LV" sz="1200" smtClean="0">
                <a:latin typeface="Verdana" pitchFamily="34" charset="0"/>
              </a:rPr>
              <a:pPr>
                <a:spcBef>
                  <a:spcPct val="0"/>
                </a:spcBef>
                <a:buFontTx/>
                <a:buNone/>
              </a:pPr>
              <a:t>98</a:t>
            </a:fld>
            <a:endParaRPr lang="en-US" altLang="lv-LV" sz="1200" smtClean="0">
              <a:latin typeface="Verdana" pitchFamily="34" charset="0"/>
            </a:endParaRPr>
          </a:p>
        </p:txBody>
      </p:sp>
    </p:spTree>
    <p:extLst>
      <p:ext uri="{BB962C8B-B14F-4D97-AF65-F5344CB8AC3E}">
        <p14:creationId xmlns:p14="http://schemas.microsoft.com/office/powerpoint/2010/main" val="1948830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1000"/>
                                        <p:tgtEl>
                                          <p:spTgt spid="2">
                                            <p:txEl>
                                              <p:pRg st="4" end="4"/>
                                            </p:txEl>
                                          </p:spTgt>
                                        </p:tgtEl>
                                      </p:cBhvr>
                                    </p:animEffect>
                                    <p:anim calcmode="lin" valueType="num">
                                      <p:cBhvr>
                                        <p:cTn id="3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fade">
                                      <p:cBhvr>
                                        <p:cTn id="38" dur="1000"/>
                                        <p:tgtEl>
                                          <p:spTgt spid="2">
                                            <p:txEl>
                                              <p:pRg st="5" end="5"/>
                                            </p:txEl>
                                          </p:spTgt>
                                        </p:tgtEl>
                                      </p:cBhvr>
                                    </p:animEffect>
                                    <p:anim calcmode="lin" valueType="num">
                                      <p:cBhvr>
                                        <p:cTn id="3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171400"/>
            <a:ext cx="8229600" cy="792088"/>
          </a:xfrm>
        </p:spPr>
        <p:txBody>
          <a:bodyPr/>
          <a:lstStyle/>
          <a:p>
            <a:pPr eaLnBrk="1" hangingPunct="1"/>
            <a:r>
              <a:rPr lang="lv-LV" altLang="lv-LV" sz="3200" dirty="0" smtClean="0"/>
              <a:t>Ķīmisko vielu radītā ietekme uz veselību</a:t>
            </a:r>
          </a:p>
        </p:txBody>
      </p:sp>
      <p:sp>
        <p:nvSpPr>
          <p:cNvPr id="18435" name="Content Placeholder 2"/>
          <p:cNvSpPr>
            <a:spLocks noGrp="1"/>
          </p:cNvSpPr>
          <p:nvPr>
            <p:ph idx="1"/>
          </p:nvPr>
        </p:nvSpPr>
        <p:spPr>
          <a:xfrm>
            <a:off x="251520" y="476672"/>
            <a:ext cx="8511480" cy="6152728"/>
          </a:xfrm>
        </p:spPr>
        <p:txBody>
          <a:bodyPr/>
          <a:lstStyle/>
          <a:p>
            <a:pPr eaLnBrk="1" hangingPunct="1"/>
            <a:r>
              <a:rPr lang="lv-LV" altLang="lv-LV" dirty="0" smtClean="0"/>
              <a:t>Ķīmisko vielu radītā iedarbība var būt ļoti daudzpusīga!</a:t>
            </a:r>
          </a:p>
          <a:p>
            <a:pPr eaLnBrk="1" hangingPunct="1">
              <a:buFont typeface="Wingdings" pitchFamily="2" charset="2"/>
              <a:buChar char="§"/>
            </a:pPr>
            <a:r>
              <a:rPr lang="lv-LV" altLang="lv-LV" dirty="0" smtClean="0"/>
              <a:t>Simptomi bieži nespecifiski un raksturīgi dažādu vielu iedarbībai</a:t>
            </a:r>
          </a:p>
          <a:p>
            <a:pPr eaLnBrk="1" hangingPunct="1">
              <a:buFont typeface="Wingdings" pitchFamily="2" charset="2"/>
              <a:buChar char="§"/>
            </a:pPr>
            <a:r>
              <a:rPr lang="lv-LV" altLang="lv-LV" dirty="0" smtClean="0"/>
              <a:t>Izraisa arī akūtas arodslimības!!!</a:t>
            </a:r>
          </a:p>
          <a:p>
            <a:pPr eaLnBrk="1" hangingPunct="1">
              <a:buFont typeface="Wingdings" pitchFamily="2" charset="2"/>
              <a:buChar char="§"/>
            </a:pPr>
            <a:r>
              <a:rPr lang="lv-LV" altLang="lv-LV" dirty="0" smtClean="0"/>
              <a:t>Svarīgākās sekas lauksaimniecībā: </a:t>
            </a:r>
          </a:p>
          <a:p>
            <a:pPr lvl="1" eaLnBrk="1" hangingPunct="1">
              <a:buFont typeface="Wingdings" pitchFamily="2" charset="2"/>
              <a:buChar char="§"/>
            </a:pPr>
            <a:r>
              <a:rPr lang="lv-LV" altLang="lv-LV" dirty="0" smtClean="0"/>
              <a:t>Putekļu izraisītās slimības</a:t>
            </a:r>
          </a:p>
          <a:p>
            <a:pPr lvl="1" eaLnBrk="1" hangingPunct="1">
              <a:buFont typeface="Wingdings" pitchFamily="2" charset="2"/>
              <a:buChar char="§"/>
            </a:pPr>
            <a:r>
              <a:rPr lang="lv-LV" altLang="lv-LV" dirty="0" smtClean="0"/>
              <a:t>Ietekme uz nervu sistēmu (gan ieelpojot, gan uz ādas)</a:t>
            </a:r>
          </a:p>
          <a:p>
            <a:pPr lvl="1" eaLnBrk="1" hangingPunct="1">
              <a:buFont typeface="Wingdings" pitchFamily="2" charset="2"/>
              <a:buChar char="§"/>
            </a:pPr>
            <a:r>
              <a:rPr lang="lv-LV" altLang="lv-LV" dirty="0" smtClean="0"/>
              <a:t>Augu aizsardzības līdzekļi!</a:t>
            </a:r>
          </a:p>
          <a:p>
            <a:pPr lvl="1" eaLnBrk="1" hangingPunct="1">
              <a:buFont typeface="Wingdings" pitchFamily="2" charset="2"/>
              <a:buChar char="§"/>
            </a:pPr>
            <a:endParaRPr lang="lv-LV" altLang="lv-LV" dirty="0" smtClean="0"/>
          </a:p>
        </p:txBody>
      </p:sp>
      <p:sp>
        <p:nvSpPr>
          <p:cNvPr id="18436"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fld id="{3AB8AF6B-9FC5-4B8A-89FE-EF8960D008AF}" type="slidenum">
              <a:rPr lang="en-US" altLang="lv-LV" sz="1200" smtClean="0">
                <a:latin typeface="Verdana" pitchFamily="34" charset="0"/>
              </a:rPr>
              <a:pPr>
                <a:spcBef>
                  <a:spcPct val="0"/>
                </a:spcBef>
                <a:buFontTx/>
                <a:buNone/>
              </a:pPr>
              <a:t>99</a:t>
            </a:fld>
            <a:endParaRPr lang="en-US" altLang="lv-LV" sz="1200" smtClean="0">
              <a:latin typeface="Verdana" pitchFamily="34" charset="0"/>
            </a:endParaRPr>
          </a:p>
        </p:txBody>
      </p:sp>
    </p:spTree>
    <p:extLst>
      <p:ext uri="{BB962C8B-B14F-4D97-AF65-F5344CB8AC3E}">
        <p14:creationId xmlns:p14="http://schemas.microsoft.com/office/powerpoint/2010/main" val="2968320511"/>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s" ma:contentTypeID="0x010100431CD2B79AC61F42A124C2CEFAA390A9" ma:contentTypeVersion="0" ma:contentTypeDescription="Izveidot jaunu dokumentu." ma:contentTypeScope="" ma:versionID="25ce8bab2a4c82042c23900185beadbb">
  <xsd:schema xmlns:xsd="http://www.w3.org/2001/XMLSchema" xmlns:p="http://schemas.microsoft.com/office/2006/metadata/properties" targetNamespace="http://schemas.microsoft.com/office/2006/metadata/properties" ma:root="true" ma:fieldsID="03f02128687e48d6f6cc7d7a99a2c2f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ma:readOnly="true"/>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07FDEF95-9B99-491A-AD1D-DC1076C96C28}">
  <ds:schemaRefs>
    <ds:schemaRef ds:uri="http://schemas.microsoft.com/sharepoint/v3/contenttype/forms"/>
  </ds:schemaRefs>
</ds:datastoreItem>
</file>

<file path=customXml/itemProps2.xml><?xml version="1.0" encoding="utf-8"?>
<ds:datastoreItem xmlns:ds="http://schemas.openxmlformats.org/officeDocument/2006/customXml" ds:itemID="{94B67A99-68FB-4511-8531-73739D38A15C}">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 ds:uri="http://schemas.microsoft.com/office/infopath/2007/PartnerControls"/>
  </ds:schemaRefs>
</ds:datastoreItem>
</file>

<file path=customXml/itemProps3.xml><?xml version="1.0" encoding="utf-8"?>
<ds:datastoreItem xmlns:ds="http://schemas.openxmlformats.org/officeDocument/2006/customXml" ds:itemID="{89D5DCEF-F8A0-440A-99EE-E8069B03FB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4.xml><?xml version="1.0" encoding="utf-8"?>
<ds:datastoreItem xmlns:ds="http://schemas.openxmlformats.org/officeDocument/2006/customXml" ds:itemID="{D7887137-3DA8-41E7-8276-8054ACD6D229}">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5294</TotalTime>
  <Words>5536</Words>
  <Application>Microsoft Office PowerPoint</Application>
  <PresentationFormat>On-screen Show (4:3)</PresentationFormat>
  <Paragraphs>707</Paragraphs>
  <Slides>135</Slides>
  <Notes>17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135</vt:i4>
      </vt:variant>
    </vt:vector>
  </HeadingPairs>
  <TitlesOfParts>
    <vt:vector size="146" baseType="lpstr">
      <vt:lpstr>Arial Unicode MS</vt:lpstr>
      <vt:lpstr>MS PGothic</vt:lpstr>
      <vt:lpstr>Arial</vt:lpstr>
      <vt:lpstr>Calibri</vt:lpstr>
      <vt:lpstr>Tahoma</vt:lpstr>
      <vt:lpstr>Times New Roman</vt:lpstr>
      <vt:lpstr>Verdana</vt:lpstr>
      <vt:lpstr>Wingdings</vt:lpstr>
      <vt:lpstr>ヒラギノ角ゴ Pro W3</vt:lpstr>
      <vt:lpstr>Blank Presentation</vt:lpstr>
      <vt:lpstr>Photo Editor Photo</vt:lpstr>
      <vt:lpstr>ESF projekts "Darba drošības normatīvo aktu praktiskās ieviešanas un uzraudzības pilnveidošana " (Nr.7.3.1.0/16/I/001)</vt:lpstr>
      <vt:lpstr>Riska faktori lauksaimniecībā</vt:lpstr>
      <vt:lpstr>Svarīgākie riska faktori nozarē</vt:lpstr>
      <vt:lpstr>Svarīgākie riska faktori nozarē</vt:lpstr>
      <vt:lpstr>Svarīgākie riska faktori nozarē</vt:lpstr>
      <vt:lpstr>Svarīgākie riska faktori nozarē</vt:lpstr>
      <vt:lpstr>Svarīgākie riska faktori nozarē</vt:lpstr>
      <vt:lpstr>Svarīgākie riska faktori nozarē</vt:lpstr>
      <vt:lpstr>Svarīgākie riska faktori nozarē</vt:lpstr>
      <vt:lpstr>Svarīgākie riska faktori nozarē</vt:lpstr>
      <vt:lpstr>Troksnis</vt:lpstr>
      <vt:lpstr>PowerPoint Presentation</vt:lpstr>
      <vt:lpstr>Troksnis lauksaimniecībā</vt:lpstr>
      <vt:lpstr>PowerPoint Presentation</vt:lpstr>
      <vt:lpstr>Trokšņa problēmas Latvijā</vt:lpstr>
      <vt:lpstr>Ikdienas trokšņa ekspozīcijas līmenis (LEX, 8h) procentuāli no 2003.gada līdz 2012.gadam. </vt:lpstr>
      <vt:lpstr>Trokšņa izraisītās aroda vājdzirdības sadalījums pa gadiem un biežākām nozarēm (uz 100 000)</vt:lpstr>
      <vt:lpstr>Trokšņa ietekme uz veselību</vt:lpstr>
      <vt:lpstr>Aroda vājdzirdība</vt:lpstr>
      <vt:lpstr>Kam jāpievērš uzmanība?</vt:lpstr>
      <vt:lpstr>  Trokšņa vājdzirdības simptomi</vt:lpstr>
      <vt:lpstr>Trokšņa izraisītās vājdzirdības ārstēšana</vt:lpstr>
      <vt:lpstr>Normatīvie akti</vt:lpstr>
      <vt:lpstr>Kā novērtēt troksni?</vt:lpstr>
      <vt:lpstr>Piemēri lauksaimniecībā</vt:lpstr>
      <vt:lpstr>Piemēri lauksaimniecībā</vt:lpstr>
      <vt:lpstr>PowerPoint Presentation</vt:lpstr>
      <vt:lpstr>PowerPoint Presentation</vt:lpstr>
      <vt:lpstr>PowerPoint Presentation</vt:lpstr>
      <vt:lpstr>PowerPoint Presentation</vt:lpstr>
      <vt:lpstr>PowerPoint Presentation</vt:lpstr>
      <vt:lpstr>PowerPoint Presentation</vt:lpstr>
      <vt:lpstr>VIBRĀCIJAS VEIDI</vt:lpstr>
      <vt:lpstr>VIBRĀCIJAS IETEKME UZ VESELĪBU</vt:lpstr>
      <vt:lpstr>Lokālās vibrācijas slimība </vt:lpstr>
      <vt:lpstr>PowerPoint Presentation</vt:lpstr>
      <vt:lpstr>Vibrācijas avoti lauksaimniecība</vt:lpstr>
      <vt:lpstr>Piemēri - vibrācija lauksaimniecībā</vt:lpstr>
      <vt:lpstr>PowerPoint Presentation</vt:lpstr>
      <vt:lpstr>PowerPoint Presentation</vt:lpstr>
      <vt:lpstr>PowerPoint Presentation</vt:lpstr>
      <vt:lpstr>Kā novērtēt vibrāciju?</vt:lpstr>
      <vt:lpstr>PowerPoint Presentation</vt:lpstr>
      <vt:lpstr>VIBRĀCIJA – ko var darīt?</vt:lpstr>
      <vt:lpstr>Bioloģiskie riska faktori</vt:lpstr>
      <vt:lpstr>Bioloģiskie riska faktori</vt:lpstr>
      <vt:lpstr>Bioloģiskie riska faktori</vt:lpstr>
      <vt:lpstr>Bioloģisko faktoru izraisītās arodslimības?</vt:lpstr>
      <vt:lpstr>Svarīgākie iedarbības veidi</vt:lpstr>
      <vt:lpstr>Leptospiroze</vt:lpstr>
      <vt:lpstr>Stingumkrampji (tetāns)</vt:lpstr>
      <vt:lpstr>Tularēmija</vt:lpstr>
      <vt:lpstr>Bruceloze</vt:lpstr>
      <vt:lpstr>Escherichia coli O157 (E coli O157)</vt:lpstr>
      <vt:lpstr>Kriptosporidioze (Cryptosporidium parvum)</vt:lpstr>
      <vt:lpstr>Bovine tuberkuloze </vt:lpstr>
      <vt:lpstr>Salmonella</vt:lpstr>
      <vt:lpstr>Ornitoze</vt:lpstr>
      <vt:lpstr>Cirpējēde</vt:lpstr>
      <vt:lpstr>Ērču pārnestās slimības</vt:lpstr>
      <vt:lpstr>Ērču encefalīts </vt:lpstr>
      <vt:lpstr>Ērču encefalīts </vt:lpstr>
      <vt:lpstr>Ērču encefalīts </vt:lpstr>
      <vt:lpstr>Laima slimība (laimborelioze)</vt:lpstr>
      <vt:lpstr>Laima slimība (laimborelioze)</vt:lpstr>
      <vt:lpstr>Laima slimība (laimborelioze)</vt:lpstr>
      <vt:lpstr>Parazītu ierosinātās slimības</vt:lpstr>
      <vt:lpstr>Toksiskā iedarbība</vt:lpstr>
      <vt:lpstr>Vakcinācijas - OBLIGĀTĀS</vt:lpstr>
      <vt:lpstr>Papildus minētajam....</vt:lpstr>
      <vt:lpstr>Vakcinācijas – (ne)obligātās</vt:lpstr>
      <vt:lpstr>Optiskais starojums</vt:lpstr>
      <vt:lpstr>PowerPoint Presentation</vt:lpstr>
      <vt:lpstr>Optiskais starojums (mērogs nav vienāds)</vt:lpstr>
      <vt:lpstr>PowerPoint Presentation</vt:lpstr>
      <vt:lpstr>OS Bīstamība?</vt:lpstr>
      <vt:lpstr>UVA  starojums</vt:lpstr>
      <vt:lpstr>UVB starojums</vt:lpstr>
      <vt:lpstr>UVC starojums</vt:lpstr>
      <vt:lpstr>UV starojums palielina ādas vēžu rašanās risku !</vt:lpstr>
      <vt:lpstr>UV starojuma ietekme </vt:lpstr>
      <vt:lpstr>Ādas vēži</vt:lpstr>
      <vt:lpstr>Ādas vēži </vt:lpstr>
      <vt:lpstr>Ādas veidojumu izvērtēšana</vt:lpstr>
      <vt:lpstr>Ādas vēži</vt:lpstr>
      <vt:lpstr>UV starojuma ietekme uz ādu atkarīga no</vt:lpstr>
      <vt:lpstr>OS ietekme uz acīm</vt:lpstr>
      <vt:lpstr>Lēcas bojājumi - Katarakta</vt:lpstr>
      <vt:lpstr>Citi fizikālie faktori</vt:lpstr>
      <vt:lpstr>PowerPoint Presentation</vt:lpstr>
      <vt:lpstr>Mikroklimats lauksaimniecībā</vt:lpstr>
      <vt:lpstr>Pieļaujamais laikposms darbam aukstumā ārpus telpām</vt:lpstr>
      <vt:lpstr>PowerPoint Presentation</vt:lpstr>
      <vt:lpstr>PowerPoint Presentation</vt:lpstr>
      <vt:lpstr>PowerPoint Presentation</vt:lpstr>
      <vt:lpstr>PowerPoint Presentation</vt:lpstr>
      <vt:lpstr>Apgaismojums</vt:lpstr>
      <vt:lpstr>Ķīmiskās vielas un produkti vispār...</vt:lpstr>
      <vt:lpstr>Ķīmisko vielu radītā ietekme uz veselību</vt:lpstr>
      <vt:lpstr>Svarīgākās plaušu slimības lauksaimniecībā</vt:lpstr>
      <vt:lpstr>Alerģiskās arodslimības</vt:lpstr>
      <vt:lpstr>Riska novērtējums?</vt:lpstr>
      <vt:lpstr>Ķīmija un putekļi lauksaimniecībā</vt:lpstr>
      <vt:lpstr>Ķīmija un putekļi lauksaimniecībā</vt:lpstr>
      <vt:lpstr>PowerPoint Presentation</vt:lpstr>
      <vt:lpstr>PowerPoint Presentation</vt:lpstr>
      <vt:lpstr>PowerPoint Presentation</vt:lpstr>
      <vt:lpstr>PowerPoint Presentation</vt:lpstr>
      <vt:lpstr>PowerPoint Presentation</vt:lpstr>
      <vt:lpstr>Augu aizsardzības līdzekļi</vt:lpstr>
      <vt:lpstr>Augu aizsardzības līdzekļi</vt:lpstr>
      <vt:lpstr>PowerPoint Presentation</vt:lpstr>
      <vt:lpstr>Aroda ekspozīcijas robežvērtība (AER pēc MK 325/2007)</vt:lpstr>
      <vt:lpstr>EI = C/AER &lt;1  (pēc MK 325/2007)</vt:lpstr>
      <vt:lpstr> Ķīmisko vielu kombinētas iedarbības novērtēšana</vt:lpstr>
      <vt:lpstr>Biogāzes</vt:lpstr>
      <vt:lpstr>Biogāzes</vt:lpstr>
      <vt:lpstr>Biogāzes</vt:lpstr>
      <vt:lpstr>Sērūdeņradis (H2S)</vt:lpstr>
      <vt:lpstr>Drošības prasības, maisot organisku vielu sadalīšanās produktus (sērūdeņradis (H2S))</vt:lpstr>
      <vt:lpstr>Drošības prasības, maisot organisku vielu sadalīšanās produktus (sērūdeņradis (H2S))</vt:lpstr>
      <vt:lpstr>PowerPoint Presentation</vt:lpstr>
      <vt:lpstr>PowerPoint Presentation</vt:lpstr>
      <vt:lpstr>Problēma arī lauksaimniecībā - Individuālās aizsardzības līdzekļi</vt:lpstr>
      <vt:lpstr>Fiziskie (ergonomiskie) riska faktori</vt:lpstr>
      <vt:lpstr>Balsta un kustību aparāta slimības</vt:lpstr>
      <vt:lpstr>Wrist Tendinitis</vt:lpstr>
      <vt:lpstr>Stenosing Ligamentitis</vt:lpstr>
      <vt:lpstr>PowerPoint Presentation</vt:lpstr>
      <vt:lpstr>PowerPoint Presentation</vt:lpstr>
      <vt:lpstr>PowerPoint Presentation</vt:lpstr>
      <vt:lpstr>PowerPoint Presentation</vt:lpstr>
      <vt:lpstr>PowerPoint Presentation</vt:lpstr>
      <vt:lpstr>PowerPoint Presentation</vt:lpstr>
      <vt:lpstr>Psihoemocionālie riska faktori</vt:lpstr>
    </vt:vector>
  </TitlesOfParts>
  <Company>eforma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RSU PowerPointa prezentācijas standarta sagatave</dc:title>
  <dc:creator>Linda</dc:creator>
  <cp:lastModifiedBy>Dace Jakimova</cp:lastModifiedBy>
  <cp:revision>373</cp:revision>
  <cp:lastPrinted>2015-10-21T12:48:24Z</cp:lastPrinted>
  <dcterms:created xsi:type="dcterms:W3CDTF">2009-08-25T09:42:51Z</dcterms:created>
  <dcterms:modified xsi:type="dcterms:W3CDTF">2017-10-24T19:38:29Z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Dokuments</vt:lpwstr>
  </property>
</Properties>
</file>