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0" r:id="rId5"/>
    <p:sldMasterId id="2147483907" r:id="rId6"/>
    <p:sldMasterId id="2147483912" r:id="rId7"/>
    <p:sldMasterId id="2147483924" r:id="rId8"/>
    <p:sldMasterId id="2147483931" r:id="rId9"/>
  </p:sldMasterIdLst>
  <p:notesMasterIdLst>
    <p:notesMasterId r:id="rId74"/>
  </p:notesMasterIdLst>
  <p:handoutMasterIdLst>
    <p:handoutMasterId r:id="rId75"/>
  </p:handoutMasterIdLst>
  <p:sldIdLst>
    <p:sldId id="542" r:id="rId10"/>
    <p:sldId id="447" r:id="rId11"/>
    <p:sldId id="448" r:id="rId12"/>
    <p:sldId id="454" r:id="rId13"/>
    <p:sldId id="537" r:id="rId14"/>
    <p:sldId id="455" r:id="rId15"/>
    <p:sldId id="538" r:id="rId16"/>
    <p:sldId id="539" r:id="rId17"/>
    <p:sldId id="512" r:id="rId18"/>
    <p:sldId id="571" r:id="rId19"/>
    <p:sldId id="572" r:id="rId20"/>
    <p:sldId id="459" r:id="rId21"/>
    <p:sldId id="460" r:id="rId22"/>
    <p:sldId id="514" r:id="rId23"/>
    <p:sldId id="461" r:id="rId24"/>
    <p:sldId id="513" r:id="rId25"/>
    <p:sldId id="573" r:id="rId26"/>
    <p:sldId id="574" r:id="rId27"/>
    <p:sldId id="575" r:id="rId28"/>
    <p:sldId id="553" r:id="rId29"/>
    <p:sldId id="462" r:id="rId30"/>
    <p:sldId id="464" r:id="rId31"/>
    <p:sldId id="515" r:id="rId32"/>
    <p:sldId id="554" r:id="rId33"/>
    <p:sldId id="516" r:id="rId34"/>
    <p:sldId id="518" r:id="rId35"/>
    <p:sldId id="502" r:id="rId36"/>
    <p:sldId id="576" r:id="rId37"/>
    <p:sldId id="465" r:id="rId38"/>
    <p:sldId id="466" r:id="rId39"/>
    <p:sldId id="467" r:id="rId40"/>
    <p:sldId id="561" r:id="rId41"/>
    <p:sldId id="577" r:id="rId42"/>
    <p:sldId id="508" r:id="rId43"/>
    <p:sldId id="549" r:id="rId44"/>
    <p:sldId id="524" r:id="rId45"/>
    <p:sldId id="520" r:id="rId46"/>
    <p:sldId id="475" r:id="rId47"/>
    <p:sldId id="522" r:id="rId48"/>
    <p:sldId id="528" r:id="rId49"/>
    <p:sldId id="476" r:id="rId50"/>
    <p:sldId id="558" r:id="rId51"/>
    <p:sldId id="563" r:id="rId52"/>
    <p:sldId id="523" r:id="rId53"/>
    <p:sldId id="477" r:id="rId54"/>
    <p:sldId id="480" r:id="rId55"/>
    <p:sldId id="481" r:id="rId56"/>
    <p:sldId id="482" r:id="rId57"/>
    <p:sldId id="479" r:id="rId58"/>
    <p:sldId id="485" r:id="rId59"/>
    <p:sldId id="547" r:id="rId60"/>
    <p:sldId id="521" r:id="rId61"/>
    <p:sldId id="487" r:id="rId62"/>
    <p:sldId id="488" r:id="rId63"/>
    <p:sldId id="492" r:id="rId64"/>
    <p:sldId id="503" r:id="rId65"/>
    <p:sldId id="579" r:id="rId66"/>
    <p:sldId id="493" r:id="rId67"/>
    <p:sldId id="494" r:id="rId68"/>
    <p:sldId id="497" r:id="rId69"/>
    <p:sldId id="498" r:id="rId70"/>
    <p:sldId id="499" r:id="rId71"/>
    <p:sldId id="500" r:id="rId72"/>
    <p:sldId id="501" r:id="rId73"/>
  </p:sldIdLst>
  <p:sldSz cx="9144000" cy="6858000" type="screen4x3"/>
  <p:notesSz cx="6797675" cy="9928225"/>
  <p:defaultTextStyle>
    <a:defPPr>
      <a:defRPr lang="en-US"/>
    </a:defPPr>
    <a:lvl1pPr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baseline="-250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baseline="-250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baseline="-250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baseline="-250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baseline="-250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09"/>
    <a:srgbClr val="353535"/>
    <a:srgbClr val="26822A"/>
    <a:srgbClr val="D2640A"/>
    <a:srgbClr val="C85A0A"/>
    <a:srgbClr val="FFA3B5"/>
    <a:srgbClr val="3F3F3F"/>
    <a:srgbClr val="2E2E2E"/>
    <a:srgbClr val="F3740B"/>
    <a:srgbClr val="8E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2" autoAdjust="0"/>
    <p:restoredTop sz="90586" autoAdjust="0"/>
  </p:normalViewPr>
  <p:slideViewPr>
    <p:cSldViewPr>
      <p:cViewPr>
        <p:scale>
          <a:sx n="75" d="100"/>
          <a:sy n="75" d="100"/>
        </p:scale>
        <p:origin x="42" y="-594"/>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59" d="100"/>
          <a:sy n="59" d="100"/>
        </p:scale>
        <p:origin x="-25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presProps" Target="presProps.xml"/><Relationship Id="rId7" Type="http://schemas.openxmlformats.org/officeDocument/2006/relationships/slideMaster" Target="slideMasters/slideMaster3.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viewProps" Target="viewProps.xml"/><Relationship Id="rId8" Type="http://schemas.openxmlformats.org/officeDocument/2006/relationships/slideMaster" Target="slideMasters/slideMaster4.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inda.matisane\Desktop\Micro_grafiki.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071741032370946E-2"/>
          <c:y val="0.14399314668999713"/>
          <c:w val="0.76319356955380591"/>
          <c:h val="0.68352216389617959"/>
        </c:manualLayout>
      </c:layout>
      <c:barChart>
        <c:barDir val="col"/>
        <c:grouping val="clustered"/>
        <c:varyColors val="0"/>
        <c:ser>
          <c:idx val="0"/>
          <c:order val="0"/>
          <c:tx>
            <c:strRef>
              <c:f>Traucekli!$C$180</c:f>
              <c:strCache>
                <c:ptCount val="1"/>
                <c:pt idx="0">
                  <c:v>2006</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txPr>
              <a:bodyPr/>
              <a:lstStyle/>
              <a:p>
                <a:pPr>
                  <a:defRPr sz="1200" b="1"/>
                </a:pPr>
                <a:endParaRPr lang="lv-LV"/>
              </a:p>
            </c:txPr>
            <c:showLegendKey val="0"/>
            <c:showVal val="0"/>
            <c:showCatName val="0"/>
            <c:showSerName val="0"/>
            <c:showPercent val="0"/>
            <c:showBubbleSize val="0"/>
          </c:dLbls>
          <c:cat>
            <c:strRef>
              <c:f>Traucekli!$B$181:$B$184</c:f>
              <c:strCache>
                <c:ptCount val="4"/>
                <c:pt idx="0">
                  <c:v>1-10 nodarbinātie</c:v>
                </c:pt>
                <c:pt idx="1">
                  <c:v>11-49 nodarbinātie</c:v>
                </c:pt>
                <c:pt idx="2">
                  <c:v>50-249 nodarbinātie</c:v>
                </c:pt>
                <c:pt idx="3">
                  <c:v>&gt;250 nodarbinātie</c:v>
                </c:pt>
              </c:strCache>
            </c:strRef>
          </c:cat>
          <c:val>
            <c:numRef>
              <c:f>Traucekli!$C$181:$C$184</c:f>
              <c:numCache>
                <c:formatCode>0</c:formatCode>
                <c:ptCount val="4"/>
                <c:pt idx="0">
                  <c:v>57.1</c:v>
                </c:pt>
                <c:pt idx="1">
                  <c:v>67.2</c:v>
                </c:pt>
                <c:pt idx="2">
                  <c:v>72.5</c:v>
                </c:pt>
                <c:pt idx="3">
                  <c:v>81.2</c:v>
                </c:pt>
              </c:numCache>
            </c:numRef>
          </c:val>
        </c:ser>
        <c:ser>
          <c:idx val="1"/>
          <c:order val="1"/>
          <c:tx>
            <c:strRef>
              <c:f>Traucekli!$D$180</c:f>
              <c:strCache>
                <c:ptCount val="1"/>
                <c:pt idx="0">
                  <c:v>2010</c:v>
                </c:pt>
              </c:strCache>
            </c:strRef>
          </c:tx>
          <c:spPr>
            <a:solidFill>
              <a:srgbClr val="C00000"/>
            </a:solidFill>
          </c:spPr>
          <c:invertIfNegative val="0"/>
          <c:dLbls>
            <c:txPr>
              <a:bodyPr/>
              <a:lstStyle/>
              <a:p>
                <a:pPr>
                  <a:defRPr sz="1200" b="1"/>
                </a:pPr>
                <a:endParaRPr lang="lv-LV"/>
              </a:p>
            </c:txPr>
            <c:showLegendKey val="0"/>
            <c:showVal val="1"/>
            <c:showCatName val="0"/>
            <c:showSerName val="0"/>
            <c:showPercent val="0"/>
            <c:showBubbleSize val="0"/>
            <c:showLeaderLines val="0"/>
          </c:dLbls>
          <c:cat>
            <c:strRef>
              <c:f>Traucekli!$B$181:$B$184</c:f>
              <c:strCache>
                <c:ptCount val="4"/>
                <c:pt idx="0">
                  <c:v>1-10 nodarbinātie</c:v>
                </c:pt>
                <c:pt idx="1">
                  <c:v>11-49 nodarbinātie</c:v>
                </c:pt>
                <c:pt idx="2">
                  <c:v>50-249 nodarbinātie</c:v>
                </c:pt>
                <c:pt idx="3">
                  <c:v>&gt;250 nodarbinātie</c:v>
                </c:pt>
              </c:strCache>
            </c:strRef>
          </c:cat>
          <c:val>
            <c:numRef>
              <c:f>Traucekli!$D$181:$D$184</c:f>
              <c:numCache>
                <c:formatCode>0</c:formatCode>
                <c:ptCount val="4"/>
                <c:pt idx="0">
                  <c:v>61.7</c:v>
                </c:pt>
                <c:pt idx="1">
                  <c:v>72.599999999999994</c:v>
                </c:pt>
                <c:pt idx="2">
                  <c:v>83.4</c:v>
                </c:pt>
                <c:pt idx="3">
                  <c:v>87</c:v>
                </c:pt>
              </c:numCache>
            </c:numRef>
          </c:val>
        </c:ser>
        <c:dLbls>
          <c:showLegendKey val="0"/>
          <c:showVal val="0"/>
          <c:showCatName val="0"/>
          <c:showSerName val="0"/>
          <c:showPercent val="0"/>
          <c:showBubbleSize val="0"/>
        </c:dLbls>
        <c:gapWidth val="150"/>
        <c:axId val="37393920"/>
        <c:axId val="30814592"/>
      </c:barChart>
      <c:catAx>
        <c:axId val="37393920"/>
        <c:scaling>
          <c:orientation val="minMax"/>
        </c:scaling>
        <c:delete val="0"/>
        <c:axPos val="b"/>
        <c:majorTickMark val="out"/>
        <c:minorTickMark val="none"/>
        <c:tickLblPos val="nextTo"/>
        <c:crossAx val="30814592"/>
        <c:crosses val="autoZero"/>
        <c:auto val="1"/>
        <c:lblAlgn val="ctr"/>
        <c:lblOffset val="100"/>
        <c:noMultiLvlLbl val="0"/>
      </c:catAx>
      <c:valAx>
        <c:axId val="30814592"/>
        <c:scaling>
          <c:orientation val="minMax"/>
        </c:scaling>
        <c:delete val="0"/>
        <c:axPos val="l"/>
        <c:majorGridlines/>
        <c:numFmt formatCode="0" sourceLinked="1"/>
        <c:majorTickMark val="out"/>
        <c:minorTickMark val="none"/>
        <c:tickLblPos val="nextTo"/>
        <c:crossAx val="37393920"/>
        <c:crosses val="autoZero"/>
        <c:crossBetween val="between"/>
      </c:valAx>
    </c:plotArea>
    <c:legend>
      <c:legendPos val="r"/>
      <c:layout/>
      <c:overlay val="0"/>
      <c:txPr>
        <a:bodyPr/>
        <a:lstStyle/>
        <a:p>
          <a:pPr>
            <a:defRPr sz="1200" b="1"/>
          </a:pPr>
          <a:endParaRPr lang="lv-LV"/>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0.01111</cdr:x>
      <cdr:y>0.01852</cdr:y>
    </cdr:from>
    <cdr:to>
      <cdr:x>0.18772</cdr:x>
      <cdr:y>0.22615</cdr:y>
    </cdr:to>
    <cdr:sp macro="" textlink="">
      <cdr:nvSpPr>
        <cdr:cNvPr id="2" name="TextBox 1"/>
        <cdr:cNvSpPr txBox="1"/>
      </cdr:nvSpPr>
      <cdr:spPr>
        <a:xfrm xmlns:a="http://schemas.openxmlformats.org/drawingml/2006/main">
          <a:off x="50800" y="50800"/>
          <a:ext cx="807464" cy="5695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sz="110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eaLnBrk="0" hangingPunct="0">
              <a:defRPr sz="1200">
                <a:latin typeface="Arial" charset="0"/>
                <a:ea typeface="ヒラギノ角ゴ Pro W3" pitchFamily="-112" charset="-128"/>
                <a:cs typeface="+mn-cs"/>
              </a:defRPr>
            </a:lvl1pPr>
          </a:lstStyle>
          <a:p>
            <a:pPr>
              <a:defRPr/>
            </a:pPr>
            <a:fld id="{1955ED25-8C82-4467-B7D2-8461C97DA4D9}" type="slidenum">
              <a:rPr lang="lv-LV"/>
              <a:pPr>
                <a:defRPr/>
              </a:pPr>
              <a:t>‹#›</a:t>
            </a:fld>
            <a:endParaRPr lang="lv-LV"/>
          </a:p>
        </p:txBody>
      </p:sp>
    </p:spTree>
    <p:extLst>
      <p:ext uri="{BB962C8B-B14F-4D97-AF65-F5344CB8AC3E}">
        <p14:creationId xmlns:p14="http://schemas.microsoft.com/office/powerpoint/2010/main" val="3214036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5" name="Rectangle 3"/>
          <p:cNvSpPr>
            <a:spLocks noGrp="1" noChangeArrowheads="1"/>
          </p:cNvSpPr>
          <p:nvPr>
            <p:ph type="dt" idx="1"/>
          </p:nvPr>
        </p:nvSpPr>
        <p:spPr bwMode="auto">
          <a:xfrm>
            <a:off x="3852016" y="0"/>
            <a:ext cx="2945659" cy="496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aseline="0">
                <a:latin typeface="Arial" charset="0"/>
                <a:ea typeface="ヒラギノ角ゴ Pro W3" pitchFamily="-112"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aseline="0">
                <a:latin typeface="Arial" charset="0"/>
                <a:ea typeface="ヒラギノ角ゴ Pro W3" pitchFamily="-112" charset="-128"/>
                <a:cs typeface="+mn-cs"/>
              </a:defRPr>
            </a:lvl1pPr>
          </a:lstStyle>
          <a:p>
            <a:pPr>
              <a:defRPr/>
            </a:pPr>
            <a:fld id="{41493E11-BCB1-4820-84D3-3311562E3E6A}" type="slidenum">
              <a:rPr lang="en-US"/>
              <a:pPr>
                <a:defRPr/>
              </a:pPr>
              <a:t>‹#›</a:t>
            </a:fld>
            <a:endParaRPr lang="en-US"/>
          </a:p>
        </p:txBody>
      </p:sp>
    </p:spTree>
    <p:extLst>
      <p:ext uri="{BB962C8B-B14F-4D97-AF65-F5344CB8AC3E}">
        <p14:creationId xmlns:p14="http://schemas.microsoft.com/office/powerpoint/2010/main" val="6302880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12" charset="-128"/>
        <a:cs typeface="ヒラギノ角ゴ Pro W3"/>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Tālākajos</a:t>
            </a:r>
            <a:r>
              <a:rPr lang="lv-LV" baseline="0" dirty="0" smtClean="0"/>
              <a:t> slaidos dažas bildes par modernākām lietām </a:t>
            </a:r>
            <a:endParaRPr lang="lv-LV" dirty="0"/>
          </a:p>
        </p:txBody>
      </p:sp>
      <p:sp>
        <p:nvSpPr>
          <p:cNvPr id="4" name="Slide Number Placeholder 3"/>
          <p:cNvSpPr>
            <a:spLocks noGrp="1"/>
          </p:cNvSpPr>
          <p:nvPr>
            <p:ph type="sldNum" sz="quarter" idx="10"/>
          </p:nvPr>
        </p:nvSpPr>
        <p:spPr/>
        <p:txBody>
          <a:bodyPr/>
          <a:lstStyle/>
          <a:p>
            <a:fld id="{E547526B-5532-4323-A5EB-7AFE64F3E250}" type="slidenum">
              <a:rPr lang="lv-LV" smtClean="0"/>
              <a:t>5</a:t>
            </a:fld>
            <a:endParaRPr lang="lv-LV"/>
          </a:p>
        </p:txBody>
      </p:sp>
    </p:spTree>
    <p:extLst>
      <p:ext uri="{BB962C8B-B14F-4D97-AF65-F5344CB8AC3E}">
        <p14:creationId xmlns:p14="http://schemas.microsoft.com/office/powerpoint/2010/main" val="331391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1493E11-BCB1-4820-84D3-3311562E3E6A}" type="slidenum">
              <a:rPr lang="en-US" smtClean="0"/>
              <a:pPr>
                <a:defRPr/>
              </a:pPr>
              <a:t>6</a:t>
            </a:fld>
            <a:endParaRPr lang="en-US"/>
          </a:p>
        </p:txBody>
      </p:sp>
    </p:spTree>
    <p:extLst>
      <p:ext uri="{BB962C8B-B14F-4D97-AF65-F5344CB8AC3E}">
        <p14:creationId xmlns:p14="http://schemas.microsoft.com/office/powerpoint/2010/main" val="213003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Rokas</a:t>
            </a:r>
            <a:r>
              <a:rPr lang="lv-LV" baseline="0" dirty="0" smtClean="0"/>
              <a:t> atbalsts – piemērs un piemērs praksē</a:t>
            </a:r>
            <a:endParaRPr lang="lv-LV" dirty="0"/>
          </a:p>
        </p:txBody>
      </p:sp>
      <p:sp>
        <p:nvSpPr>
          <p:cNvPr id="4" name="Slide Number Placeholder 3"/>
          <p:cNvSpPr>
            <a:spLocks noGrp="1"/>
          </p:cNvSpPr>
          <p:nvPr>
            <p:ph type="sldNum" sz="quarter" idx="10"/>
          </p:nvPr>
        </p:nvSpPr>
        <p:spPr/>
        <p:txBody>
          <a:bodyPr/>
          <a:lstStyle/>
          <a:p>
            <a:fld id="{E547526B-5532-4323-A5EB-7AFE64F3E250}" type="slidenum">
              <a:rPr lang="lv-LV" smtClean="0"/>
              <a:t>7</a:t>
            </a:fld>
            <a:endParaRPr lang="lv-LV"/>
          </a:p>
        </p:txBody>
      </p:sp>
    </p:spTree>
    <p:extLst>
      <p:ext uri="{BB962C8B-B14F-4D97-AF65-F5344CB8AC3E}">
        <p14:creationId xmlns:p14="http://schemas.microsoft.com/office/powerpoint/2010/main" val="409476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lv-LV" altLang="lv-LV" smtClean="0"/>
              <a:t>Līdzīgi kā ceturtdiena – zivju diena</a:t>
            </a:r>
          </a:p>
          <a:p>
            <a:pPr>
              <a:spcBef>
                <a:spcPct val="0"/>
              </a:spcBef>
            </a:pPr>
            <a:endParaRPr lang="lv-LV" altLang="lv-LV" smtClean="0"/>
          </a:p>
        </p:txBody>
      </p:sp>
      <p:sp>
        <p:nvSpPr>
          <p:cNvPr id="2150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9458" indent="-284407">
              <a:defRPr>
                <a:solidFill>
                  <a:schemeClr val="tx1"/>
                </a:solidFill>
                <a:latin typeface="Calibri" pitchFamily="34" charset="0"/>
              </a:defRPr>
            </a:lvl2pPr>
            <a:lvl3pPr marL="1137628" indent="-227526">
              <a:defRPr>
                <a:solidFill>
                  <a:schemeClr val="tx1"/>
                </a:solidFill>
                <a:latin typeface="Calibri" pitchFamily="34" charset="0"/>
              </a:defRPr>
            </a:lvl3pPr>
            <a:lvl4pPr marL="1592679" indent="-227526">
              <a:defRPr>
                <a:solidFill>
                  <a:schemeClr val="tx1"/>
                </a:solidFill>
                <a:latin typeface="Calibri" pitchFamily="34" charset="0"/>
              </a:defRPr>
            </a:lvl4pPr>
            <a:lvl5pPr marL="2047730" indent="-227526">
              <a:defRPr>
                <a:solidFill>
                  <a:schemeClr val="tx1"/>
                </a:solidFill>
                <a:latin typeface="Calibri" pitchFamily="34" charset="0"/>
              </a:defRPr>
            </a:lvl5pPr>
            <a:lvl6pPr marL="2502781" indent="-227526" fontAlgn="base">
              <a:spcBef>
                <a:spcPct val="0"/>
              </a:spcBef>
              <a:spcAft>
                <a:spcPct val="0"/>
              </a:spcAft>
              <a:defRPr>
                <a:solidFill>
                  <a:schemeClr val="tx1"/>
                </a:solidFill>
                <a:latin typeface="Calibri" pitchFamily="34" charset="0"/>
              </a:defRPr>
            </a:lvl6pPr>
            <a:lvl7pPr marL="2957833" indent="-227526" fontAlgn="base">
              <a:spcBef>
                <a:spcPct val="0"/>
              </a:spcBef>
              <a:spcAft>
                <a:spcPct val="0"/>
              </a:spcAft>
              <a:defRPr>
                <a:solidFill>
                  <a:schemeClr val="tx1"/>
                </a:solidFill>
                <a:latin typeface="Calibri" pitchFamily="34" charset="0"/>
              </a:defRPr>
            </a:lvl7pPr>
            <a:lvl8pPr marL="3412884" indent="-227526" fontAlgn="base">
              <a:spcBef>
                <a:spcPct val="0"/>
              </a:spcBef>
              <a:spcAft>
                <a:spcPct val="0"/>
              </a:spcAft>
              <a:defRPr>
                <a:solidFill>
                  <a:schemeClr val="tx1"/>
                </a:solidFill>
                <a:latin typeface="Calibri" pitchFamily="34" charset="0"/>
              </a:defRPr>
            </a:lvl8pPr>
            <a:lvl9pPr marL="3867935" indent="-227526" fontAlgn="base">
              <a:spcBef>
                <a:spcPct val="0"/>
              </a:spcBef>
              <a:spcAft>
                <a:spcPct val="0"/>
              </a:spcAft>
              <a:defRPr>
                <a:solidFill>
                  <a:schemeClr val="tx1"/>
                </a:solidFill>
                <a:latin typeface="Calibri" pitchFamily="34" charset="0"/>
              </a:defRPr>
            </a:lvl9pPr>
          </a:lstStyle>
          <a:p>
            <a:pPr>
              <a:defRPr/>
            </a:pPr>
            <a:fld id="{113DDD60-835F-4A38-8006-FC7822423A9E}" type="slidenum">
              <a:rPr lang="lv-LV">
                <a:solidFill>
                  <a:prstClr val="black"/>
                </a:solidFill>
              </a:rPr>
              <a:pPr>
                <a:defRPr/>
              </a:pPr>
              <a:t>26</a:t>
            </a:fld>
            <a:endParaRPr lang="lv-LV">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lv-LV" altLang="lv-LV" smtClean="0"/>
              <a:t>Līdzīgi kā ceturtdiena – zivju diena</a:t>
            </a:r>
          </a:p>
          <a:p>
            <a:pPr>
              <a:spcBef>
                <a:spcPct val="0"/>
              </a:spcBef>
            </a:pPr>
            <a:endParaRPr lang="lv-LV" altLang="lv-LV" smtClean="0"/>
          </a:p>
        </p:txBody>
      </p:sp>
      <p:sp>
        <p:nvSpPr>
          <p:cNvPr id="2150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9458" indent="-284407">
              <a:defRPr>
                <a:solidFill>
                  <a:schemeClr val="tx1"/>
                </a:solidFill>
                <a:latin typeface="Calibri" pitchFamily="34" charset="0"/>
              </a:defRPr>
            </a:lvl2pPr>
            <a:lvl3pPr marL="1137628" indent="-227526">
              <a:defRPr>
                <a:solidFill>
                  <a:schemeClr val="tx1"/>
                </a:solidFill>
                <a:latin typeface="Calibri" pitchFamily="34" charset="0"/>
              </a:defRPr>
            </a:lvl3pPr>
            <a:lvl4pPr marL="1592679" indent="-227526">
              <a:defRPr>
                <a:solidFill>
                  <a:schemeClr val="tx1"/>
                </a:solidFill>
                <a:latin typeface="Calibri" pitchFamily="34" charset="0"/>
              </a:defRPr>
            </a:lvl4pPr>
            <a:lvl5pPr marL="2047730" indent="-227526">
              <a:defRPr>
                <a:solidFill>
                  <a:schemeClr val="tx1"/>
                </a:solidFill>
                <a:latin typeface="Calibri" pitchFamily="34" charset="0"/>
              </a:defRPr>
            </a:lvl5pPr>
            <a:lvl6pPr marL="2502781" indent="-227526" fontAlgn="base">
              <a:spcBef>
                <a:spcPct val="0"/>
              </a:spcBef>
              <a:spcAft>
                <a:spcPct val="0"/>
              </a:spcAft>
              <a:defRPr>
                <a:solidFill>
                  <a:schemeClr val="tx1"/>
                </a:solidFill>
                <a:latin typeface="Calibri" pitchFamily="34" charset="0"/>
              </a:defRPr>
            </a:lvl6pPr>
            <a:lvl7pPr marL="2957833" indent="-227526" fontAlgn="base">
              <a:spcBef>
                <a:spcPct val="0"/>
              </a:spcBef>
              <a:spcAft>
                <a:spcPct val="0"/>
              </a:spcAft>
              <a:defRPr>
                <a:solidFill>
                  <a:schemeClr val="tx1"/>
                </a:solidFill>
                <a:latin typeface="Calibri" pitchFamily="34" charset="0"/>
              </a:defRPr>
            </a:lvl7pPr>
            <a:lvl8pPr marL="3412884" indent="-227526" fontAlgn="base">
              <a:spcBef>
                <a:spcPct val="0"/>
              </a:spcBef>
              <a:spcAft>
                <a:spcPct val="0"/>
              </a:spcAft>
              <a:defRPr>
                <a:solidFill>
                  <a:schemeClr val="tx1"/>
                </a:solidFill>
                <a:latin typeface="Calibri" pitchFamily="34" charset="0"/>
              </a:defRPr>
            </a:lvl8pPr>
            <a:lvl9pPr marL="3867935" indent="-22752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13DDD60-835F-4A38-8006-FC7822423A9E}" type="slidenum">
              <a:rPr lang="lv-LV"/>
              <a:pPr fontAlgn="base">
                <a:spcBef>
                  <a:spcPct val="0"/>
                </a:spcBef>
                <a:spcAft>
                  <a:spcPct val="0"/>
                </a:spcAft>
                <a:defRPr/>
              </a:pPr>
              <a:t>27</a:t>
            </a:fld>
            <a:endParaRPr lang="lv-L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v-LV" altLang="lv-LV" smtClean="0"/>
          </a:p>
        </p:txBody>
      </p:sp>
      <p:sp>
        <p:nvSpPr>
          <p:cNvPr id="16387"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9458" indent="-284407">
              <a:defRPr>
                <a:solidFill>
                  <a:schemeClr val="tx1"/>
                </a:solidFill>
                <a:latin typeface="Calibri" pitchFamily="34" charset="0"/>
              </a:defRPr>
            </a:lvl2pPr>
            <a:lvl3pPr marL="1137628" indent="-227526">
              <a:defRPr>
                <a:solidFill>
                  <a:schemeClr val="tx1"/>
                </a:solidFill>
                <a:latin typeface="Calibri" pitchFamily="34" charset="0"/>
              </a:defRPr>
            </a:lvl3pPr>
            <a:lvl4pPr marL="1592679" indent="-227526">
              <a:defRPr>
                <a:solidFill>
                  <a:schemeClr val="tx1"/>
                </a:solidFill>
                <a:latin typeface="Calibri" pitchFamily="34" charset="0"/>
              </a:defRPr>
            </a:lvl4pPr>
            <a:lvl5pPr marL="2047730" indent="-227526">
              <a:defRPr>
                <a:solidFill>
                  <a:schemeClr val="tx1"/>
                </a:solidFill>
                <a:latin typeface="Calibri" pitchFamily="34" charset="0"/>
              </a:defRPr>
            </a:lvl5pPr>
            <a:lvl6pPr marL="2502781" indent="-227526" fontAlgn="base">
              <a:spcBef>
                <a:spcPct val="0"/>
              </a:spcBef>
              <a:spcAft>
                <a:spcPct val="0"/>
              </a:spcAft>
              <a:defRPr>
                <a:solidFill>
                  <a:schemeClr val="tx1"/>
                </a:solidFill>
                <a:latin typeface="Calibri" pitchFamily="34" charset="0"/>
              </a:defRPr>
            </a:lvl6pPr>
            <a:lvl7pPr marL="2957833" indent="-227526" fontAlgn="base">
              <a:spcBef>
                <a:spcPct val="0"/>
              </a:spcBef>
              <a:spcAft>
                <a:spcPct val="0"/>
              </a:spcAft>
              <a:defRPr>
                <a:solidFill>
                  <a:schemeClr val="tx1"/>
                </a:solidFill>
                <a:latin typeface="Calibri" pitchFamily="34" charset="0"/>
              </a:defRPr>
            </a:lvl7pPr>
            <a:lvl8pPr marL="3412884" indent="-227526" fontAlgn="base">
              <a:spcBef>
                <a:spcPct val="0"/>
              </a:spcBef>
              <a:spcAft>
                <a:spcPct val="0"/>
              </a:spcAft>
              <a:defRPr>
                <a:solidFill>
                  <a:schemeClr val="tx1"/>
                </a:solidFill>
                <a:latin typeface="Calibri" pitchFamily="34" charset="0"/>
              </a:defRPr>
            </a:lvl8pPr>
            <a:lvl9pPr marL="3867935" indent="-22752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BCEE14-1FBC-4004-A6AD-BA6943A8FE7D}" type="slidenum">
              <a:rPr lang="lv-LV"/>
              <a:pPr fontAlgn="base">
                <a:spcBef>
                  <a:spcPct val="0"/>
                </a:spcBef>
                <a:spcAft>
                  <a:spcPct val="0"/>
                </a:spcAft>
                <a:defRPr/>
              </a:pPr>
              <a:t>50</a:t>
            </a:fld>
            <a:endParaRPr lang="lv-LV"/>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v-LV" altLang="lv-LV" smtClean="0"/>
              <a:t>Pavisam jauns pētījums vēsta, ka uzmundrinošas mobilā telefona īsziņas palīdz atmest smēķēšanu! „Tā diena, lai Tu atmestu ir klāt!” Ja vēlies saņemt ekskluzīvu palīdzību atmešanā un Veselības mēneša ietvaros saņemt uzmundrinošas </a:t>
            </a:r>
            <a:r>
              <a:rPr lang="lv-LV" altLang="lv-LV" b="1" smtClean="0"/>
              <a:t>BEZMAKSAS </a:t>
            </a:r>
            <a:r>
              <a:rPr lang="lv-LV" altLang="lv-LV" smtClean="0"/>
              <a:t>īsziņas (vidēji reizi divās - trijās dienās), piesakies, sūtot savu vārdu, uzvārdu un tālruni uz </a:t>
            </a:r>
          </a:p>
          <a:p>
            <a:endParaRPr lang="lv-LV" altLang="lv-LV" smtClean="0"/>
          </a:p>
        </p:txBody>
      </p:sp>
      <p:sp>
        <p:nvSpPr>
          <p:cNvPr id="4" name="Slide Number Placeholder 3"/>
          <p:cNvSpPr>
            <a:spLocks noGrp="1"/>
          </p:cNvSpPr>
          <p:nvPr>
            <p:ph type="sldNum" sz="quarter" idx="5"/>
          </p:nvPr>
        </p:nvSpPr>
        <p:spPr/>
        <p:txBody>
          <a:bodyPr/>
          <a:lstStyle/>
          <a:p>
            <a:pPr>
              <a:defRPr/>
            </a:pPr>
            <a:fld id="{C0608108-9A5C-42DC-B095-9A8DE4F43E68}" type="slidenum">
              <a:rPr lang="lv-LV" smtClean="0"/>
              <a:pPr>
                <a:defRPr/>
              </a:pPr>
              <a:t>55</a:t>
            </a:fld>
            <a:endParaRPr lang="lv-LV"/>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v-LV" altLang="lv-LV" smtClean="0"/>
              <a:t>Pavisam jauns pētījums vēsta, ka uzmundrinošas mobilā telefona īsziņas palīdz atmest smēķēšanu! „Tā diena, lai Tu atmestu ir klāt!” Ja vēlies saņemt ekskluzīvu palīdzību atmešanā un Veselības mēneša ietvaros saņemt uzmundrinošas </a:t>
            </a:r>
            <a:r>
              <a:rPr lang="lv-LV" altLang="lv-LV" b="1" smtClean="0"/>
              <a:t>BEZMAKSAS </a:t>
            </a:r>
            <a:r>
              <a:rPr lang="lv-LV" altLang="lv-LV" smtClean="0"/>
              <a:t>īsziņas (vidēji reizi divās - trijās dienās), piesakies, sūtot savu vārdu, uzvārdu un tālruni uz </a:t>
            </a:r>
          </a:p>
          <a:p>
            <a:endParaRPr lang="lv-LV" altLang="lv-LV" smtClean="0"/>
          </a:p>
        </p:txBody>
      </p:sp>
      <p:sp>
        <p:nvSpPr>
          <p:cNvPr id="4" name="Slide Number Placeholder 3"/>
          <p:cNvSpPr>
            <a:spLocks noGrp="1"/>
          </p:cNvSpPr>
          <p:nvPr>
            <p:ph type="sldNum" sz="quarter" idx="5"/>
          </p:nvPr>
        </p:nvSpPr>
        <p:spPr/>
        <p:txBody>
          <a:bodyPr/>
          <a:lstStyle/>
          <a:p>
            <a:pPr>
              <a:defRPr/>
            </a:pPr>
            <a:fld id="{C0608108-9A5C-42DC-B095-9A8DE4F43E68}" type="slidenum">
              <a:rPr lang="lv-LV" smtClean="0"/>
              <a:pPr>
                <a:defRPr/>
              </a:pPr>
              <a:t>56</a:t>
            </a:fld>
            <a:endParaRPr lang="lv-LV"/>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0" y="0"/>
            <a:ext cx="9144000" cy="5143500"/>
          </a:xfrm>
          <a:prstGeom prst="rect">
            <a:avLst/>
          </a:prstGeom>
          <a:solidFill>
            <a:srgbClr val="8E001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lv-LV" smtClean="0">
              <a:solidFill>
                <a:srgbClr val="000000"/>
              </a:solidFill>
            </a:endParaRPr>
          </a:p>
        </p:txBody>
      </p:sp>
      <p:pic>
        <p:nvPicPr>
          <p:cNvPr id="5" name="Picture 11" descr="1liimenis-liel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143500"/>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428728" y="2428868"/>
            <a:ext cx="7100910" cy="2286017"/>
          </a:xfrm>
        </p:spPr>
        <p:txBody>
          <a:bodyPr anchor="b">
            <a:normAutofit/>
          </a:bodyPr>
          <a:lstStyle>
            <a:lvl1pPr algn="l">
              <a:lnSpc>
                <a:spcPct val="110000"/>
              </a:lnSpc>
              <a:spcBef>
                <a:spcPts val="600"/>
              </a:spcBef>
              <a:spcAft>
                <a:spcPts val="600"/>
              </a:spcAft>
              <a:defRPr sz="3400">
                <a:solidFill>
                  <a:schemeClr val="bg1"/>
                </a:solidFill>
              </a:defRPr>
            </a:lvl1pPr>
          </a:lstStyle>
          <a:p>
            <a:r>
              <a:rPr lang="en-US" dirty="0" smtClean="0"/>
              <a:t>Click to edit Master title style</a:t>
            </a:r>
            <a:endParaRPr lang="lv-LV" dirty="0"/>
          </a:p>
        </p:txBody>
      </p:sp>
      <p:sp>
        <p:nvSpPr>
          <p:cNvPr id="3" name="Subtitle 2"/>
          <p:cNvSpPr>
            <a:spLocks noGrp="1"/>
          </p:cNvSpPr>
          <p:nvPr>
            <p:ph type="subTitle" idx="1"/>
          </p:nvPr>
        </p:nvSpPr>
        <p:spPr>
          <a:xfrm>
            <a:off x="1428728" y="857232"/>
            <a:ext cx="7072362" cy="1500198"/>
          </a:xfrm>
        </p:spPr>
        <p:txBody>
          <a:bodyPr anchor="t">
            <a:noAutofit/>
          </a:bodyPr>
          <a:lstStyle>
            <a:lvl1pPr marL="0" indent="0" algn="l">
              <a:spcBef>
                <a:spcPts val="600"/>
              </a:spcBef>
              <a:buNone/>
              <a:defRPr sz="1600">
                <a:solidFill>
                  <a:schemeClr val="bg1"/>
                </a:solidFill>
                <a:latin typeface="+mj-lt"/>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lv-LV" dirty="0"/>
          </a:p>
        </p:txBody>
      </p:sp>
    </p:spTree>
    <p:extLst>
      <p:ext uri="{BB962C8B-B14F-4D97-AF65-F5344CB8AC3E}">
        <p14:creationId xmlns:p14="http://schemas.microsoft.com/office/powerpoint/2010/main" val="743310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051721" y="1196748"/>
            <a:ext cx="4342705" cy="1143000"/>
          </a:xfrm>
        </p:spPr>
        <p:txBody>
          <a:bodyPr/>
          <a:lstStyle>
            <a:lvl1pPr>
              <a:defRPr lang="en-US"/>
            </a:lvl1pPr>
          </a:lstStyle>
          <a:p>
            <a:pPr lvl="0"/>
            <a:r>
              <a:rPr lang="en-US"/>
              <a:t>Click to edit Master title style</a:t>
            </a:r>
            <a:endParaRPr lang="lv-LV"/>
          </a:p>
        </p:txBody>
      </p:sp>
      <p:sp>
        <p:nvSpPr>
          <p:cNvPr id="3" name="Content Placeholder 2"/>
          <p:cNvSpPr txBox="1">
            <a:spLocks noGrp="1"/>
          </p:cNvSpPr>
          <p:nvPr>
            <p:ph idx="1"/>
          </p:nvPr>
        </p:nvSpPr>
        <p:spPr>
          <a:xfrm>
            <a:off x="1043604" y="2564901"/>
            <a:ext cx="6408709" cy="2592287"/>
          </a:xfrm>
        </p:spPr>
        <p:txBody>
          <a:bodyPr/>
          <a:lstStyle>
            <a:lvl1pPr>
              <a:defRPr lang="en-US"/>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79198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67541" y="1052739"/>
            <a:ext cx="4040184" cy="639759"/>
          </a:xfrm>
        </p:spPr>
        <p:txBody>
          <a:bodyPr anchor="b"/>
          <a:lstStyle>
            <a:lvl1pPr>
              <a:defRPr lang="en-US" b="1"/>
            </a:lvl1pPr>
          </a:lstStyle>
          <a:p>
            <a:pPr lvl="0"/>
            <a:r>
              <a:rPr lang="en-US"/>
              <a:t>Click to edit Master text styles</a:t>
            </a:r>
          </a:p>
        </p:txBody>
      </p:sp>
      <p:sp>
        <p:nvSpPr>
          <p:cNvPr id="3" name="Content Placeholder 3"/>
          <p:cNvSpPr txBox="1">
            <a:spLocks noGrp="1"/>
          </p:cNvSpPr>
          <p:nvPr>
            <p:ph idx="4294967295"/>
          </p:nvPr>
        </p:nvSpPr>
        <p:spPr>
          <a:xfrm>
            <a:off x="467541" y="1700811"/>
            <a:ext cx="4040184"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4"/>
          <p:cNvSpPr txBox="1">
            <a:spLocks noGrp="1"/>
          </p:cNvSpPr>
          <p:nvPr>
            <p:ph type="body" idx="4294967295"/>
          </p:nvPr>
        </p:nvSpPr>
        <p:spPr>
          <a:xfrm>
            <a:off x="4644009" y="1052739"/>
            <a:ext cx="4041776" cy="639759"/>
          </a:xfrm>
        </p:spPr>
        <p:txBody>
          <a:bodyPr anchor="b"/>
          <a:lstStyle>
            <a:lvl1pPr>
              <a:defRPr lang="en-US" b="1"/>
            </a:lvl1pPr>
          </a:lstStyle>
          <a:p>
            <a:pPr lvl="0"/>
            <a:r>
              <a:rPr lang="en-US"/>
              <a:t>Click to edit Master text styles</a:t>
            </a:r>
          </a:p>
        </p:txBody>
      </p:sp>
      <p:sp>
        <p:nvSpPr>
          <p:cNvPr id="5" name="Content Placeholder 5"/>
          <p:cNvSpPr txBox="1">
            <a:spLocks noGrp="1"/>
          </p:cNvSpPr>
          <p:nvPr>
            <p:ph idx="4294967295"/>
          </p:nvPr>
        </p:nvSpPr>
        <p:spPr>
          <a:xfrm>
            <a:off x="4644009" y="1700811"/>
            <a:ext cx="4041776"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2037900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7"/>
          <p:cNvSpPr>
            <a:spLocks noGrp="1" noChangeArrowheads="1"/>
          </p:cNvSpPr>
          <p:nvPr>
            <p:ph type="dt" idx="10"/>
          </p:nvPr>
        </p:nvSpPr>
        <p:spPr>
          <a:ln/>
        </p:spPr>
        <p:txBody>
          <a:bodyPr/>
          <a:lstStyle>
            <a:lvl1pPr>
              <a:defRPr/>
            </a:lvl1pPr>
          </a:lstStyle>
          <a:p>
            <a:pPr>
              <a:defRPr/>
            </a:pPr>
            <a:fld id="{DAA05F7C-D71F-4C3F-AA78-3C00823D7928}" type="datetimeFigureOut">
              <a:rPr lang="lv-LV">
                <a:solidFill>
                  <a:prstClr val="white"/>
                </a:solidFill>
              </a:rPr>
              <a:pPr>
                <a:defRPr/>
              </a:pPr>
              <a:t>14.11.2016</a:t>
            </a:fld>
            <a:endParaRPr lang="lv-LV">
              <a:solidFill>
                <a:prstClr val="white"/>
              </a:solidFill>
            </a:endParaRPr>
          </a:p>
        </p:txBody>
      </p:sp>
      <p:sp>
        <p:nvSpPr>
          <p:cNvPr id="4" name="Rectangle 8"/>
          <p:cNvSpPr>
            <a:spLocks noGrp="1" noChangeArrowheads="1"/>
          </p:cNvSpPr>
          <p:nvPr>
            <p:ph type="ftr" idx="11"/>
          </p:nvPr>
        </p:nvSpPr>
        <p:spPr>
          <a:xfrm>
            <a:off x="1187450" y="6605588"/>
            <a:ext cx="6910388" cy="277812"/>
          </a:xfrm>
          <a:prstGeom prst="rect">
            <a:avLst/>
          </a:prstGeom>
          <a:ln/>
        </p:spPr>
        <p:txBody>
          <a:bodyPr/>
          <a:lstStyle>
            <a:lvl1pPr>
              <a:defRPr/>
            </a:lvl1pPr>
          </a:lstStyle>
          <a:p>
            <a:pPr fontAlgn="auto">
              <a:spcBef>
                <a:spcPts val="0"/>
              </a:spcBef>
              <a:spcAft>
                <a:spcPts val="0"/>
              </a:spcAft>
              <a:defRPr/>
            </a:pPr>
            <a:endParaRPr lang="lv-LV" sz="1800" baseline="0">
              <a:solidFill>
                <a:prstClr val="black"/>
              </a:solidFill>
              <a:latin typeface="Calibri"/>
              <a:ea typeface="+mn-ea"/>
              <a:cs typeface="+mn-cs"/>
            </a:endParaRPr>
          </a:p>
        </p:txBody>
      </p:sp>
      <p:sp>
        <p:nvSpPr>
          <p:cNvPr id="5" name="Rectangle 9"/>
          <p:cNvSpPr>
            <a:spLocks noGrp="1" noChangeArrowheads="1"/>
          </p:cNvSpPr>
          <p:nvPr>
            <p:ph type="sldNum" idx="12"/>
          </p:nvPr>
        </p:nvSpPr>
        <p:spPr>
          <a:xfrm>
            <a:off x="8604250" y="6597650"/>
            <a:ext cx="538163" cy="306388"/>
          </a:xfrm>
          <a:prstGeom prst="rect">
            <a:avLst/>
          </a:prstGeom>
          <a:ln/>
        </p:spPr>
        <p:txBody>
          <a:bodyPr/>
          <a:lstStyle>
            <a:lvl1pPr>
              <a:defRPr/>
            </a:lvl1pPr>
          </a:lstStyle>
          <a:p>
            <a:pPr fontAlgn="auto">
              <a:spcBef>
                <a:spcPts val="0"/>
              </a:spcBef>
              <a:spcAft>
                <a:spcPts val="0"/>
              </a:spcAft>
              <a:defRPr/>
            </a:pPr>
            <a:fld id="{5108D495-BEE1-47CE-B209-6B1B777F6E59}" type="slidenum">
              <a:rPr lang="lv-LV" sz="1800" baseline="0">
                <a:solidFill>
                  <a:prstClr val="black"/>
                </a:solidFill>
                <a:latin typeface="Calibri"/>
                <a:ea typeface="+mn-ea"/>
                <a:cs typeface="+mn-cs"/>
              </a:rPr>
              <a:pPr fontAlgn="auto">
                <a:spcBef>
                  <a:spcPts val="0"/>
                </a:spcBef>
                <a:spcAft>
                  <a:spcPts val="0"/>
                </a:spcAft>
                <a:defRPr/>
              </a:pPr>
              <a:t>‹#›</a:t>
            </a:fld>
            <a:endParaRPr lang="lv-LV" sz="1800" baseline="0">
              <a:solidFill>
                <a:prstClr val="black"/>
              </a:solidFill>
              <a:latin typeface="Calibri"/>
              <a:ea typeface="+mn-ea"/>
              <a:cs typeface="+mn-cs"/>
            </a:endParaRPr>
          </a:p>
        </p:txBody>
      </p:sp>
    </p:spTree>
    <p:extLst>
      <p:ext uri="{BB962C8B-B14F-4D97-AF65-F5344CB8AC3E}">
        <p14:creationId xmlns:p14="http://schemas.microsoft.com/office/powerpoint/2010/main" val="1034773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r>
              <a:rPr lang="lv-LV" smtClean="0">
                <a:solidFill>
                  <a:prstClr val="white"/>
                </a:solidFill>
              </a:rPr>
              <a:t>25.04.2013</a:t>
            </a:r>
            <a:endParaRPr lang="en-GB">
              <a:solidFill>
                <a:prstClr val="white"/>
              </a:solidFill>
            </a:endParaRPr>
          </a:p>
        </p:txBody>
      </p:sp>
      <p:sp>
        <p:nvSpPr>
          <p:cNvPr id="5" name="Rectangle 12"/>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fontAlgn="auto">
              <a:spcBef>
                <a:spcPts val="0"/>
              </a:spcBef>
              <a:spcAft>
                <a:spcPts val="0"/>
              </a:spcAft>
              <a:defRPr/>
            </a:pPr>
            <a:endParaRPr lang="en-GB" sz="1800" baseline="0">
              <a:solidFill>
                <a:prstClr val="black"/>
              </a:solidFill>
              <a:latin typeface="Calibri"/>
              <a:ea typeface="+mn-ea"/>
              <a:cs typeface="+mn-cs"/>
            </a:endParaRPr>
          </a:p>
        </p:txBody>
      </p:sp>
      <p:sp>
        <p:nvSpPr>
          <p:cNvPr id="6" name="Rectangle 13"/>
          <p:cNvSpPr>
            <a:spLocks noGrp="1" noChangeArrowheads="1"/>
          </p:cNvSpPr>
          <p:nvPr>
            <p:ph type="sldNum" sz="quarter" idx="12"/>
          </p:nvPr>
        </p:nvSpPr>
        <p:spPr>
          <a:xfrm>
            <a:off x="4343400" y="1040174"/>
            <a:ext cx="457200" cy="441325"/>
          </a:xfrm>
          <a:prstGeom prst="rect">
            <a:avLst/>
          </a:prstGeom>
          <a:ln/>
        </p:spPr>
        <p:txBody>
          <a:bodyPr/>
          <a:lstStyle>
            <a:lvl1pPr>
              <a:defRPr/>
            </a:lvl1pPr>
          </a:lstStyle>
          <a:p>
            <a:pPr fontAlgn="auto">
              <a:spcBef>
                <a:spcPts val="0"/>
              </a:spcBef>
              <a:spcAft>
                <a:spcPts val="0"/>
              </a:spcAft>
              <a:defRPr/>
            </a:pPr>
            <a:fld id="{B1A064CE-C652-44A2-91A5-CA4B6FCF0869}" type="slidenum">
              <a:rPr lang="en-GB" sz="1800" baseline="0">
                <a:solidFill>
                  <a:prstClr val="black"/>
                </a:solidFill>
                <a:latin typeface="Calibri"/>
                <a:ea typeface="+mn-ea"/>
                <a:cs typeface="+mn-cs"/>
              </a:rPr>
              <a:pPr fontAlgn="auto">
                <a:spcBef>
                  <a:spcPts val="0"/>
                </a:spcBef>
                <a:spcAft>
                  <a:spcPts val="0"/>
                </a:spcAft>
                <a:defRPr/>
              </a:pPr>
              <a:t>‹#›</a:t>
            </a:fld>
            <a:endParaRPr lang="en-GB" sz="1800" baseline="0">
              <a:solidFill>
                <a:prstClr val="black"/>
              </a:solidFill>
              <a:latin typeface="Calibri"/>
              <a:ea typeface="+mn-ea"/>
              <a:cs typeface="+mn-cs"/>
            </a:endParaRPr>
          </a:p>
        </p:txBody>
      </p:sp>
    </p:spTree>
    <p:extLst>
      <p:ext uri="{BB962C8B-B14F-4D97-AF65-F5344CB8AC3E}">
        <p14:creationId xmlns:p14="http://schemas.microsoft.com/office/powerpoint/2010/main" val="1226890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11559" y="1556793"/>
            <a:ext cx="7772400" cy="1470026"/>
          </a:xfrm>
        </p:spPr>
        <p:txBody>
          <a:bodyPr/>
          <a:lstStyle>
            <a:lvl1pPr>
              <a:defRPr lang="en-US"/>
            </a:lvl1pPr>
          </a:lstStyle>
          <a:p>
            <a:pPr lvl="0"/>
            <a:r>
              <a:rPr lang="en-US" dirty="0"/>
              <a:t>Click to edit Master title style</a:t>
            </a:r>
            <a:endParaRPr lang="lv-LV" dirty="0"/>
          </a:p>
        </p:txBody>
      </p:sp>
      <p:sp>
        <p:nvSpPr>
          <p:cNvPr id="3" name="Subtitle 2"/>
          <p:cNvSpPr txBox="1">
            <a:spLocks noGrp="1"/>
          </p:cNvSpPr>
          <p:nvPr>
            <p:ph type="subTitle" idx="1"/>
          </p:nvPr>
        </p:nvSpPr>
        <p:spPr>
          <a:xfrm>
            <a:off x="1403649" y="3429000"/>
            <a:ext cx="6400800" cy="1752603"/>
          </a:xfrm>
        </p:spPr>
        <p:txBody>
          <a:bodyPr anchorCtr="1"/>
          <a:lstStyle>
            <a:lvl1pPr algn="ctr">
              <a:defRPr lang="en-US">
                <a:solidFill>
                  <a:srgbClr val="898989"/>
                </a:solidFill>
              </a:defRPr>
            </a:lvl1pPr>
          </a:lstStyle>
          <a:p>
            <a:pPr lvl="0"/>
            <a:r>
              <a:rPr lang="en-US"/>
              <a:t>Click to edit Master subtitle style</a:t>
            </a:r>
            <a:endParaRPr lang="lv-LV"/>
          </a:p>
        </p:txBody>
      </p:sp>
    </p:spTree>
    <p:extLst>
      <p:ext uri="{BB962C8B-B14F-4D97-AF65-F5344CB8AC3E}">
        <p14:creationId xmlns:p14="http://schemas.microsoft.com/office/powerpoint/2010/main" val="166646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2051721" y="1196748"/>
            <a:ext cx="4342705" cy="1143000"/>
          </a:xfrm>
        </p:spPr>
        <p:txBody>
          <a:bodyPr/>
          <a:lstStyle>
            <a:lvl1pPr>
              <a:defRPr lang="en-US"/>
            </a:lvl1pPr>
          </a:lstStyle>
          <a:p>
            <a:pPr lvl="0"/>
            <a:r>
              <a:rPr lang="en-US"/>
              <a:t>Click to edit Master title style</a:t>
            </a:r>
            <a:endParaRPr lang="lv-LV"/>
          </a:p>
        </p:txBody>
      </p:sp>
      <p:sp>
        <p:nvSpPr>
          <p:cNvPr id="3" name="Content Placeholder 2"/>
          <p:cNvSpPr txBox="1">
            <a:spLocks noGrp="1"/>
          </p:cNvSpPr>
          <p:nvPr>
            <p:ph idx="1"/>
          </p:nvPr>
        </p:nvSpPr>
        <p:spPr>
          <a:xfrm>
            <a:off x="1043604" y="2564901"/>
            <a:ext cx="6408709" cy="2592287"/>
          </a:xfrm>
        </p:spPr>
        <p:txBody>
          <a:bodyPr/>
          <a:lstStyle>
            <a:lvl1pPr>
              <a:defRPr lang="en-US"/>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65140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467541" y="1052739"/>
            <a:ext cx="4040184" cy="639759"/>
          </a:xfrm>
        </p:spPr>
        <p:txBody>
          <a:bodyPr anchor="b"/>
          <a:lstStyle>
            <a:lvl1pPr>
              <a:defRPr lang="en-US" b="1"/>
            </a:lvl1pPr>
          </a:lstStyle>
          <a:p>
            <a:pPr lvl="0"/>
            <a:r>
              <a:rPr lang="en-US"/>
              <a:t>Click to edit Master text styles</a:t>
            </a:r>
          </a:p>
        </p:txBody>
      </p:sp>
      <p:sp>
        <p:nvSpPr>
          <p:cNvPr id="3" name="Content Placeholder 3"/>
          <p:cNvSpPr txBox="1">
            <a:spLocks noGrp="1"/>
          </p:cNvSpPr>
          <p:nvPr>
            <p:ph idx="4294967295"/>
          </p:nvPr>
        </p:nvSpPr>
        <p:spPr>
          <a:xfrm>
            <a:off x="467541" y="1700811"/>
            <a:ext cx="4040184"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4"/>
          <p:cNvSpPr txBox="1">
            <a:spLocks noGrp="1"/>
          </p:cNvSpPr>
          <p:nvPr>
            <p:ph type="body" idx="4294967295"/>
          </p:nvPr>
        </p:nvSpPr>
        <p:spPr>
          <a:xfrm>
            <a:off x="4644009" y="1052739"/>
            <a:ext cx="4041776" cy="639759"/>
          </a:xfrm>
        </p:spPr>
        <p:txBody>
          <a:bodyPr anchor="b"/>
          <a:lstStyle>
            <a:lvl1pPr>
              <a:defRPr lang="en-US" b="1"/>
            </a:lvl1pPr>
          </a:lstStyle>
          <a:p>
            <a:pPr lvl="0"/>
            <a:r>
              <a:rPr lang="en-US"/>
              <a:t>Click to edit Master text styles</a:t>
            </a:r>
          </a:p>
        </p:txBody>
      </p:sp>
      <p:sp>
        <p:nvSpPr>
          <p:cNvPr id="5" name="Content Placeholder 5"/>
          <p:cNvSpPr txBox="1">
            <a:spLocks noGrp="1"/>
          </p:cNvSpPr>
          <p:nvPr>
            <p:ph idx="4294967295"/>
          </p:nvPr>
        </p:nvSpPr>
        <p:spPr>
          <a:xfrm>
            <a:off x="4644009" y="1700811"/>
            <a:ext cx="4041776" cy="3951286"/>
          </a:xfrm>
        </p:spPr>
        <p:txBody>
          <a:bodyPr/>
          <a:lstStyle>
            <a:lvl1pPr>
              <a:defRPr lang="en-US"/>
            </a:lvl1pPr>
            <a:lvl2pPr marL="742950" marR="0" lvl="1" indent="-28575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4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400"/>
              </a:spcBef>
              <a:spcAft>
                <a:spcPts val="0"/>
              </a:spcAft>
              <a:buSzPct val="100000"/>
              <a:buFont typeface="Arial" pitchFamily="34"/>
              <a:buChar char="»"/>
              <a:tabLst/>
              <a:defRPr lang="en-US" sz="1600" b="0" i="0" u="none" strike="noStrike" kern="1200" cap="none" spc="0" baseline="0">
                <a:solidFill>
                  <a:srgbClr val="000000"/>
                </a:solidFill>
                <a:uFillTx/>
                <a:latin typeface="Calibri"/>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422907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Rectangle 7"/>
          <p:cNvSpPr>
            <a:spLocks noGrp="1" noChangeArrowheads="1"/>
          </p:cNvSpPr>
          <p:nvPr>
            <p:ph type="dt" idx="10"/>
          </p:nvPr>
        </p:nvSpPr>
        <p:spPr>
          <a:ln/>
        </p:spPr>
        <p:txBody>
          <a:bodyPr/>
          <a:lstStyle>
            <a:lvl1pPr>
              <a:defRPr/>
            </a:lvl1pPr>
          </a:lstStyle>
          <a:p>
            <a:pPr>
              <a:defRPr/>
            </a:pPr>
            <a:fld id="{DAA05F7C-D71F-4C3F-AA78-3C00823D7928}" type="datetimeFigureOut">
              <a:rPr lang="lv-LV">
                <a:solidFill>
                  <a:prstClr val="white"/>
                </a:solidFill>
              </a:rPr>
              <a:pPr>
                <a:defRPr/>
              </a:pPr>
              <a:t>14.11.2016</a:t>
            </a:fld>
            <a:endParaRPr lang="lv-LV">
              <a:solidFill>
                <a:prstClr val="white"/>
              </a:solidFill>
            </a:endParaRPr>
          </a:p>
        </p:txBody>
      </p:sp>
      <p:sp>
        <p:nvSpPr>
          <p:cNvPr id="4" name="Rectangle 8"/>
          <p:cNvSpPr>
            <a:spLocks noGrp="1" noChangeArrowheads="1"/>
          </p:cNvSpPr>
          <p:nvPr>
            <p:ph type="ftr" idx="11"/>
          </p:nvPr>
        </p:nvSpPr>
        <p:spPr>
          <a:xfrm>
            <a:off x="1187450" y="6605588"/>
            <a:ext cx="6910388" cy="277812"/>
          </a:xfrm>
          <a:prstGeom prst="rect">
            <a:avLst/>
          </a:prstGeom>
          <a:ln/>
        </p:spPr>
        <p:txBody>
          <a:bodyPr/>
          <a:lstStyle>
            <a:lvl1pPr>
              <a:defRPr/>
            </a:lvl1pPr>
          </a:lstStyle>
          <a:p>
            <a:pPr fontAlgn="auto">
              <a:spcBef>
                <a:spcPts val="0"/>
              </a:spcBef>
              <a:spcAft>
                <a:spcPts val="0"/>
              </a:spcAft>
              <a:defRPr/>
            </a:pPr>
            <a:endParaRPr lang="lv-LV" sz="1800" baseline="0">
              <a:solidFill>
                <a:prstClr val="black"/>
              </a:solidFill>
              <a:latin typeface="Calibri"/>
              <a:ea typeface="+mn-ea"/>
              <a:cs typeface="+mn-cs"/>
            </a:endParaRPr>
          </a:p>
        </p:txBody>
      </p:sp>
      <p:sp>
        <p:nvSpPr>
          <p:cNvPr id="5" name="Rectangle 9"/>
          <p:cNvSpPr>
            <a:spLocks noGrp="1" noChangeArrowheads="1"/>
          </p:cNvSpPr>
          <p:nvPr>
            <p:ph type="sldNum" idx="12"/>
          </p:nvPr>
        </p:nvSpPr>
        <p:spPr>
          <a:xfrm>
            <a:off x="8604250" y="6597650"/>
            <a:ext cx="538163" cy="306388"/>
          </a:xfrm>
          <a:prstGeom prst="rect">
            <a:avLst/>
          </a:prstGeom>
          <a:ln/>
        </p:spPr>
        <p:txBody>
          <a:bodyPr/>
          <a:lstStyle>
            <a:lvl1pPr>
              <a:defRPr/>
            </a:lvl1pPr>
          </a:lstStyle>
          <a:p>
            <a:pPr fontAlgn="auto">
              <a:spcBef>
                <a:spcPts val="0"/>
              </a:spcBef>
              <a:spcAft>
                <a:spcPts val="0"/>
              </a:spcAft>
              <a:defRPr/>
            </a:pPr>
            <a:fld id="{5108D495-BEE1-47CE-B209-6B1B777F6E59}" type="slidenum">
              <a:rPr lang="lv-LV" sz="1800" baseline="0">
                <a:solidFill>
                  <a:prstClr val="black"/>
                </a:solidFill>
                <a:latin typeface="Calibri"/>
                <a:ea typeface="+mn-ea"/>
                <a:cs typeface="+mn-cs"/>
              </a:rPr>
              <a:pPr fontAlgn="auto">
                <a:spcBef>
                  <a:spcPts val="0"/>
                </a:spcBef>
                <a:spcAft>
                  <a:spcPts val="0"/>
                </a:spcAft>
                <a:defRPr/>
              </a:pPr>
              <a:t>‹#›</a:t>
            </a:fld>
            <a:endParaRPr lang="lv-LV" sz="1800" baseline="0">
              <a:solidFill>
                <a:prstClr val="black"/>
              </a:solidFill>
              <a:latin typeface="Calibri"/>
              <a:ea typeface="+mn-ea"/>
              <a:cs typeface="+mn-cs"/>
            </a:endParaRPr>
          </a:p>
        </p:txBody>
      </p:sp>
    </p:spTree>
    <p:extLst>
      <p:ext uri="{BB962C8B-B14F-4D97-AF65-F5344CB8AC3E}">
        <p14:creationId xmlns:p14="http://schemas.microsoft.com/office/powerpoint/2010/main" val="261121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xfrm>
            <a:off x="5791200" y="6404984"/>
            <a:ext cx="3044952" cy="365760"/>
          </a:xfrm>
          <a:prstGeom prst="rect">
            <a:avLst/>
          </a:prstGeom>
          <a:ln/>
        </p:spPr>
        <p:txBody>
          <a:bodyPr/>
          <a:lstStyle>
            <a:lvl1pPr>
              <a:defRPr/>
            </a:lvl1pPr>
          </a:lstStyle>
          <a:p>
            <a:pPr>
              <a:defRPr/>
            </a:pPr>
            <a:r>
              <a:rPr lang="lv-LV" smtClean="0">
                <a:solidFill>
                  <a:prstClr val="white"/>
                </a:solidFill>
              </a:rPr>
              <a:t>25.04.2013</a:t>
            </a:r>
            <a:endParaRPr lang="en-GB">
              <a:solidFill>
                <a:prstClr val="white"/>
              </a:solidFill>
            </a:endParaRPr>
          </a:p>
        </p:txBody>
      </p:sp>
      <p:sp>
        <p:nvSpPr>
          <p:cNvPr id="5" name="Rectangle 12"/>
          <p:cNvSpPr>
            <a:spLocks noGrp="1" noChangeArrowheads="1"/>
          </p:cNvSpPr>
          <p:nvPr>
            <p:ph type="ftr" sz="quarter" idx="11"/>
          </p:nvPr>
        </p:nvSpPr>
        <p:spPr>
          <a:xfrm>
            <a:off x="304800" y="6410848"/>
            <a:ext cx="3581400" cy="365760"/>
          </a:xfrm>
          <a:prstGeom prst="rect">
            <a:avLst/>
          </a:prstGeom>
          <a:ln/>
        </p:spPr>
        <p:txBody>
          <a:bodyPr/>
          <a:lstStyle>
            <a:lvl1pPr>
              <a:defRPr/>
            </a:lvl1pPr>
          </a:lstStyle>
          <a:p>
            <a:pPr fontAlgn="auto">
              <a:spcBef>
                <a:spcPts val="0"/>
              </a:spcBef>
              <a:spcAft>
                <a:spcPts val="0"/>
              </a:spcAft>
              <a:defRPr/>
            </a:pPr>
            <a:endParaRPr lang="en-GB" sz="1800" baseline="0">
              <a:solidFill>
                <a:prstClr val="black"/>
              </a:solidFill>
              <a:latin typeface="Calibri"/>
              <a:ea typeface="+mn-ea"/>
              <a:cs typeface="+mn-cs"/>
            </a:endParaRPr>
          </a:p>
        </p:txBody>
      </p:sp>
      <p:sp>
        <p:nvSpPr>
          <p:cNvPr id="6" name="Rectangle 13"/>
          <p:cNvSpPr>
            <a:spLocks noGrp="1" noChangeArrowheads="1"/>
          </p:cNvSpPr>
          <p:nvPr>
            <p:ph type="sldNum" sz="quarter" idx="12"/>
          </p:nvPr>
        </p:nvSpPr>
        <p:spPr>
          <a:xfrm>
            <a:off x="4343400" y="1040174"/>
            <a:ext cx="457200" cy="441325"/>
          </a:xfrm>
          <a:prstGeom prst="rect">
            <a:avLst/>
          </a:prstGeom>
          <a:ln/>
        </p:spPr>
        <p:txBody>
          <a:bodyPr/>
          <a:lstStyle>
            <a:lvl1pPr>
              <a:defRPr/>
            </a:lvl1pPr>
          </a:lstStyle>
          <a:p>
            <a:pPr fontAlgn="auto">
              <a:spcBef>
                <a:spcPts val="0"/>
              </a:spcBef>
              <a:spcAft>
                <a:spcPts val="0"/>
              </a:spcAft>
              <a:defRPr/>
            </a:pPr>
            <a:fld id="{B1A064CE-C652-44A2-91A5-CA4B6FCF0869}" type="slidenum">
              <a:rPr lang="en-GB" sz="1800" baseline="0">
                <a:solidFill>
                  <a:prstClr val="black"/>
                </a:solidFill>
                <a:latin typeface="Calibri"/>
                <a:ea typeface="+mn-ea"/>
                <a:cs typeface="+mn-cs"/>
              </a:rPr>
              <a:pPr fontAlgn="auto">
                <a:spcBef>
                  <a:spcPts val="0"/>
                </a:spcBef>
                <a:spcAft>
                  <a:spcPts val="0"/>
                </a:spcAft>
                <a:defRPr/>
              </a:pPr>
              <a:t>‹#›</a:t>
            </a:fld>
            <a:endParaRPr lang="en-GB" sz="1800" baseline="0">
              <a:solidFill>
                <a:prstClr val="black"/>
              </a:solidFill>
              <a:latin typeface="Calibri"/>
              <a:ea typeface="+mn-ea"/>
              <a:cs typeface="+mn-cs"/>
            </a:endParaRPr>
          </a:p>
        </p:txBody>
      </p:sp>
    </p:spTree>
    <p:extLst>
      <p:ext uri="{BB962C8B-B14F-4D97-AF65-F5344CB8AC3E}">
        <p14:creationId xmlns:p14="http://schemas.microsoft.com/office/powerpoint/2010/main" val="765251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7786743" cy="4714875"/>
          </a:xfrm>
        </p:spPr>
        <p:txBody>
          <a:bodyPr anchor="t" anchorCtr="0"/>
          <a:lstStyle>
            <a:lvl1pPr>
              <a:spcBef>
                <a:spcPts val="0"/>
              </a:spcBef>
              <a:spcAft>
                <a:spcPts val="0"/>
              </a:spcAft>
              <a:defRPr sz="3200"/>
            </a:lvl1pPr>
            <a:lvl2pPr>
              <a:spcBef>
                <a:spcPts val="0"/>
              </a:spcBef>
              <a:spcAft>
                <a:spcPts val="0"/>
              </a:spcAft>
              <a:defRPr sz="2800"/>
            </a:lvl2pPr>
            <a:lvl3pPr>
              <a:spcBef>
                <a:spcPts val="0"/>
              </a:spcBef>
              <a:spcAft>
                <a:spcPts val="0"/>
              </a:spcAft>
              <a:defRPr sz="2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539552" y="188640"/>
            <a:ext cx="7786688" cy="1071562"/>
          </a:xfrm>
        </p:spPr>
        <p:txBody>
          <a:bodyPr/>
          <a:lstStyle>
            <a:lvl1pPr>
              <a:defRPr sz="3200" b="1"/>
            </a:lvl1pPr>
          </a:lstStyle>
          <a:p>
            <a:r>
              <a:rPr lang="en-US" dirty="0" smtClean="0"/>
              <a:t>Click to edit Master title style</a:t>
            </a:r>
            <a:endParaRPr lang="lv-LV" dirty="0"/>
          </a:p>
        </p:txBody>
      </p:sp>
    </p:spTree>
    <p:extLst>
      <p:ext uri="{BB962C8B-B14F-4D97-AF65-F5344CB8AC3E}">
        <p14:creationId xmlns:p14="http://schemas.microsoft.com/office/powerpoint/2010/main" val="58544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11560" y="1484784"/>
            <a:ext cx="7786743" cy="4714875"/>
          </a:xfrm>
        </p:spPr>
        <p:txBody>
          <a:bodyPr anchor="t"/>
          <a:lstStyle>
            <a:lvl1pPr>
              <a:buClr>
                <a:srgbClr val="8E001C"/>
              </a:buClr>
              <a:defRPr/>
            </a:lvl1pPr>
            <a:lvl2pPr>
              <a:buClr>
                <a:srgbClr val="8E001C"/>
              </a:buClr>
              <a:defRPr/>
            </a:lvl2pPr>
            <a:lvl3pPr>
              <a:buClr>
                <a:srgbClr val="8E001C"/>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Rectangle 2"/>
          <p:cNvSpPr>
            <a:spLocks noGrp="1" noChangeArrowheads="1"/>
          </p:cNvSpPr>
          <p:nvPr>
            <p:ph type="title"/>
          </p:nvPr>
        </p:nvSpPr>
        <p:spPr bwMode="auto">
          <a:xfrm>
            <a:off x="611560" y="188640"/>
            <a:ext cx="7786743" cy="1071562"/>
          </a:xfrm>
          <a:prstGeom prst="rect">
            <a:avLst/>
          </a:prstGeom>
          <a:noFill/>
          <a:ln w="9525">
            <a:noFill/>
            <a:miter lim="800000"/>
            <a:headEnd/>
            <a:tailEnd/>
          </a:ln>
        </p:spPr>
        <p:txBody>
          <a:bodyPr/>
          <a:lstStyle/>
          <a:p>
            <a:pPr lvl="0"/>
            <a:r>
              <a:rPr lang="en-US" dirty="0" smtClean="0"/>
              <a:t>Click to edit Master title style</a:t>
            </a:r>
          </a:p>
        </p:txBody>
      </p:sp>
      <p:sp>
        <p:nvSpPr>
          <p:cNvPr id="5" name="Rectangle 1031"/>
          <p:cNvSpPr>
            <a:spLocks noGrp="1" noChangeArrowheads="1"/>
          </p:cNvSpPr>
          <p:nvPr>
            <p:ph type="ftr" sz="quarter" idx="10"/>
          </p:nvPr>
        </p:nvSpPr>
        <p:spPr>
          <a:xfrm>
            <a:off x="3708400" y="6245225"/>
            <a:ext cx="3527425" cy="476250"/>
          </a:xfrm>
          <a:prstGeom prst="rect">
            <a:avLst/>
          </a:prstGeom>
        </p:spPr>
        <p:txBody>
          <a:bodyPr/>
          <a:lstStyle>
            <a:lvl1pPr>
              <a:defRPr sz="1400" baseline="0"/>
            </a:lvl1pPr>
          </a:lstStyle>
          <a:p>
            <a:pPr>
              <a:defRPr/>
            </a:pPr>
            <a:endParaRPr lang="lv-LV">
              <a:solidFill>
                <a:srgbClr val="000000"/>
              </a:solidFill>
            </a:endParaRPr>
          </a:p>
        </p:txBody>
      </p:sp>
    </p:spTree>
    <p:extLst>
      <p:ext uri="{BB962C8B-B14F-4D97-AF65-F5344CB8AC3E}">
        <p14:creationId xmlns:p14="http://schemas.microsoft.com/office/powerpoint/2010/main" val="164268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539750" y="1341438"/>
            <a:ext cx="39370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341438"/>
            <a:ext cx="3938588"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fld id="{DA321F0B-D64F-487F-BC33-0B7279A5A4C7}" type="datetime1">
              <a:rPr lang="en-US">
                <a:solidFill>
                  <a:srgbClr val="000000"/>
                </a:solidFill>
              </a:rPr>
              <a:pPr>
                <a:defRPr/>
              </a:pPr>
              <a:t>11/14/2016</a:t>
            </a:fld>
            <a:endParaRPr lang="en-US">
              <a:solidFill>
                <a:srgbClr val="000000"/>
              </a:solidFill>
            </a:endParaRPr>
          </a:p>
        </p:txBody>
      </p:sp>
    </p:spTree>
    <p:extLst>
      <p:ext uri="{BB962C8B-B14F-4D97-AF65-F5344CB8AC3E}">
        <p14:creationId xmlns:p14="http://schemas.microsoft.com/office/powerpoint/2010/main" val="272230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0DDCF68C-73C4-4A19-83E5-9024DBDCFC1D}" type="datetimeFigureOut">
              <a:rPr lang="en-US" smtClean="0">
                <a:solidFill>
                  <a:srgbClr val="000000"/>
                </a:solidFill>
              </a:rPr>
              <a:pPr/>
              <a:t>11/14/2016</a:t>
            </a:fld>
            <a:endParaRPr lang="en-US">
              <a:solidFill>
                <a:srgbClr val="000000"/>
              </a:solidFill>
            </a:endParaRP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solidFill>
                <a:srgbClr val="000000"/>
              </a:solidFill>
            </a:endParaRP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A04BF005-45AB-443A-9B5B-FC5393DA38E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185381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lv-LV"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charset="0"/>
                <a:ea typeface="ヒラギノ角ゴ Pro W3" charset="0"/>
                <a:cs typeface="ヒラギノ角ゴ Pro W3" charset="0"/>
              </a:defRPr>
            </a:lvl1pPr>
          </a:lstStyle>
          <a:p>
            <a:pPr>
              <a:defRPr/>
            </a:pPr>
            <a:endParaRPr lang="fr-FR">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ea typeface="ヒラギノ角ゴ Pro W3" charset="0"/>
                <a:cs typeface="ヒラギノ角ゴ Pro W3" charset="0"/>
              </a:defRPr>
            </a:lvl1pPr>
          </a:lstStyle>
          <a:p>
            <a:pPr>
              <a:defRPr/>
            </a:pPr>
            <a:endParaRPr lang="fr-FR">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2EFD701F-4A6C-42D8-811A-8A4AAB217455}" type="slidenum">
              <a:rPr lang="fr-FR">
                <a:solidFill>
                  <a:srgbClr val="000000"/>
                </a:solidFill>
              </a:rPr>
              <a:pPr/>
              <a:t>‹#›</a:t>
            </a:fld>
            <a:endParaRPr lang="fr-FR">
              <a:solidFill>
                <a:srgbClr val="000000"/>
              </a:solidFill>
            </a:endParaRPr>
          </a:p>
        </p:txBody>
      </p:sp>
    </p:spTree>
    <p:extLst>
      <p:ext uri="{BB962C8B-B14F-4D97-AF65-F5344CB8AC3E}">
        <p14:creationId xmlns:p14="http://schemas.microsoft.com/office/powerpoint/2010/main" val="388216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 descr="C:\users\ivars.vanadzins\blankas_formas\DVVI_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00275" y="6154738"/>
            <a:ext cx="5762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560" y="188640"/>
            <a:ext cx="7786688" cy="1071562"/>
          </a:xfrm>
        </p:spPr>
        <p:txBody>
          <a:bodyPr/>
          <a:lstStyle/>
          <a:p>
            <a:r>
              <a:rPr lang="en-US" dirty="0" smtClean="0"/>
              <a:t>Click to edit Master title style</a:t>
            </a:r>
            <a:endParaRPr lang="lv-LV" dirty="0"/>
          </a:p>
        </p:txBody>
      </p:sp>
      <p:sp>
        <p:nvSpPr>
          <p:cNvPr id="3" name="Content Placeholder 2"/>
          <p:cNvSpPr>
            <a:spLocks noGrp="1"/>
          </p:cNvSpPr>
          <p:nvPr>
            <p:ph idx="1"/>
          </p:nvPr>
        </p:nvSpPr>
        <p:spPr>
          <a:xfrm>
            <a:off x="611560" y="1412776"/>
            <a:ext cx="7786688" cy="4714875"/>
          </a:xfrm>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lv-LV" dirty="0"/>
          </a:p>
        </p:txBody>
      </p:sp>
    </p:spTree>
    <p:extLst>
      <p:ext uri="{BB962C8B-B14F-4D97-AF65-F5344CB8AC3E}">
        <p14:creationId xmlns:p14="http://schemas.microsoft.com/office/powerpoint/2010/main" val="101082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lv-LV"/>
          </a:p>
        </p:txBody>
      </p:sp>
      <p:sp>
        <p:nvSpPr>
          <p:cNvPr id="3" name="ClipArt Placeholder 2"/>
          <p:cNvSpPr>
            <a:spLocks noGrp="1"/>
          </p:cNvSpPr>
          <p:nvPr>
            <p:ph type="clipArt" sz="half" idx="1"/>
          </p:nvPr>
        </p:nvSpPr>
        <p:spPr>
          <a:xfrm>
            <a:off x="685800" y="1981200"/>
            <a:ext cx="3810000" cy="4114800"/>
          </a:xfrm>
        </p:spPr>
        <p:txBody>
          <a:bodyPr/>
          <a:lstStyle/>
          <a:p>
            <a:endParaRPr lang="lv-LV"/>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vl1pPr>
          </a:lstStyle>
          <a:p>
            <a:fld id="{903E0B8C-8C7B-4C19-BB0F-91927FC64E8E}" type="datetime1">
              <a:rPr lang="en-US" smtClean="0">
                <a:solidFill>
                  <a:srgbClr val="000000"/>
                </a:solidFill>
              </a:rPr>
              <a:t>11/14/2016</a:t>
            </a:fld>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vl1pPr>
          </a:lstStyle>
          <a:p>
            <a:fld id="{A9FBDB5E-4DEE-4FBE-9503-473ADE109D4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59441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412776"/>
            <a:ext cx="7786743" cy="4714875"/>
          </a:xfrm>
        </p:spPr>
        <p:txBody>
          <a:bodyPr anchor="t" anchorCtr="0"/>
          <a:lstStyle>
            <a:lvl1pPr>
              <a:spcBef>
                <a:spcPts val="0"/>
              </a:spcBef>
              <a:spcAft>
                <a:spcPts val="0"/>
              </a:spcAft>
              <a:defRPr sz="3200"/>
            </a:lvl1pPr>
            <a:lvl2pPr>
              <a:spcBef>
                <a:spcPts val="0"/>
              </a:spcBef>
              <a:spcAft>
                <a:spcPts val="0"/>
              </a:spcAft>
              <a:defRPr sz="2800"/>
            </a:lvl2pPr>
            <a:lvl3pPr>
              <a:spcBef>
                <a:spcPts val="0"/>
              </a:spcBef>
              <a:spcAft>
                <a:spcPts val="0"/>
              </a:spcAft>
              <a:defRPr sz="24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p:nvPr>
        </p:nvSpPr>
        <p:spPr>
          <a:xfrm>
            <a:off x="539552" y="188640"/>
            <a:ext cx="7786688" cy="1071562"/>
          </a:xfrm>
        </p:spPr>
        <p:txBody>
          <a:bodyPr/>
          <a:lstStyle>
            <a:lvl1pPr>
              <a:defRPr sz="3200" b="1"/>
            </a:lvl1pPr>
          </a:lstStyle>
          <a:p>
            <a:r>
              <a:rPr lang="en-US" dirty="0" smtClean="0"/>
              <a:t>Click to edit Master title style</a:t>
            </a:r>
            <a:endParaRPr lang="lv-LV" dirty="0"/>
          </a:p>
        </p:txBody>
      </p:sp>
    </p:spTree>
    <p:extLst>
      <p:ext uri="{BB962C8B-B14F-4D97-AF65-F5344CB8AC3E}">
        <p14:creationId xmlns:p14="http://schemas.microsoft.com/office/powerpoint/2010/main" val="2358959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188913"/>
            <a:ext cx="8035925" cy="892175"/>
          </a:xfrm>
        </p:spPr>
        <p:txBody>
          <a:bodyPr/>
          <a:lstStyle/>
          <a:p>
            <a:r>
              <a:rPr lang="en-US" smtClean="0"/>
              <a:t>Click to edit Master title style</a:t>
            </a:r>
            <a:endParaRPr lang="lv-LV"/>
          </a:p>
        </p:txBody>
      </p:sp>
      <p:sp>
        <p:nvSpPr>
          <p:cNvPr id="3" name="Text Placeholder 2"/>
          <p:cNvSpPr>
            <a:spLocks noGrp="1"/>
          </p:cNvSpPr>
          <p:nvPr>
            <p:ph type="body" sz="half" idx="1"/>
          </p:nvPr>
        </p:nvSpPr>
        <p:spPr>
          <a:xfrm>
            <a:off x="539750" y="1341438"/>
            <a:ext cx="3937000"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29150" y="1341438"/>
            <a:ext cx="3938588" cy="4678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6"/>
          <p:cNvSpPr>
            <a:spLocks noGrp="1" noChangeArrowheads="1"/>
          </p:cNvSpPr>
          <p:nvPr>
            <p:ph type="dt" sz="half" idx="10"/>
          </p:nvPr>
        </p:nvSpPr>
        <p:spPr>
          <a:xfrm>
            <a:off x="609600" y="6245225"/>
            <a:ext cx="1981200" cy="476250"/>
          </a:xfrm>
          <a:prstGeom prst="rect">
            <a:avLst/>
          </a:prstGeom>
          <a:ln/>
        </p:spPr>
        <p:txBody>
          <a:bodyPr/>
          <a:lstStyle>
            <a:lvl1pPr>
              <a:defRPr/>
            </a:lvl1pPr>
          </a:lstStyle>
          <a:p>
            <a:pPr>
              <a:defRPr/>
            </a:pPr>
            <a:fld id="{DA321F0B-D64F-487F-BC33-0B7279A5A4C7}" type="datetime1">
              <a:rPr lang="en-US"/>
              <a:pPr>
                <a:defRPr/>
              </a:pPr>
              <a:t>11/14/2016</a:t>
            </a:fld>
            <a:endParaRPr lang="en-US"/>
          </a:p>
        </p:txBody>
      </p:sp>
    </p:spTree>
    <p:extLst>
      <p:ext uri="{BB962C8B-B14F-4D97-AF65-F5344CB8AC3E}">
        <p14:creationId xmlns:p14="http://schemas.microsoft.com/office/powerpoint/2010/main" val="2788287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Mastertitelformat bearbeiten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0DDCF68C-73C4-4A19-83E5-9024DBDCFC1D}" type="datetimeFigureOut">
              <a:rPr lang="en-US" smtClean="0"/>
              <a:pPr/>
              <a:t>11/14/2016</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A04BF005-45AB-443A-9B5B-FC5393DA38E2}" type="slidenum">
              <a:rPr lang="en-US" smtClean="0"/>
              <a:pPr/>
              <a:t>‹#›</a:t>
            </a:fld>
            <a:endParaRPr lang="en-US"/>
          </a:p>
        </p:txBody>
      </p:sp>
    </p:spTree>
    <p:extLst>
      <p:ext uri="{BB962C8B-B14F-4D97-AF65-F5344CB8AC3E}">
        <p14:creationId xmlns:p14="http://schemas.microsoft.com/office/powerpoint/2010/main" val="581113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lv-LV"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lv-LV" smtClean="0"/>
              <a:t>Click to edit Master text styles</a:t>
            </a:r>
          </a:p>
          <a:p>
            <a:pPr lvl="1"/>
            <a:r>
              <a:rPr lang="lv-LV" smtClean="0"/>
              <a:t>Second level</a:t>
            </a:r>
          </a:p>
          <a:p>
            <a:pPr lvl="2"/>
            <a:r>
              <a:rPr lang="lv-LV" smtClean="0"/>
              <a:t>Third level</a:t>
            </a:r>
          </a:p>
          <a:p>
            <a:pPr lvl="3"/>
            <a:r>
              <a:rPr lang="lv-LV" smtClean="0"/>
              <a:t>Fourth level</a:t>
            </a:r>
          </a:p>
          <a:p>
            <a:pPr lvl="4"/>
            <a:r>
              <a:rPr lang="lv-LV"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charset="0"/>
                <a:ea typeface="ヒラギノ角ゴ Pro W3" charset="0"/>
                <a:cs typeface="ヒラギノ角ゴ Pro W3" charset="0"/>
              </a:defRPr>
            </a:lvl1pPr>
          </a:lstStyle>
          <a:p>
            <a:pPr fontAlgn="base">
              <a:spcBef>
                <a:spcPct val="0"/>
              </a:spcBef>
              <a:spcAft>
                <a:spcPct val="0"/>
              </a:spcAft>
              <a:defRPr/>
            </a:pPr>
            <a:endParaRPr lang="fr-FR" sz="2400" baseline="-25000">
              <a:solidFill>
                <a:srgbClr val="000000"/>
              </a:solidFill>
            </a:endParaRPr>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charset="0"/>
                <a:ea typeface="ヒラギノ角ゴ Pro W3" charset="0"/>
                <a:cs typeface="ヒラギノ角ゴ Pro W3" charset="0"/>
              </a:defRPr>
            </a:lvl1pPr>
          </a:lstStyle>
          <a:p>
            <a:pPr fontAlgn="base">
              <a:spcBef>
                <a:spcPct val="0"/>
              </a:spcBef>
              <a:spcAft>
                <a:spcPct val="0"/>
              </a:spcAft>
              <a:defRPr/>
            </a:pPr>
            <a:endParaRPr lang="fr-FR" sz="2400" baseline="-25000">
              <a:solidFill>
                <a:srgbClr val="000000"/>
              </a:solidFill>
            </a:endParaRPr>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EFD701F-4A6C-42D8-811A-8A4AAB217455}" type="slidenum">
              <a:rPr lang="fr-FR" sz="2400" baseline="-25000">
                <a:solidFill>
                  <a:srgbClr val="000000"/>
                </a:solidFill>
              </a:rPr>
              <a:pPr fontAlgn="base">
                <a:spcBef>
                  <a:spcPct val="0"/>
                </a:spcBef>
                <a:spcAft>
                  <a:spcPct val="0"/>
                </a:spcAft>
              </a:pPr>
              <a:t>‹#›</a:t>
            </a:fld>
            <a:endParaRPr lang="fr-FR" sz="2400" baseline="-25000">
              <a:solidFill>
                <a:srgbClr val="000000"/>
              </a:solidFill>
            </a:endParaRPr>
          </a:p>
        </p:txBody>
      </p:sp>
    </p:spTree>
    <p:extLst>
      <p:ext uri="{BB962C8B-B14F-4D97-AF65-F5344CB8AC3E}">
        <p14:creationId xmlns:p14="http://schemas.microsoft.com/office/powerpoint/2010/main" val="4065699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11559" y="1556793"/>
            <a:ext cx="7772400" cy="1470026"/>
          </a:xfrm>
        </p:spPr>
        <p:txBody>
          <a:bodyPr/>
          <a:lstStyle>
            <a:lvl1pPr>
              <a:defRPr lang="en-US"/>
            </a:lvl1pPr>
          </a:lstStyle>
          <a:p>
            <a:pPr lvl="0"/>
            <a:r>
              <a:rPr lang="en-US" dirty="0"/>
              <a:t>Click to edit Master title style</a:t>
            </a:r>
            <a:endParaRPr lang="lv-LV" dirty="0"/>
          </a:p>
        </p:txBody>
      </p:sp>
      <p:sp>
        <p:nvSpPr>
          <p:cNvPr id="3" name="Subtitle 2"/>
          <p:cNvSpPr txBox="1">
            <a:spLocks noGrp="1"/>
          </p:cNvSpPr>
          <p:nvPr>
            <p:ph type="subTitle" idx="1"/>
          </p:nvPr>
        </p:nvSpPr>
        <p:spPr>
          <a:xfrm>
            <a:off x="1403649" y="3429000"/>
            <a:ext cx="6400800" cy="1752603"/>
          </a:xfrm>
        </p:spPr>
        <p:txBody>
          <a:bodyPr anchorCtr="1"/>
          <a:lstStyle>
            <a:lvl1pPr algn="ctr">
              <a:defRPr lang="en-US">
                <a:solidFill>
                  <a:srgbClr val="898989"/>
                </a:solidFill>
              </a:defRPr>
            </a:lvl1pPr>
          </a:lstStyle>
          <a:p>
            <a:pPr lvl="0"/>
            <a:r>
              <a:rPr lang="en-US"/>
              <a:t>Click to edit Master subtitle style</a:t>
            </a:r>
            <a:endParaRPr lang="lv-LV"/>
          </a:p>
        </p:txBody>
      </p:sp>
    </p:spTree>
    <p:extLst>
      <p:ext uri="{BB962C8B-B14F-4D97-AF65-F5344CB8AC3E}">
        <p14:creationId xmlns:p14="http://schemas.microsoft.com/office/powerpoint/2010/main" val="279135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8.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21.xml"/><Relationship Id="rId7"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22.xml"/><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57250"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Box 13"/>
          <p:cNvSpPr txBox="1">
            <a:spLocks noChangeArrowheads="1"/>
          </p:cNvSpPr>
          <p:nvPr userDrawn="1"/>
        </p:nvSpPr>
        <p:spPr bwMode="auto">
          <a:xfrm>
            <a:off x="8148638" y="6397625"/>
            <a:ext cx="709612" cy="246063"/>
          </a:xfrm>
          <a:prstGeom prst="rect">
            <a:avLst/>
          </a:prstGeom>
          <a:noFill/>
          <a:ln>
            <a:noFill/>
          </a:ln>
          <a:extLst/>
        </p:spPr>
        <p:txBody>
          <a:bodyPr anchor="b">
            <a:spAutoFit/>
          </a:bodyPr>
          <a:lstStyle>
            <a:lvl1pPr eaLnBrk="0" hangingPunct="0">
              <a:defRPr sz="2400" baseline="-25000">
                <a:solidFill>
                  <a:schemeClr val="tx1"/>
                </a:solidFill>
                <a:latin typeface="Arial" pitchFamily="34" charset="0"/>
                <a:ea typeface="ヒラギノ角ゴ Pro W3"/>
                <a:cs typeface="ヒラギノ角ゴ Pro W3"/>
              </a:defRPr>
            </a:lvl1pPr>
            <a:lvl2pPr marL="742950" indent="-285750" eaLnBrk="0" hangingPunct="0">
              <a:defRPr sz="2400" baseline="-25000">
                <a:solidFill>
                  <a:schemeClr val="tx1"/>
                </a:solidFill>
                <a:latin typeface="Arial" pitchFamily="34" charset="0"/>
                <a:ea typeface="ヒラギノ角ゴ Pro W3"/>
                <a:cs typeface="ヒラギノ角ゴ Pro W3"/>
              </a:defRPr>
            </a:lvl2pPr>
            <a:lvl3pPr marL="1143000" indent="-228600" eaLnBrk="0" hangingPunct="0">
              <a:defRPr sz="2400" baseline="-25000">
                <a:solidFill>
                  <a:schemeClr val="tx1"/>
                </a:solidFill>
                <a:latin typeface="Arial" pitchFamily="34" charset="0"/>
                <a:ea typeface="ヒラギノ角ゴ Pro W3"/>
                <a:cs typeface="ヒラギノ角ゴ Pro W3"/>
              </a:defRPr>
            </a:lvl3pPr>
            <a:lvl4pPr marL="1600200" indent="-228600" eaLnBrk="0" hangingPunct="0">
              <a:defRPr sz="2400" baseline="-25000">
                <a:solidFill>
                  <a:schemeClr val="tx1"/>
                </a:solidFill>
                <a:latin typeface="Arial" pitchFamily="34" charset="0"/>
                <a:ea typeface="ヒラギノ角ゴ Pro W3"/>
                <a:cs typeface="ヒラギノ角ゴ Pro W3"/>
              </a:defRPr>
            </a:lvl4pPr>
            <a:lvl5pPr marL="2057400" indent="-228600" eaLnBrk="0" hangingPunct="0">
              <a:defRPr sz="2400" baseline="-250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baseline="-25000">
                <a:solidFill>
                  <a:schemeClr val="tx1"/>
                </a:solidFill>
                <a:latin typeface="Arial" pitchFamily="34" charset="0"/>
                <a:ea typeface="ヒラギノ角ゴ Pro W3"/>
                <a:cs typeface="ヒラギノ角ゴ Pro W3"/>
              </a:defRPr>
            </a:lvl9pPr>
          </a:lstStyle>
          <a:p>
            <a:pPr algn="r" eaLnBrk="1" hangingPunct="1">
              <a:spcBef>
                <a:spcPct val="50000"/>
              </a:spcBef>
              <a:defRPr/>
            </a:pPr>
            <a:fld id="{FCECDF7D-A891-40CB-A7D2-2AA3F2CCBD01}" type="slidenum">
              <a:rPr lang="en-US" sz="1500" smtClean="0">
                <a:solidFill>
                  <a:srgbClr val="F2F2F2"/>
                </a:solidFill>
                <a:ea typeface="MS PGothic" pitchFamily="34" charset="-128"/>
              </a:rPr>
              <a:pPr algn="r" eaLnBrk="1" hangingPunct="1">
                <a:spcBef>
                  <a:spcPct val="50000"/>
                </a:spcBef>
                <a:defRPr/>
              </a:pPr>
              <a:t>‹#›</a:t>
            </a:fld>
            <a:endParaRPr lang="en-US" sz="1500" smtClean="0">
              <a:solidFill>
                <a:srgbClr val="F2F2F2"/>
              </a:solidFill>
              <a:ea typeface="MS PGothic" pitchFamily="34" charset="-128"/>
            </a:endParaRPr>
          </a:p>
        </p:txBody>
      </p:sp>
      <p:pic>
        <p:nvPicPr>
          <p:cNvPr id="1028" name="Picture 5" descr="180x3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3850" y="6143625"/>
            <a:ext cx="19526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p:cNvSpPr>
            <a:spLocks noGrp="1" noChangeArrowheads="1"/>
          </p:cNvSpPr>
          <p:nvPr>
            <p:ph type="body" idx="1"/>
          </p:nvPr>
        </p:nvSpPr>
        <p:spPr bwMode="auto">
          <a:xfrm>
            <a:off x="857250" y="142875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7498112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6" r:id="rId4"/>
  </p:sldLayoutIdLst>
  <p:hf hdr="0" ftr="0" dt="0"/>
  <p:txStyles>
    <p:titleStyle>
      <a:lvl1pPr algn="l" rtl="0" eaLnBrk="0" fontAlgn="base" hangingPunct="0">
        <a:lnSpc>
          <a:spcPct val="90000"/>
        </a:lnSpc>
        <a:spcBef>
          <a:spcPct val="0"/>
        </a:spcBef>
        <a:spcAft>
          <a:spcPct val="0"/>
        </a:spcAft>
        <a:defRPr sz="3300" b="1">
          <a:solidFill>
            <a:srgbClr val="8E001C"/>
          </a:solidFill>
          <a:latin typeface="+mj-lt"/>
          <a:ea typeface="+mj-ea"/>
          <a:cs typeface="ヒラギノ角ゴ Pro W3"/>
        </a:defRPr>
      </a:lvl1pPr>
      <a:lvl2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b="1">
          <a:solidFill>
            <a:srgbClr val="8E001C"/>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ct val="0"/>
        </a:spcBef>
        <a:spcAft>
          <a:spcPct val="0"/>
        </a:spcAft>
        <a:buClr>
          <a:srgbClr val="8E001C"/>
        </a:buClr>
        <a:buSzPct val="95000"/>
        <a:buFont typeface="Wingdings" pitchFamily="2" charset="2"/>
        <a:buChar char="n"/>
        <a:defRPr sz="2400">
          <a:solidFill>
            <a:srgbClr val="353535"/>
          </a:solidFill>
          <a:latin typeface="+mn-lt"/>
          <a:ea typeface="+mn-ea"/>
          <a:cs typeface="ヒラギノ角ゴ Pro W3"/>
        </a:defRPr>
      </a:lvl1pPr>
      <a:lvl2pPr marL="719138" indent="-185738" algn="l" rtl="0" eaLnBrk="0" fontAlgn="base" hangingPunct="0">
        <a:spcBef>
          <a:spcPts val="600"/>
        </a:spcBef>
        <a:spcAft>
          <a:spcPts val="600"/>
        </a:spcAft>
        <a:buClr>
          <a:srgbClr val="8E001C"/>
        </a:buClr>
        <a:buSzPct val="117000"/>
        <a:buFont typeface="Arial" pitchFamily="34" charset="0"/>
        <a:buChar char="»"/>
        <a:defRPr sz="2000">
          <a:solidFill>
            <a:srgbClr val="353535"/>
          </a:solidFill>
          <a:latin typeface="+mn-lt"/>
          <a:ea typeface="+mn-ea"/>
          <a:cs typeface="ヒラギノ角ゴ Pro W3"/>
        </a:defRPr>
      </a:lvl2pPr>
      <a:lvl3pPr marL="1163638" indent="-160338" algn="l" rtl="0" eaLnBrk="0" fontAlgn="base" hangingPunct="0">
        <a:spcBef>
          <a:spcPts val="600"/>
        </a:spcBef>
        <a:spcAft>
          <a:spcPts val="600"/>
        </a:spcAft>
        <a:buClr>
          <a:srgbClr val="8E001C"/>
        </a:buClr>
        <a:buSzPct val="120000"/>
        <a:buFont typeface="Arial" pitchFamily="34" charset="0"/>
        <a:buChar char="-"/>
        <a:defRPr>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7" cstate="print">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8" cstate="print">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610507"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72582" y="151130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8"/>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48" y="628967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6268095" y="6331773"/>
            <a:ext cx="1880543" cy="420628"/>
          </a:xfrm>
          <a:prstGeom prst="rect">
            <a:avLst/>
          </a:prstGeom>
        </p:spPr>
        <p:txBody>
          <a:bodyPr wrap="square">
            <a:spAutoFit/>
          </a:bodyPr>
          <a:lstStyle/>
          <a:p>
            <a:pPr>
              <a:defRPr/>
            </a:pPr>
            <a:r>
              <a:rPr lang="lv-LV" sz="1600" dirty="0" smtClean="0">
                <a:solidFill>
                  <a:srgbClr val="FFFFFF"/>
                </a:solidFill>
              </a:rPr>
              <a:t>Darba drošības un vides </a:t>
            </a:r>
          </a:p>
          <a:p>
            <a:pPr>
              <a:defRPr/>
            </a:pPr>
            <a:r>
              <a:rPr lang="lv-LV" sz="1600" dirty="0" smtClean="0">
                <a:solidFill>
                  <a:srgbClr val="FFFFFF"/>
                </a:solidFill>
              </a:rPr>
              <a:t>veselības institūts</a:t>
            </a:r>
            <a:endParaRPr lang="en-US" sz="1600" dirty="0" smtClean="0">
              <a:solidFill>
                <a:srgbClr val="FFFFFF"/>
              </a:solidFill>
            </a:endParaRPr>
          </a:p>
        </p:txBody>
      </p:sp>
    </p:spTree>
    <p:extLst>
      <p:ext uri="{BB962C8B-B14F-4D97-AF65-F5344CB8AC3E}">
        <p14:creationId xmlns:p14="http://schemas.microsoft.com/office/powerpoint/2010/main" val="2413235470"/>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1" r:id="rId3"/>
    <p:sldLayoutId id="2147483930" r:id="rId4"/>
  </p:sldLayoutIdLst>
  <p:hf hdr="0" ftr="0" dt="0"/>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33339" y="1700811"/>
            <a:ext cx="4342705" cy="1143000"/>
          </a:xfrm>
          <a:prstGeom prst="rect">
            <a:avLst/>
          </a:prstGeom>
          <a:noFill/>
          <a:ln>
            <a:noFill/>
          </a:ln>
        </p:spPr>
        <p:txBody>
          <a:bodyPr vert="horz" wrap="square" lIns="91440" tIns="45720" rIns="91440" bIns="45720" anchor="ctr" anchorCtr="1" compatLnSpc="1"/>
          <a:lstStyle/>
          <a:p>
            <a:pPr lvl="0"/>
            <a:r>
              <a:rPr lang="lv-LV"/>
              <a:t>Virsraksts</a:t>
            </a:r>
          </a:p>
        </p:txBody>
      </p:sp>
      <p:sp>
        <p:nvSpPr>
          <p:cNvPr id="3" name="Text Placeholder 2"/>
          <p:cNvSpPr txBox="1">
            <a:spLocks noGrp="1"/>
          </p:cNvSpPr>
          <p:nvPr>
            <p:ph type="body" idx="1"/>
          </p:nvPr>
        </p:nvSpPr>
        <p:spPr>
          <a:xfrm>
            <a:off x="1259631" y="3212973"/>
            <a:ext cx="6408709" cy="1468764"/>
          </a:xfrm>
          <a:prstGeom prst="rect">
            <a:avLst/>
          </a:prstGeom>
          <a:noFill/>
          <a:ln>
            <a:noFill/>
          </a:ln>
        </p:spPr>
        <p:txBody>
          <a:bodyPr vert="horz" wrap="square" lIns="91440" tIns="45720" rIns="91440" bIns="45720" anchor="t" anchorCtr="0" compatLnSpc="1"/>
          <a:lstStyle/>
          <a:p>
            <a:pPr lvl="0"/>
            <a:r>
              <a:rPr lang="lv-LV"/>
              <a:t>apakšvirsraksts</a:t>
            </a:r>
          </a:p>
        </p:txBody>
      </p:sp>
      <p:sp>
        <p:nvSpPr>
          <p:cNvPr id="8" name="Triangle rectangle 6"/>
          <p:cNvSpPr/>
          <p:nvPr userDrawn="1"/>
        </p:nvSpPr>
        <p:spPr>
          <a:xfrm rot="16200000">
            <a:off x="6759116" y="4492953"/>
            <a:ext cx="3068960" cy="1700808"/>
          </a:xfrm>
          <a:prstGeom prst="rtTriangle">
            <a:avLst/>
          </a:prstGeom>
          <a:gradFill flip="none" rotWithShape="1">
            <a:gsLst>
              <a:gs pos="100000">
                <a:schemeClr val="tx2">
                  <a:lumMod val="50000"/>
                </a:schemeClr>
              </a:gs>
              <a:gs pos="28000">
                <a:schemeClr val="accent1">
                  <a:lumMod val="100000"/>
                </a:schemeClr>
              </a:gs>
              <a:gs pos="57000">
                <a:schemeClr val="tx2">
                  <a:alpha val="94000"/>
                  <a:lumMod val="67000"/>
                </a:schemeClr>
              </a:gs>
              <a:gs pos="86000">
                <a:schemeClr val="tx2">
                  <a:lumMod val="50000"/>
                </a:schemeClr>
              </a:gs>
              <a:gs pos="0">
                <a:schemeClr val="accent1">
                  <a:shade val="100000"/>
                  <a:satMod val="115000"/>
                </a:schemeClr>
              </a:gs>
            </a:gsLst>
            <a:lin ang="178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9" name="Forme libre 7"/>
          <p:cNvSpPr/>
          <p:nvPr userDrawn="1"/>
        </p:nvSpPr>
        <p:spPr>
          <a:xfrm rot="5400000">
            <a:off x="6511651" y="4245488"/>
            <a:ext cx="3068962" cy="2195736"/>
          </a:xfrm>
          <a:custGeom>
            <a:avLst/>
            <a:gdLst>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Lst>
            <a:ahLst/>
            <a:cxnLst>
              <a:cxn ang="0">
                <a:pos x="connsiteX0" y="connsiteY0"/>
              </a:cxn>
              <a:cxn ang="0">
                <a:pos x="connsiteX1" y="connsiteY1"/>
              </a:cxn>
              <a:cxn ang="0">
                <a:pos x="connsiteX2" y="connsiteY2"/>
              </a:cxn>
              <a:cxn ang="0">
                <a:pos x="connsiteX3" y="connsiteY3"/>
              </a:cxn>
            </a:cxnLst>
            <a:rect l="l" t="t" r="r" b="b"/>
            <a:pathLst>
              <a:path w="3175000" h="2059259">
                <a:moveTo>
                  <a:pt x="1993900" y="2057400"/>
                </a:moveTo>
                <a:cubicBezTo>
                  <a:pt x="1195917" y="809625"/>
                  <a:pt x="431270" y="328612"/>
                  <a:pt x="0" y="0"/>
                </a:cubicBezTo>
                <a:lnTo>
                  <a:pt x="3175000" y="1600200"/>
                </a:lnTo>
                <a:cubicBezTo>
                  <a:pt x="2362200" y="1385888"/>
                  <a:pt x="1992312" y="2100263"/>
                  <a:pt x="1993900" y="2057400"/>
                </a:cubicBezTo>
                <a:close/>
              </a:path>
            </a:pathLst>
          </a:custGeom>
          <a:gradFill flip="none" rotWithShape="1">
            <a:gsLst>
              <a:gs pos="90000">
                <a:srgbClr val="528BD1"/>
              </a:gs>
              <a:gs pos="60000">
                <a:schemeClr val="tx2">
                  <a:lumMod val="20000"/>
                  <a:lumOff val="80000"/>
                </a:schemeClr>
              </a:gs>
              <a:gs pos="0">
                <a:schemeClr val="tx2">
                  <a:lumMod val="50000"/>
                </a:schemeClr>
              </a:gs>
              <a:gs pos="16260">
                <a:srgbClr val="325E92"/>
              </a:gs>
              <a:gs pos="51000">
                <a:schemeClr val="accent1">
                  <a:shade val="67500"/>
                  <a:satMod val="115000"/>
                </a:schemeClr>
              </a:gs>
              <a:gs pos="100000">
                <a:schemeClr val="accent1">
                  <a:shade val="100000"/>
                  <a:satMod val="115000"/>
                </a:schemeClr>
              </a:gs>
            </a:gsLst>
            <a:lin ang="8100000" scaled="1"/>
            <a:tileRect/>
          </a:gradFill>
          <a:ln>
            <a:noFill/>
          </a:ln>
          <a:effectLst>
            <a:outerShdw blurRad="304800" dist="1651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4" name="Date Placeholder 3"/>
          <p:cNvSpPr>
            <a:spLocks noGrp="1"/>
          </p:cNvSpPr>
          <p:nvPr>
            <p:ph type="dt" sz="half" idx="2"/>
          </p:nvPr>
        </p:nvSpPr>
        <p:spPr>
          <a:xfrm>
            <a:off x="7884368" y="6381328"/>
            <a:ext cx="1241884" cy="432048"/>
          </a:xfrm>
          <a:prstGeom prst="rect">
            <a:avLst/>
          </a:prstGeom>
          <a:noFill/>
          <a:ln>
            <a:noFill/>
          </a:ln>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r>
              <a:rPr lang="lv-LV" baseline="0" dirty="0" smtClean="0">
                <a:solidFill>
                  <a:prstClr val="white"/>
                </a:solidFill>
                <a:latin typeface="Calibri"/>
                <a:ea typeface="+mn-ea"/>
                <a:cs typeface="+mn-cs"/>
              </a:rPr>
              <a:t>20.09.2012.</a:t>
            </a:r>
            <a:endParaRPr lang="lv-LV" baseline="0" dirty="0">
              <a:solidFill>
                <a:prstClr val="white"/>
              </a:solidFill>
              <a:latin typeface="Calibri"/>
              <a:ea typeface="+mn-ea"/>
              <a:cs typeface="+mn-cs"/>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336" y="188640"/>
            <a:ext cx="3068757" cy="1119504"/>
          </a:xfrm>
          <a:prstGeom prst="rect">
            <a:avLst/>
          </a:prstGeom>
        </p:spPr>
      </p:pic>
    </p:spTree>
    <p:extLst>
      <p:ext uri="{BB962C8B-B14F-4D97-AF65-F5344CB8AC3E}">
        <p14:creationId xmlns:p14="http://schemas.microsoft.com/office/powerpoint/2010/main" val="141205721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lv-LV" sz="3600" b="1" i="0" u="none" strike="noStrike" kern="1200" cap="none" spc="0" baseline="0">
          <a:solidFill>
            <a:srgbClr val="376092"/>
          </a:solidFill>
          <a:uFillTx/>
          <a:latin typeface="Calibri"/>
        </a:defRPr>
      </a:lvl1pPr>
    </p:titleStyle>
    <p:bodyStyle>
      <a:lvl1pPr marL="0" marR="0" lvl="0" indent="0" algn="l" defTabSz="914400" rtl="0" fontAlgn="auto" hangingPunct="1">
        <a:lnSpc>
          <a:spcPct val="100000"/>
        </a:lnSpc>
        <a:spcBef>
          <a:spcPts val="600"/>
        </a:spcBef>
        <a:spcAft>
          <a:spcPts val="0"/>
        </a:spcAft>
        <a:buNone/>
        <a:tabLst/>
        <a:defRPr lang="lv-LV" sz="2400" b="0" i="0" u="none" strike="noStrike" kern="1200" cap="none" spc="0" baseline="0">
          <a:solidFill>
            <a:srgbClr val="A6A6A6"/>
          </a:solidFill>
          <a:uFillTx/>
          <a:latin typeface="Calibri"/>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33339" y="1700811"/>
            <a:ext cx="4342705" cy="1143000"/>
          </a:xfrm>
          <a:prstGeom prst="rect">
            <a:avLst/>
          </a:prstGeom>
          <a:noFill/>
          <a:ln>
            <a:noFill/>
          </a:ln>
        </p:spPr>
        <p:txBody>
          <a:bodyPr vert="horz" wrap="square" lIns="91440" tIns="45720" rIns="91440" bIns="45720" anchor="ctr" anchorCtr="1" compatLnSpc="1"/>
          <a:lstStyle/>
          <a:p>
            <a:pPr lvl="0"/>
            <a:r>
              <a:rPr lang="lv-LV"/>
              <a:t>Virsraksts</a:t>
            </a:r>
          </a:p>
        </p:txBody>
      </p:sp>
      <p:sp>
        <p:nvSpPr>
          <p:cNvPr id="3" name="Text Placeholder 2"/>
          <p:cNvSpPr txBox="1">
            <a:spLocks noGrp="1"/>
          </p:cNvSpPr>
          <p:nvPr>
            <p:ph type="body" idx="1"/>
          </p:nvPr>
        </p:nvSpPr>
        <p:spPr>
          <a:xfrm>
            <a:off x="1259631" y="3212973"/>
            <a:ext cx="6408709" cy="1468764"/>
          </a:xfrm>
          <a:prstGeom prst="rect">
            <a:avLst/>
          </a:prstGeom>
          <a:noFill/>
          <a:ln>
            <a:noFill/>
          </a:ln>
        </p:spPr>
        <p:txBody>
          <a:bodyPr vert="horz" wrap="square" lIns="91440" tIns="45720" rIns="91440" bIns="45720" anchor="t" anchorCtr="0" compatLnSpc="1"/>
          <a:lstStyle/>
          <a:p>
            <a:pPr lvl="0"/>
            <a:r>
              <a:rPr lang="lv-LV"/>
              <a:t>apakšvirsraksts</a:t>
            </a:r>
          </a:p>
        </p:txBody>
      </p:sp>
      <p:sp>
        <p:nvSpPr>
          <p:cNvPr id="8" name="Triangle rectangle 6"/>
          <p:cNvSpPr/>
          <p:nvPr userDrawn="1"/>
        </p:nvSpPr>
        <p:spPr>
          <a:xfrm rot="16200000">
            <a:off x="6759116" y="4492953"/>
            <a:ext cx="3068960" cy="1700808"/>
          </a:xfrm>
          <a:prstGeom prst="rtTriangle">
            <a:avLst/>
          </a:prstGeom>
          <a:gradFill flip="none" rotWithShape="1">
            <a:gsLst>
              <a:gs pos="100000">
                <a:schemeClr val="tx2">
                  <a:lumMod val="50000"/>
                </a:schemeClr>
              </a:gs>
              <a:gs pos="28000">
                <a:schemeClr val="accent1">
                  <a:lumMod val="100000"/>
                </a:schemeClr>
              </a:gs>
              <a:gs pos="57000">
                <a:schemeClr val="tx2">
                  <a:alpha val="94000"/>
                  <a:lumMod val="67000"/>
                </a:schemeClr>
              </a:gs>
              <a:gs pos="86000">
                <a:schemeClr val="tx2">
                  <a:lumMod val="50000"/>
                </a:schemeClr>
              </a:gs>
              <a:gs pos="0">
                <a:schemeClr val="accent1">
                  <a:shade val="100000"/>
                  <a:satMod val="115000"/>
                </a:schemeClr>
              </a:gs>
            </a:gsLst>
            <a:lin ang="178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9" name="Forme libre 7"/>
          <p:cNvSpPr/>
          <p:nvPr userDrawn="1"/>
        </p:nvSpPr>
        <p:spPr>
          <a:xfrm rot="5400000">
            <a:off x="6511651" y="4245488"/>
            <a:ext cx="3068962" cy="2195736"/>
          </a:xfrm>
          <a:custGeom>
            <a:avLst/>
            <a:gdLst>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7400"/>
              <a:gd name="connsiteX1" fmla="*/ 0 w 3175000"/>
              <a:gd name="connsiteY1" fmla="*/ 0 h 2057400"/>
              <a:gd name="connsiteX2" fmla="*/ 3175000 w 3175000"/>
              <a:gd name="connsiteY2" fmla="*/ 1600200 h 2057400"/>
              <a:gd name="connsiteX3" fmla="*/ 1993900 w 3175000"/>
              <a:gd name="connsiteY3" fmla="*/ 2057400 h 2057400"/>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 name="connsiteX0" fmla="*/ 1993900 w 3175000"/>
              <a:gd name="connsiteY0" fmla="*/ 2057400 h 2059259"/>
              <a:gd name="connsiteX1" fmla="*/ 0 w 3175000"/>
              <a:gd name="connsiteY1" fmla="*/ 0 h 2059259"/>
              <a:gd name="connsiteX2" fmla="*/ 3175000 w 3175000"/>
              <a:gd name="connsiteY2" fmla="*/ 1600200 h 2059259"/>
              <a:gd name="connsiteX3" fmla="*/ 1993900 w 3175000"/>
              <a:gd name="connsiteY3" fmla="*/ 2057400 h 2059259"/>
            </a:gdLst>
            <a:ahLst/>
            <a:cxnLst>
              <a:cxn ang="0">
                <a:pos x="connsiteX0" y="connsiteY0"/>
              </a:cxn>
              <a:cxn ang="0">
                <a:pos x="connsiteX1" y="connsiteY1"/>
              </a:cxn>
              <a:cxn ang="0">
                <a:pos x="connsiteX2" y="connsiteY2"/>
              </a:cxn>
              <a:cxn ang="0">
                <a:pos x="connsiteX3" y="connsiteY3"/>
              </a:cxn>
            </a:cxnLst>
            <a:rect l="l" t="t" r="r" b="b"/>
            <a:pathLst>
              <a:path w="3175000" h="2059259">
                <a:moveTo>
                  <a:pt x="1993900" y="2057400"/>
                </a:moveTo>
                <a:cubicBezTo>
                  <a:pt x="1195917" y="809625"/>
                  <a:pt x="431270" y="328612"/>
                  <a:pt x="0" y="0"/>
                </a:cubicBezTo>
                <a:lnTo>
                  <a:pt x="3175000" y="1600200"/>
                </a:lnTo>
                <a:cubicBezTo>
                  <a:pt x="2362200" y="1385888"/>
                  <a:pt x="1992312" y="2100263"/>
                  <a:pt x="1993900" y="2057400"/>
                </a:cubicBezTo>
                <a:close/>
              </a:path>
            </a:pathLst>
          </a:custGeom>
          <a:gradFill flip="none" rotWithShape="1">
            <a:gsLst>
              <a:gs pos="90000">
                <a:srgbClr val="528BD1"/>
              </a:gs>
              <a:gs pos="60000">
                <a:schemeClr val="tx2">
                  <a:lumMod val="20000"/>
                  <a:lumOff val="80000"/>
                </a:schemeClr>
              </a:gs>
              <a:gs pos="0">
                <a:schemeClr val="tx2">
                  <a:lumMod val="50000"/>
                </a:schemeClr>
              </a:gs>
              <a:gs pos="16260">
                <a:srgbClr val="325E92"/>
              </a:gs>
              <a:gs pos="51000">
                <a:schemeClr val="accent1">
                  <a:shade val="67500"/>
                  <a:satMod val="115000"/>
                </a:schemeClr>
              </a:gs>
              <a:gs pos="100000">
                <a:schemeClr val="accent1">
                  <a:shade val="100000"/>
                  <a:satMod val="115000"/>
                </a:schemeClr>
              </a:gs>
            </a:gsLst>
            <a:lin ang="8100000" scaled="1"/>
            <a:tileRect/>
          </a:gradFill>
          <a:ln>
            <a:noFill/>
          </a:ln>
          <a:effectLst>
            <a:outerShdw blurRad="304800" dist="1651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fr-FR" sz="1800" baseline="0">
              <a:solidFill>
                <a:prstClr val="white"/>
              </a:solidFill>
            </a:endParaRPr>
          </a:p>
        </p:txBody>
      </p:sp>
      <p:sp>
        <p:nvSpPr>
          <p:cNvPr id="4" name="Date Placeholder 3"/>
          <p:cNvSpPr>
            <a:spLocks noGrp="1"/>
          </p:cNvSpPr>
          <p:nvPr>
            <p:ph type="dt" sz="half" idx="2"/>
          </p:nvPr>
        </p:nvSpPr>
        <p:spPr>
          <a:xfrm>
            <a:off x="7884368" y="6381328"/>
            <a:ext cx="1241884" cy="432048"/>
          </a:xfrm>
          <a:prstGeom prst="rect">
            <a:avLst/>
          </a:prstGeom>
          <a:noFill/>
          <a:ln>
            <a:noFill/>
          </a:ln>
        </p:spPr>
        <p:txBody>
          <a:bodyPr vert="horz" lIns="91440" tIns="45720" rIns="91440" bIns="45720" rtlCol="0" anchor="ctr"/>
          <a:lstStyle>
            <a:lvl1pPr algn="ctr">
              <a:defRPr sz="1200" b="1">
                <a:solidFill>
                  <a:schemeClr val="bg1"/>
                </a:solidFill>
              </a:defRPr>
            </a:lvl1pPr>
          </a:lstStyle>
          <a:p>
            <a:pPr fontAlgn="auto">
              <a:spcBef>
                <a:spcPts val="0"/>
              </a:spcBef>
              <a:spcAft>
                <a:spcPts val="0"/>
              </a:spcAft>
            </a:pPr>
            <a:r>
              <a:rPr lang="lv-LV" baseline="0" dirty="0" smtClean="0">
                <a:solidFill>
                  <a:prstClr val="white"/>
                </a:solidFill>
                <a:latin typeface="Calibri"/>
                <a:ea typeface="+mn-ea"/>
                <a:cs typeface="+mn-cs"/>
              </a:rPr>
              <a:t>20.09.2012.</a:t>
            </a:r>
            <a:endParaRPr lang="lv-LV" baseline="0" dirty="0">
              <a:solidFill>
                <a:prstClr val="white"/>
              </a:solidFill>
              <a:latin typeface="Calibri"/>
              <a:ea typeface="+mn-ea"/>
              <a:cs typeface="+mn-cs"/>
            </a:endParaRP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336" y="188640"/>
            <a:ext cx="3068757" cy="1119504"/>
          </a:xfrm>
          <a:prstGeom prst="rect">
            <a:avLst/>
          </a:prstGeom>
        </p:spPr>
      </p:pic>
    </p:spTree>
    <p:extLst>
      <p:ext uri="{BB962C8B-B14F-4D97-AF65-F5344CB8AC3E}">
        <p14:creationId xmlns:p14="http://schemas.microsoft.com/office/powerpoint/2010/main" val="32108392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lv-LV" sz="3600" b="1" i="0" u="none" strike="noStrike" kern="1200" cap="none" spc="0" baseline="0">
          <a:solidFill>
            <a:srgbClr val="376092"/>
          </a:solidFill>
          <a:uFillTx/>
          <a:latin typeface="Calibri"/>
        </a:defRPr>
      </a:lvl1pPr>
    </p:titleStyle>
    <p:bodyStyle>
      <a:lvl1pPr marL="0" marR="0" lvl="0" indent="0" algn="l" defTabSz="914400" rtl="0" fontAlgn="auto" hangingPunct="1">
        <a:lnSpc>
          <a:spcPct val="100000"/>
        </a:lnSpc>
        <a:spcBef>
          <a:spcPts val="600"/>
        </a:spcBef>
        <a:spcAft>
          <a:spcPts val="0"/>
        </a:spcAft>
        <a:buNone/>
        <a:tabLst/>
        <a:defRPr lang="lv-LV" sz="2400" b="0" i="0" u="none" strike="noStrike" kern="1200" cap="none" spc="0" baseline="0">
          <a:solidFill>
            <a:srgbClr val="A6A6A6"/>
          </a:solidFill>
          <a:uFillTx/>
          <a:latin typeface="Calibri"/>
        </a:defRPr>
      </a:lvl1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6226175"/>
            <a:ext cx="9144000" cy="631825"/>
            <a:chOff x="0" y="5297563"/>
            <a:chExt cx="9144032" cy="631767"/>
          </a:xfrm>
        </p:grpSpPr>
        <p:pic>
          <p:nvPicPr>
            <p:cNvPr id="1033" name="Picture 5" descr="Picture1.jpg"/>
            <p:cNvPicPr>
              <a:picLocks noChangeAspect="1"/>
            </p:cNvPicPr>
            <p:nvPr userDrawn="1"/>
          </p:nvPicPr>
          <p:blipFill>
            <a:blip r:embed="rId7" cstate="print">
              <a:extLst>
                <a:ext uri="{28A0092B-C50C-407E-A947-70E740481C1C}">
                  <a14:useLocalDpi xmlns:a14="http://schemas.microsoft.com/office/drawing/2010/main" val="0"/>
                </a:ext>
              </a:extLst>
            </a:blip>
            <a:srcRect l="5653"/>
            <a:stretch>
              <a:fillRect/>
            </a:stretch>
          </p:blipFill>
          <p:spPr bwMode="auto">
            <a:xfrm>
              <a:off x="0" y="5297563"/>
              <a:ext cx="8627058"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6" descr="Picture1.jpg"/>
            <p:cNvPicPr>
              <a:picLocks noChangeAspect="1"/>
            </p:cNvPicPr>
            <p:nvPr userDrawn="1"/>
          </p:nvPicPr>
          <p:blipFill>
            <a:blip r:embed="rId8" cstate="print">
              <a:extLst>
                <a:ext uri="{28A0092B-C50C-407E-A947-70E740481C1C}">
                  <a14:useLocalDpi xmlns:a14="http://schemas.microsoft.com/office/drawing/2010/main" val="0"/>
                </a:ext>
              </a:extLst>
            </a:blip>
            <a:srcRect l="68935"/>
            <a:stretch>
              <a:fillRect/>
            </a:stretch>
          </p:blipFill>
          <p:spPr bwMode="auto">
            <a:xfrm>
              <a:off x="6303452" y="5297563"/>
              <a:ext cx="2840580" cy="631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2"/>
          <p:cNvSpPr>
            <a:spLocks noGrp="1" noChangeArrowheads="1"/>
          </p:cNvSpPr>
          <p:nvPr>
            <p:ph type="title"/>
          </p:nvPr>
        </p:nvSpPr>
        <p:spPr bwMode="auto">
          <a:xfrm>
            <a:off x="610507" y="214313"/>
            <a:ext cx="778668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72582" y="1511300"/>
            <a:ext cx="7786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1" name="Picture 8"/>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697748" y="628967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6268095" y="6331773"/>
            <a:ext cx="1880543" cy="420628"/>
          </a:xfrm>
          <a:prstGeom prst="rect">
            <a:avLst/>
          </a:prstGeom>
        </p:spPr>
        <p:txBody>
          <a:bodyPr wrap="square">
            <a:spAutoFit/>
          </a:bodyPr>
          <a:lstStyle/>
          <a:p>
            <a:pPr>
              <a:defRPr/>
            </a:pPr>
            <a:r>
              <a:rPr lang="lv-LV" sz="1600" dirty="0" smtClean="0">
                <a:solidFill>
                  <a:srgbClr val="FFFFFF"/>
                </a:solidFill>
              </a:rPr>
              <a:t>Darba drošības un vides </a:t>
            </a:r>
          </a:p>
          <a:p>
            <a:pPr>
              <a:defRPr/>
            </a:pPr>
            <a:r>
              <a:rPr lang="lv-LV" sz="1600" dirty="0" smtClean="0">
                <a:solidFill>
                  <a:srgbClr val="FFFFFF"/>
                </a:solidFill>
              </a:rPr>
              <a:t>veselības institūts</a:t>
            </a:r>
            <a:endParaRPr lang="en-US" sz="1600" dirty="0" smtClean="0">
              <a:solidFill>
                <a:srgbClr val="FFFFFF"/>
              </a:solidFill>
            </a:endParaRPr>
          </a:p>
        </p:txBody>
      </p:sp>
    </p:spTree>
    <p:extLst>
      <p:ext uri="{BB962C8B-B14F-4D97-AF65-F5344CB8AC3E}">
        <p14:creationId xmlns:p14="http://schemas.microsoft.com/office/powerpoint/2010/main" val="1797656230"/>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Lst>
  <p:hf hdr="0" ftr="0" dt="0"/>
  <p:txStyles>
    <p:titleStyle>
      <a:lvl1pPr algn="l" rtl="0" eaLnBrk="0" fontAlgn="base" hangingPunct="0">
        <a:lnSpc>
          <a:spcPct val="90000"/>
        </a:lnSpc>
        <a:spcBef>
          <a:spcPct val="0"/>
        </a:spcBef>
        <a:spcAft>
          <a:spcPct val="0"/>
        </a:spcAft>
        <a:defRPr sz="3200" b="1">
          <a:solidFill>
            <a:srgbClr val="C85A0A"/>
          </a:solidFill>
          <a:latin typeface="+mj-lt"/>
          <a:ea typeface="+mj-ea"/>
          <a:cs typeface="ヒラギノ角ゴ Pro W3"/>
        </a:defRPr>
      </a:lvl1pPr>
      <a:lvl2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2pPr>
      <a:lvl3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3pPr>
      <a:lvl4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4pPr>
      <a:lvl5pPr algn="l" rtl="0" eaLnBrk="0" fontAlgn="base" hangingPunct="0">
        <a:lnSpc>
          <a:spcPct val="90000"/>
        </a:lnSpc>
        <a:spcBef>
          <a:spcPct val="0"/>
        </a:spcBef>
        <a:spcAft>
          <a:spcPct val="0"/>
        </a:spcAft>
        <a:defRPr sz="3300">
          <a:solidFill>
            <a:srgbClr val="C85A0A"/>
          </a:solidFill>
          <a:latin typeface="Arial" charset="0"/>
          <a:ea typeface="ヒラギノ角ゴ Pro W3" pitchFamily="-112"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12" charset="-128"/>
        </a:defRPr>
      </a:lvl6pPr>
      <a:lvl7pPr marL="914400" algn="ctr" rtl="0" fontAlgn="base">
        <a:spcBef>
          <a:spcPct val="0"/>
        </a:spcBef>
        <a:spcAft>
          <a:spcPct val="0"/>
        </a:spcAft>
        <a:defRPr sz="4400">
          <a:solidFill>
            <a:schemeClr val="tx2"/>
          </a:solidFill>
          <a:latin typeface="Arial" charset="0"/>
          <a:ea typeface="ヒラギノ角ゴ Pro W3" pitchFamily="-112" charset="-128"/>
        </a:defRPr>
      </a:lvl7pPr>
      <a:lvl8pPr marL="1371600" algn="ctr" rtl="0" fontAlgn="base">
        <a:spcBef>
          <a:spcPct val="0"/>
        </a:spcBef>
        <a:spcAft>
          <a:spcPct val="0"/>
        </a:spcAft>
        <a:defRPr sz="4400">
          <a:solidFill>
            <a:schemeClr val="tx2"/>
          </a:solidFill>
          <a:latin typeface="Arial" charset="0"/>
          <a:ea typeface="ヒラギノ角ゴ Pro W3" pitchFamily="-112" charset="-128"/>
        </a:defRPr>
      </a:lvl8pPr>
      <a:lvl9pPr marL="1828800" algn="ctr" rtl="0" fontAlgn="base">
        <a:spcBef>
          <a:spcPct val="0"/>
        </a:spcBef>
        <a:spcAft>
          <a:spcPct val="0"/>
        </a:spcAft>
        <a:defRPr sz="4400">
          <a:solidFill>
            <a:schemeClr val="tx2"/>
          </a:solidFill>
          <a:latin typeface="Arial" charset="0"/>
          <a:ea typeface="ヒラギノ角ゴ Pro W3" pitchFamily="-112" charset="-128"/>
        </a:defRPr>
      </a:lvl9pPr>
    </p:titleStyle>
    <p:bodyStyle>
      <a:lvl1pPr marL="266700" indent="-266700" algn="l" rtl="0" eaLnBrk="0" fontAlgn="base" hangingPunct="0">
        <a:spcBef>
          <a:spcPts val="0"/>
        </a:spcBef>
        <a:spcAft>
          <a:spcPts val="0"/>
        </a:spcAft>
        <a:buClr>
          <a:srgbClr val="C85A0A"/>
        </a:buClr>
        <a:buSzPct val="95000"/>
        <a:buFont typeface="Wingdings" pitchFamily="2" charset="2"/>
        <a:buChar char="n"/>
        <a:defRPr sz="3200">
          <a:solidFill>
            <a:srgbClr val="353535"/>
          </a:solidFill>
          <a:latin typeface="+mn-lt"/>
          <a:ea typeface="+mn-ea"/>
          <a:cs typeface="ヒラギノ角ゴ Pro W3"/>
        </a:defRPr>
      </a:lvl1pPr>
      <a:lvl2pPr marL="719138" indent="-185738" algn="l" rtl="0" eaLnBrk="0" fontAlgn="base" hangingPunct="0">
        <a:spcBef>
          <a:spcPts val="0"/>
        </a:spcBef>
        <a:spcAft>
          <a:spcPts val="0"/>
        </a:spcAft>
        <a:buClr>
          <a:srgbClr val="C85A0A"/>
        </a:buClr>
        <a:buSzPct val="117000"/>
        <a:buFont typeface="Arial" pitchFamily="34" charset="0"/>
        <a:buChar char="»"/>
        <a:defRPr sz="2800">
          <a:solidFill>
            <a:srgbClr val="353535"/>
          </a:solidFill>
          <a:latin typeface="+mn-lt"/>
          <a:ea typeface="+mn-ea"/>
          <a:cs typeface="ヒラギノ角ゴ Pro W3"/>
        </a:defRPr>
      </a:lvl2pPr>
      <a:lvl3pPr marL="1163638" indent="-160338" algn="l" rtl="0" eaLnBrk="0" fontAlgn="base" hangingPunct="0">
        <a:spcBef>
          <a:spcPts val="0"/>
        </a:spcBef>
        <a:spcAft>
          <a:spcPts val="0"/>
        </a:spcAft>
        <a:buClr>
          <a:srgbClr val="C85A0A"/>
        </a:buClr>
        <a:buSzPct val="120000"/>
        <a:buFont typeface="Arial" pitchFamily="34" charset="0"/>
        <a:buChar char="-"/>
        <a:defRPr sz="2400">
          <a:solidFill>
            <a:srgbClr val="353535"/>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rgbClr val="474747"/>
          </a:solidFill>
          <a:latin typeface="+mn-lt"/>
          <a:ea typeface="+mn-ea"/>
          <a:cs typeface="ヒラギノ角ゴ Pro W3"/>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lv/url?sa=i&amp;rct=j&amp;q=&amp;esrc=s&amp;source=images&amp;cd=&amp;cad=rja&amp;uact=8&amp;docid=Qx2vA-pAX-ZYuM&amp;tbnid=D2hDbB6Felwp3M:&amp;ved=0CAUQjRw&amp;url=http://www.rdveikals.lv/blog/2013/05/sporta-aplikacijas-viedtalruniem/&amp;ei=UUo6U4S8DaPnygPvpYKoDA&amp;psig=AFQjCNFuzf-RnZiZZsxrK7Crvmvds-dZfw&amp;ust=1396415432908833"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55576" y="1628800"/>
            <a:ext cx="7848872" cy="3168352"/>
          </a:xfrm>
        </p:spPr>
        <p:txBody>
          <a:bodyPr/>
          <a:lstStyle/>
          <a:p>
            <a:pPr marL="0" indent="0" algn="ctr">
              <a:buNone/>
            </a:pPr>
            <a:r>
              <a:rPr lang="lv-LV" sz="4800" dirty="0">
                <a:solidFill>
                  <a:srgbClr val="26822A"/>
                </a:solidFill>
              </a:rPr>
              <a:t>„Veselības veicināšana darba vietās – iespējas un pieredze</a:t>
            </a:r>
            <a:r>
              <a:rPr lang="lv-LV" sz="4800" dirty="0" smtClean="0">
                <a:solidFill>
                  <a:srgbClr val="26822A"/>
                </a:solidFill>
              </a:rPr>
              <a:t>”</a:t>
            </a:r>
          </a:p>
          <a:p>
            <a:pPr marL="0" indent="0" algn="ctr">
              <a:buNone/>
            </a:pPr>
            <a:r>
              <a:rPr lang="lv-LV" sz="4800" b="1" dirty="0" smtClean="0">
                <a:solidFill>
                  <a:srgbClr val="26822A"/>
                </a:solidFill>
              </a:rPr>
              <a:t>Piemēri un iespējas</a:t>
            </a:r>
            <a:endParaRPr lang="en-GB" sz="4800" b="1" dirty="0">
              <a:solidFill>
                <a:srgbClr val="26822A"/>
              </a:solidFill>
            </a:endParaRPr>
          </a:p>
        </p:txBody>
      </p:sp>
      <p:sp>
        <p:nvSpPr>
          <p:cNvPr id="3" name="Title 2"/>
          <p:cNvSpPr>
            <a:spLocks noGrp="1"/>
          </p:cNvSpPr>
          <p:nvPr>
            <p:ph type="title"/>
          </p:nvPr>
        </p:nvSpPr>
        <p:spPr/>
        <p:txBody>
          <a:bodyPr/>
          <a:lstStyle/>
          <a:p>
            <a:pPr algn="ctr"/>
            <a:endParaRPr lang="lv-LV" sz="2400" dirty="0"/>
          </a:p>
        </p:txBody>
      </p:sp>
      <p:sp>
        <p:nvSpPr>
          <p:cNvPr id="4" name="Footer Placeholder 3"/>
          <p:cNvSpPr>
            <a:spLocks noGrp="1"/>
          </p:cNvSpPr>
          <p:nvPr>
            <p:ph type="ftr" sz="quarter" idx="10"/>
          </p:nvPr>
        </p:nvSpPr>
        <p:spPr/>
        <p:txBody>
          <a:bodyPr/>
          <a:lstStyle/>
          <a:p>
            <a:pPr>
              <a:defRPr/>
            </a:pPr>
            <a:r>
              <a:rPr lang="lv-LV" dirty="0" smtClean="0">
                <a:solidFill>
                  <a:srgbClr val="000000"/>
                </a:solidFill>
              </a:rPr>
              <a:t>Darba drošības un vides veselības institūts</a:t>
            </a:r>
            <a:endParaRPr lang="lv-LV" dirty="0">
              <a:solidFill>
                <a:srgbClr val="000000"/>
              </a:solidFill>
            </a:endParaRPr>
          </a:p>
        </p:txBody>
      </p:sp>
      <p:sp>
        <p:nvSpPr>
          <p:cNvPr id="5" name="Rectangle 4"/>
          <p:cNvSpPr/>
          <p:nvPr/>
        </p:nvSpPr>
        <p:spPr>
          <a:xfrm>
            <a:off x="4355976" y="4941168"/>
            <a:ext cx="4572000" cy="1323439"/>
          </a:xfrm>
          <a:prstGeom prst="rect">
            <a:avLst/>
          </a:prstGeom>
        </p:spPr>
        <p:txBody>
          <a:bodyPr>
            <a:spAutoFit/>
          </a:bodyPr>
          <a:lstStyle/>
          <a:p>
            <a:pPr algn="r">
              <a:spcBef>
                <a:spcPts val="0"/>
              </a:spcBef>
            </a:pPr>
            <a:r>
              <a:rPr lang="lv-LV" sz="1600" baseline="0" dirty="0"/>
              <a:t>Maija Eglīte, Dr.habil.med.,</a:t>
            </a:r>
          </a:p>
          <a:p>
            <a:pPr algn="r" eaLnBrk="1" hangingPunct="1">
              <a:spcBef>
                <a:spcPts val="0"/>
              </a:spcBef>
            </a:pPr>
            <a:r>
              <a:rPr lang="lv-LV" sz="1600" baseline="0" dirty="0" smtClean="0"/>
              <a:t>Ivars </a:t>
            </a:r>
            <a:r>
              <a:rPr lang="lv-LV" sz="1600" baseline="0" dirty="0" smtClean="0"/>
              <a:t>Vanadziņš, </a:t>
            </a:r>
            <a:r>
              <a:rPr lang="lv-LV" sz="1600" baseline="0" dirty="0"/>
              <a:t>Dr.med., </a:t>
            </a:r>
          </a:p>
          <a:p>
            <a:pPr algn="r" eaLnBrk="1" hangingPunct="1">
              <a:spcBef>
                <a:spcPts val="0"/>
              </a:spcBef>
            </a:pPr>
            <a:r>
              <a:rPr lang="lv-LV" sz="1600" baseline="0" dirty="0"/>
              <a:t>Darba drošības un vides veselības institūts, </a:t>
            </a:r>
          </a:p>
          <a:p>
            <a:pPr algn="r" eaLnBrk="1" hangingPunct="1">
              <a:spcBef>
                <a:spcPts val="0"/>
              </a:spcBef>
            </a:pPr>
            <a:r>
              <a:rPr lang="lv-LV" sz="1600" baseline="0" dirty="0"/>
              <a:t>Rīgas Stradiņa universitāte</a:t>
            </a:r>
          </a:p>
          <a:p>
            <a:pPr algn="r" eaLnBrk="1" hangingPunct="1">
              <a:spcBef>
                <a:spcPts val="0"/>
              </a:spcBef>
            </a:pPr>
            <a:r>
              <a:rPr lang="lv-LV" sz="1600" baseline="0" dirty="0" smtClean="0"/>
              <a:t>Cēsis, 12.10.2016.</a:t>
            </a:r>
            <a:endParaRPr lang="en-US" sz="1600" baseline="0" dirty="0"/>
          </a:p>
        </p:txBody>
      </p:sp>
    </p:spTree>
    <p:extLst>
      <p:ext uri="{BB962C8B-B14F-4D97-AF65-F5344CB8AC3E}">
        <p14:creationId xmlns:p14="http://schemas.microsoft.com/office/powerpoint/2010/main" val="3338325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4098" name="Picture 2" descr="C:\Users\ivavan\AppData\Local\Microsoft\Windows\Temporary Internet Files\Content.Outlook\ZOVCV0D6\IMG_0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99" r="8991"/>
          <a:stretch/>
        </p:blipFill>
        <p:spPr bwMode="auto">
          <a:xfrm rot="5400000">
            <a:off x="1137094" y="266554"/>
            <a:ext cx="6869813" cy="63367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940152" y="6562033"/>
            <a:ext cx="1656184" cy="307777"/>
          </a:xfrm>
          <a:prstGeom prst="rect">
            <a:avLst/>
          </a:prstGeom>
          <a:noFill/>
        </p:spPr>
        <p:txBody>
          <a:bodyPr wrap="square" rtlCol="0">
            <a:spAutoFit/>
          </a:bodyPr>
          <a:lstStyle/>
          <a:p>
            <a:r>
              <a:rPr lang="lv-LV" sz="1400" baseline="0" dirty="0" smtClean="0">
                <a:solidFill>
                  <a:schemeClr val="bg1"/>
                </a:solidFill>
              </a:rPr>
              <a:t>Foto: L.Matisāne</a:t>
            </a:r>
            <a:endParaRPr lang="en-GB" sz="1400" baseline="0" dirty="0">
              <a:solidFill>
                <a:schemeClr val="bg1"/>
              </a:solidFill>
            </a:endParaRPr>
          </a:p>
        </p:txBody>
      </p:sp>
    </p:spTree>
    <p:extLst>
      <p:ext uri="{BB962C8B-B14F-4D97-AF65-F5344CB8AC3E}">
        <p14:creationId xmlns:p14="http://schemas.microsoft.com/office/powerpoint/2010/main" val="1051275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39"/>
          <a:stretch/>
        </p:blipFill>
        <p:spPr bwMode="auto">
          <a:xfrm rot="5400000">
            <a:off x="1118032" y="811746"/>
            <a:ext cx="6858001" cy="523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508104" y="6550223"/>
            <a:ext cx="1656184" cy="307777"/>
          </a:xfrm>
          <a:prstGeom prst="rect">
            <a:avLst/>
          </a:prstGeom>
          <a:noFill/>
        </p:spPr>
        <p:txBody>
          <a:bodyPr wrap="square" rtlCol="0">
            <a:spAutoFit/>
          </a:bodyPr>
          <a:lstStyle/>
          <a:p>
            <a:r>
              <a:rPr lang="lv-LV" sz="1400" baseline="0" dirty="0" smtClean="0">
                <a:solidFill>
                  <a:schemeClr val="bg1"/>
                </a:solidFill>
              </a:rPr>
              <a:t>Foto: L.Matisāne</a:t>
            </a:r>
            <a:endParaRPr lang="en-GB" sz="1400" baseline="0" dirty="0">
              <a:solidFill>
                <a:schemeClr val="bg1"/>
              </a:solidFill>
            </a:endParaRPr>
          </a:p>
        </p:txBody>
      </p:sp>
    </p:spTree>
    <p:extLst>
      <p:ext uri="{BB962C8B-B14F-4D97-AF65-F5344CB8AC3E}">
        <p14:creationId xmlns:p14="http://schemas.microsoft.com/office/powerpoint/2010/main" val="116115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34400" cy="990600"/>
          </a:xfrm>
        </p:spPr>
        <p:txBody>
          <a:bodyPr>
            <a:noAutofit/>
          </a:bodyPr>
          <a:lstStyle/>
          <a:p>
            <a:pPr lvl="1" algn="l" rtl="0">
              <a:spcBef>
                <a:spcPct val="0"/>
              </a:spcBef>
            </a:pPr>
            <a:r>
              <a:rPr lang="lv-LV" sz="3200" b="1" kern="1200" spc="-100" dirty="0" smtClean="0">
                <a:solidFill>
                  <a:srgbClr val="C00000"/>
                </a:solidFill>
                <a:latin typeface="+mj-lt"/>
                <a:ea typeface="+mj-ea"/>
                <a:cs typeface="+mj-cs"/>
              </a:rPr>
              <a:t>Darba vietu adaptācija vecāku nodarbināto vajadzībām – veids, kā uzlabot produktivitāti</a:t>
            </a:r>
            <a:endParaRPr lang="en-US" sz="3200" b="1" kern="1200" spc="-100" dirty="0">
              <a:solidFill>
                <a:srgbClr val="C00000"/>
              </a:solidFill>
              <a:latin typeface="+mj-lt"/>
              <a:ea typeface="+mj-ea"/>
              <a:cs typeface="+mj-cs"/>
            </a:endParaRPr>
          </a:p>
        </p:txBody>
      </p:sp>
      <p:sp>
        <p:nvSpPr>
          <p:cNvPr id="4" name="Content Placeholder 3"/>
          <p:cNvSpPr>
            <a:spLocks noGrp="1"/>
          </p:cNvSpPr>
          <p:nvPr>
            <p:ph sz="half" idx="2"/>
          </p:nvPr>
        </p:nvSpPr>
        <p:spPr>
          <a:xfrm>
            <a:off x="3733800" y="1295401"/>
            <a:ext cx="4953000" cy="1905000"/>
          </a:xfrm>
        </p:spPr>
        <p:txBody>
          <a:bodyPr>
            <a:normAutofit/>
          </a:bodyPr>
          <a:lstStyle/>
          <a:p>
            <a:pPr marL="0" lvl="1" indent="0">
              <a:spcBef>
                <a:spcPts val="0"/>
              </a:spcBef>
              <a:buNone/>
            </a:pPr>
            <a:endParaRPr lang="en-US" sz="1600" dirty="0" smtClean="0">
              <a:sym typeface="Wingdings" pitchFamily="2" charset="2"/>
            </a:endParaRPr>
          </a:p>
          <a:p>
            <a:pPr marL="0" indent="0">
              <a:buNone/>
            </a:pPr>
            <a:endParaRPr lang="en-US" sz="16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77391"/>
            <a:ext cx="3456384" cy="509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1"/>
          </p:nvPr>
        </p:nvSpPr>
        <p:spPr>
          <a:xfrm>
            <a:off x="3733945" y="1557378"/>
            <a:ext cx="5391472" cy="4580671"/>
          </a:xfrm>
        </p:spPr>
        <p:txBody>
          <a:bodyPr>
            <a:noAutofit/>
          </a:bodyPr>
          <a:lstStyle/>
          <a:p>
            <a:pPr marL="0" indent="0">
              <a:buNone/>
            </a:pPr>
            <a:r>
              <a:rPr lang="lv-LV" sz="2400" b="1" dirty="0" smtClean="0">
                <a:solidFill>
                  <a:schemeClr val="tx1"/>
                </a:solidFill>
              </a:rPr>
              <a:t>BMW palīdzēja gados vecākiem nodarbinātiem kļūt tikpat produktīviem kā jaunākiem</a:t>
            </a:r>
            <a:endParaRPr lang="en-US" sz="2400" b="1" dirty="0" smtClean="0">
              <a:solidFill>
                <a:schemeClr val="tx1"/>
              </a:solidFill>
            </a:endParaRPr>
          </a:p>
          <a:p>
            <a:pPr marL="0" indent="0">
              <a:spcBef>
                <a:spcPts val="360"/>
              </a:spcBef>
              <a:buSzPts val="1500"/>
              <a:buNone/>
            </a:pPr>
            <a:r>
              <a:rPr lang="en-US" sz="2200" b="1" dirty="0" smtClean="0"/>
              <a:t>Re</a:t>
            </a:r>
            <a:r>
              <a:rPr lang="lv-LV" sz="2200" b="1" dirty="0" smtClean="0"/>
              <a:t>zultāts</a:t>
            </a:r>
            <a:r>
              <a:rPr lang="en-US" sz="2200" b="1" dirty="0" smtClean="0"/>
              <a:t>: </a:t>
            </a:r>
            <a:r>
              <a:rPr lang="en-US" sz="2200" dirty="0" smtClean="0">
                <a:solidFill>
                  <a:srgbClr val="000000"/>
                </a:solidFill>
              </a:rPr>
              <a:t>7</a:t>
            </a:r>
            <a:r>
              <a:rPr lang="en-US" sz="2200" dirty="0">
                <a:solidFill>
                  <a:srgbClr val="000000"/>
                </a:solidFill>
              </a:rPr>
              <a:t>% </a:t>
            </a:r>
            <a:r>
              <a:rPr lang="lv-LV" sz="2200" dirty="0" smtClean="0">
                <a:solidFill>
                  <a:srgbClr val="000000"/>
                </a:solidFill>
              </a:rPr>
              <a:t>produktivitātes pieaugums gada griezumā, līdzvērtīgs jaunāku darbinieku produktivitātei</a:t>
            </a:r>
            <a:endParaRPr lang="en-US" sz="2200" dirty="0" smtClean="0">
              <a:effectLst/>
            </a:endParaRPr>
          </a:p>
          <a:p>
            <a:pPr marL="0" indent="0">
              <a:buNone/>
            </a:pPr>
            <a:r>
              <a:rPr lang="lv-LV" sz="2200" b="1" dirty="0" smtClean="0"/>
              <a:t>Kā:</a:t>
            </a:r>
            <a:endParaRPr lang="en-US" sz="2200" dirty="0" smtClean="0"/>
          </a:p>
          <a:p>
            <a:pPr marL="285750" indent="-285750"/>
            <a:r>
              <a:rPr lang="en-US" sz="2200" dirty="0" smtClean="0"/>
              <a:t>70 </a:t>
            </a:r>
            <a:r>
              <a:rPr lang="lv-LV" sz="2200" dirty="0" smtClean="0"/>
              <a:t>izmaiņas lai samazinātu slodzi un veicinātu produktiviāti</a:t>
            </a:r>
            <a:endParaRPr lang="en-US" sz="2200" dirty="0" smtClean="0"/>
          </a:p>
          <a:p>
            <a:pPr marL="285750" indent="-285750"/>
            <a:r>
              <a:rPr lang="lv-LV" sz="2200" dirty="0" smtClean="0"/>
              <a:t>Darba rotācija</a:t>
            </a:r>
            <a:endParaRPr lang="en-US" sz="2200" dirty="0" smtClean="0"/>
          </a:p>
          <a:p>
            <a:pPr marL="285750" indent="-285750"/>
            <a:r>
              <a:rPr lang="lv-LV" sz="2200" dirty="0" smtClean="0"/>
              <a:t>Fizioterapeita konsultācijas spēka un lokanības vingrinājumu izstrādei</a:t>
            </a:r>
            <a:endParaRPr lang="en-US" sz="2200" dirty="0"/>
          </a:p>
          <a:p>
            <a:pPr marL="0" indent="0">
              <a:buNone/>
            </a:pPr>
            <a:endParaRPr lang="en-US" sz="1800" dirty="0" smtClean="0"/>
          </a:p>
          <a:p>
            <a:pPr marL="0" indent="0">
              <a:buNone/>
            </a:pPr>
            <a:endParaRPr lang="en-US" sz="1800" dirty="0" smtClean="0"/>
          </a:p>
          <a:p>
            <a:pPr marL="0" indent="0">
              <a:buNone/>
            </a:pPr>
            <a:endParaRPr lang="en-US" sz="1800" dirty="0" smtClean="0"/>
          </a:p>
        </p:txBody>
      </p:sp>
      <p:sp>
        <p:nvSpPr>
          <p:cNvPr id="6" name="TextBox 5"/>
          <p:cNvSpPr txBox="1"/>
          <p:nvPr/>
        </p:nvSpPr>
        <p:spPr>
          <a:xfrm>
            <a:off x="5164419" y="5793192"/>
            <a:ext cx="3633110" cy="369332"/>
          </a:xfrm>
          <a:prstGeom prst="rect">
            <a:avLst/>
          </a:prstGeom>
          <a:noFill/>
        </p:spPr>
        <p:txBody>
          <a:bodyPr wrap="none" rtlCol="0">
            <a:spAutoFit/>
          </a:bodyPr>
          <a:lstStyle/>
          <a:p>
            <a:r>
              <a:rPr lang="en-US" spc="-100" dirty="0" smtClean="0">
                <a:solidFill>
                  <a:schemeClr val="tx2"/>
                </a:solidFill>
              </a:rPr>
              <a:t>BMW 2017 production line pilot in Bavaria</a:t>
            </a:r>
            <a:endParaRPr lang="en-US" dirty="0"/>
          </a:p>
        </p:txBody>
      </p:sp>
    </p:spTree>
    <p:extLst>
      <p:ext uri="{BB962C8B-B14F-4D97-AF65-F5344CB8AC3E}">
        <p14:creationId xmlns:p14="http://schemas.microsoft.com/office/powerpoint/2010/main" val="2884111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92480" cy="990600"/>
          </a:xfrm>
        </p:spPr>
        <p:txBody>
          <a:bodyPr>
            <a:noAutofit/>
          </a:bodyPr>
          <a:lstStyle/>
          <a:p>
            <a:pPr lvl="1" algn="ctr" rtl="0">
              <a:spcBef>
                <a:spcPct val="0"/>
              </a:spcBef>
            </a:pPr>
            <a:r>
              <a:rPr lang="en-US" sz="3200" b="1" kern="1200" spc="-100" dirty="0">
                <a:solidFill>
                  <a:srgbClr val="C00000"/>
                </a:solidFill>
                <a:latin typeface="+mj-lt"/>
                <a:ea typeface="+mj-ea"/>
                <a:cs typeface="+mj-cs"/>
              </a:rPr>
              <a:t>... </a:t>
            </a:r>
            <a:r>
              <a:rPr lang="lv-LV" sz="3200" b="1" kern="1200" spc="-100" dirty="0" smtClean="0">
                <a:solidFill>
                  <a:srgbClr val="C00000"/>
                </a:solidFill>
                <a:latin typeface="+mj-lt"/>
                <a:ea typeface="+mj-ea"/>
                <a:cs typeface="+mj-cs"/>
              </a:rPr>
              <a:t>Tas ir ekonomiski izdevīgi, virkne uzlabojumu nav dārgi un nes ekonomisku labumu</a:t>
            </a:r>
            <a:endParaRPr lang="en-US" sz="3200" b="1" kern="1200" spc="-100" dirty="0">
              <a:solidFill>
                <a:srgbClr val="C00000"/>
              </a:solidFill>
              <a:latin typeface="+mj-lt"/>
              <a:ea typeface="+mj-ea"/>
              <a:cs typeface="+mj-cs"/>
            </a:endParaRPr>
          </a:p>
        </p:txBody>
      </p:sp>
      <p:sp>
        <p:nvSpPr>
          <p:cNvPr id="4" name="Content Placeholder 3"/>
          <p:cNvSpPr>
            <a:spLocks noGrp="1"/>
          </p:cNvSpPr>
          <p:nvPr>
            <p:ph sz="half" idx="2"/>
          </p:nvPr>
        </p:nvSpPr>
        <p:spPr>
          <a:xfrm>
            <a:off x="4427984" y="1052735"/>
            <a:ext cx="4716016" cy="5324536"/>
          </a:xfrm>
          <a:solidFill>
            <a:schemeClr val="accent1">
              <a:lumMod val="40000"/>
              <a:lumOff val="60000"/>
            </a:schemeClr>
          </a:solidFill>
        </p:spPr>
        <p:txBody>
          <a:bodyPr>
            <a:noAutofit/>
          </a:bodyPr>
          <a:lstStyle/>
          <a:p>
            <a:pPr marL="0" indent="0">
              <a:spcBef>
                <a:spcPts val="0"/>
              </a:spcBef>
              <a:buNone/>
            </a:pPr>
            <a:r>
              <a:rPr lang="lv-LV" sz="2200" b="1" dirty="0" smtClean="0"/>
              <a:t>Palielināmie stikli </a:t>
            </a:r>
            <a:endParaRPr lang="en-US" sz="2200" b="1" dirty="0" smtClean="0"/>
          </a:p>
          <a:p>
            <a:pPr marL="0" indent="0">
              <a:buNone/>
            </a:pPr>
            <a:r>
              <a:rPr lang="lv-LV" sz="2200" dirty="0" smtClean="0"/>
              <a:t>Izmaksas</a:t>
            </a:r>
            <a:r>
              <a:rPr lang="lv-LV" sz="2200" dirty="0"/>
              <a:t>: &lt; 1 000 </a:t>
            </a:r>
            <a:r>
              <a:rPr lang="en-US" sz="2200" dirty="0"/>
              <a:t>€</a:t>
            </a:r>
          </a:p>
          <a:p>
            <a:pPr marL="0" indent="0">
              <a:buNone/>
            </a:pPr>
            <a:r>
              <a:rPr lang="lv-LV" sz="2000" dirty="0"/>
              <a:t>Samazina slodzi </a:t>
            </a:r>
            <a:r>
              <a:rPr lang="lv-LV" sz="2000" dirty="0" smtClean="0"/>
              <a:t>acīm un samazina kļūdas</a:t>
            </a:r>
            <a:endParaRPr lang="en-US" sz="2000" dirty="0"/>
          </a:p>
          <a:p>
            <a:pPr marL="0" indent="0">
              <a:spcBef>
                <a:spcPts val="0"/>
              </a:spcBef>
              <a:buNone/>
            </a:pPr>
            <a:r>
              <a:rPr lang="lv-LV" sz="2200" b="1" dirty="0" smtClean="0"/>
              <a:t>Augstumā regulējami galdi</a:t>
            </a:r>
            <a:endParaRPr lang="en-US" sz="2200" b="1" dirty="0" smtClean="0"/>
          </a:p>
          <a:p>
            <a:pPr marL="0" indent="0">
              <a:spcBef>
                <a:spcPts val="0"/>
              </a:spcBef>
              <a:buNone/>
            </a:pPr>
            <a:r>
              <a:rPr lang="lv-LV" sz="2200" dirty="0" smtClean="0"/>
              <a:t>Nav izmaksu </a:t>
            </a:r>
            <a:endParaRPr lang="en-US" sz="2200" dirty="0" smtClean="0"/>
          </a:p>
          <a:p>
            <a:pPr marL="0" indent="0">
              <a:spcBef>
                <a:spcPts val="0"/>
              </a:spcBef>
              <a:buNone/>
            </a:pPr>
            <a:r>
              <a:rPr lang="lv-LV" sz="2000" dirty="0" smtClean="0"/>
              <a:t>Samazina slodzi un atļauj personāla rotāciju </a:t>
            </a:r>
            <a:endParaRPr lang="en-US" sz="2000" dirty="0" smtClean="0"/>
          </a:p>
          <a:p>
            <a:pPr marL="0" indent="0">
              <a:spcBef>
                <a:spcPts val="0"/>
              </a:spcBef>
              <a:buNone/>
            </a:pPr>
            <a:r>
              <a:rPr lang="lv-LV" sz="2200" b="1" dirty="0" smtClean="0"/>
              <a:t>Lieli un ērti rokturi instrumentiem</a:t>
            </a:r>
            <a:endParaRPr lang="en-US" sz="2200" b="1" dirty="0" smtClean="0"/>
          </a:p>
          <a:p>
            <a:pPr marL="0" indent="0">
              <a:buNone/>
            </a:pPr>
            <a:r>
              <a:rPr lang="lv-LV" sz="2200" dirty="0"/>
              <a:t>Nav izmaksu </a:t>
            </a:r>
            <a:endParaRPr lang="en-US" sz="2200" dirty="0"/>
          </a:p>
          <a:p>
            <a:pPr marL="0" indent="0">
              <a:spcBef>
                <a:spcPts val="0"/>
              </a:spcBef>
              <a:buNone/>
            </a:pPr>
            <a:r>
              <a:rPr lang="lv-LV" sz="2000" dirty="0" smtClean="0"/>
              <a:t>Samazina slodzi rokām</a:t>
            </a:r>
            <a:endParaRPr lang="en-US" sz="2000" dirty="0" smtClean="0"/>
          </a:p>
          <a:p>
            <a:pPr marL="0" indent="0">
              <a:spcBef>
                <a:spcPts val="0"/>
              </a:spcBef>
              <a:buNone/>
            </a:pPr>
            <a:r>
              <a:rPr lang="lv-LV" sz="2200" b="1" dirty="0" smtClean="0"/>
              <a:t>Pacelšanas palīglīdzekļi instrumentiem</a:t>
            </a:r>
            <a:endParaRPr lang="en-US" sz="2200" b="1" dirty="0"/>
          </a:p>
          <a:p>
            <a:pPr marL="0" indent="0">
              <a:buNone/>
            </a:pPr>
            <a:r>
              <a:rPr lang="lv-LV" sz="2200" dirty="0"/>
              <a:t>Izmaksas: &lt; 1 000 </a:t>
            </a:r>
            <a:r>
              <a:rPr lang="en-US" sz="2200" dirty="0"/>
              <a:t>€</a:t>
            </a:r>
          </a:p>
          <a:p>
            <a:pPr marL="0" indent="0">
              <a:spcBef>
                <a:spcPts val="0"/>
              </a:spcBef>
              <a:buNone/>
            </a:pPr>
            <a:r>
              <a:rPr lang="lv-LV" sz="2000" dirty="0" smtClean="0"/>
              <a:t>Samazina slodzi mugurai</a:t>
            </a:r>
            <a:endParaRPr lang="en-US" sz="2000" dirty="0" smtClean="0"/>
          </a:p>
        </p:txBody>
      </p:sp>
      <p:sp>
        <p:nvSpPr>
          <p:cNvPr id="5" name="Rectangle 4"/>
          <p:cNvSpPr/>
          <p:nvPr/>
        </p:nvSpPr>
        <p:spPr>
          <a:xfrm>
            <a:off x="107504" y="1052736"/>
            <a:ext cx="4176464" cy="5324535"/>
          </a:xfrm>
          <a:prstGeom prst="rect">
            <a:avLst/>
          </a:prstGeom>
          <a:solidFill>
            <a:schemeClr val="accent1">
              <a:lumMod val="40000"/>
              <a:lumOff val="60000"/>
            </a:schemeClr>
          </a:solidFill>
        </p:spPr>
        <p:txBody>
          <a:bodyPr wrap="square">
            <a:spAutoFit/>
          </a:bodyPr>
          <a:lstStyle/>
          <a:p>
            <a:r>
              <a:rPr lang="lv-LV" sz="2200" b="1" baseline="0" dirty="0" smtClean="0"/>
              <a:t>Koka grīdas</a:t>
            </a:r>
            <a:endParaRPr lang="en-US" sz="2200" b="1" baseline="0" dirty="0"/>
          </a:p>
          <a:p>
            <a:r>
              <a:rPr lang="lv-LV" sz="2200" baseline="0" dirty="0" smtClean="0"/>
              <a:t>Izmaksas: &lt; 5 000 </a:t>
            </a:r>
            <a:r>
              <a:rPr lang="en-US" sz="2200" baseline="0" dirty="0"/>
              <a:t>€</a:t>
            </a:r>
          </a:p>
          <a:p>
            <a:r>
              <a:rPr lang="lv-LV" sz="2000" baseline="0" dirty="0" smtClean="0"/>
              <a:t>Samazina slodzi kājām un ceļiem</a:t>
            </a:r>
            <a:endParaRPr lang="en-US" sz="2000" baseline="0" dirty="0"/>
          </a:p>
          <a:p>
            <a:r>
              <a:rPr lang="lv-LV" sz="2200" b="1" baseline="0" dirty="0" smtClean="0"/>
              <a:t>«Sedlu krēsli»</a:t>
            </a:r>
            <a:endParaRPr lang="en-US" sz="2200" b="1" baseline="0" dirty="0"/>
          </a:p>
          <a:p>
            <a:r>
              <a:rPr lang="lv-LV" sz="2200" baseline="0" dirty="0"/>
              <a:t>Izmaksas: &lt; </a:t>
            </a:r>
            <a:r>
              <a:rPr lang="lv-LV" sz="2200" baseline="0" dirty="0" smtClean="0"/>
              <a:t>1 000 </a:t>
            </a:r>
            <a:r>
              <a:rPr lang="en-US" sz="2200" baseline="0" dirty="0"/>
              <a:t>€</a:t>
            </a:r>
          </a:p>
          <a:p>
            <a:r>
              <a:rPr lang="lv-LV" sz="2000" baseline="0" dirty="0" smtClean="0"/>
              <a:t>Veicina īsas atpūtas pauzes un samazina fizisku slodzi</a:t>
            </a:r>
            <a:endParaRPr lang="en-US" sz="2000" baseline="0" dirty="0"/>
          </a:p>
          <a:p>
            <a:r>
              <a:rPr lang="lv-LV" sz="2200" b="1" baseline="0" dirty="0" smtClean="0"/>
              <a:t>Ortopēdiski apavi</a:t>
            </a:r>
            <a:endParaRPr lang="en-US" sz="2200" b="1" baseline="0" dirty="0"/>
          </a:p>
          <a:p>
            <a:r>
              <a:rPr lang="lv-LV" sz="2200" baseline="0" dirty="0"/>
              <a:t>Izmaksas: &lt; </a:t>
            </a:r>
            <a:r>
              <a:rPr lang="lv-LV" sz="2200" baseline="0" dirty="0" smtClean="0"/>
              <a:t>2 000 </a:t>
            </a:r>
            <a:r>
              <a:rPr lang="en-US" sz="2200" baseline="0" dirty="0"/>
              <a:t>€</a:t>
            </a:r>
          </a:p>
          <a:p>
            <a:r>
              <a:rPr lang="lv-LV" sz="2000" baseline="0" dirty="0" smtClean="0"/>
              <a:t>Samazina slodzi pēdām un kājām</a:t>
            </a:r>
            <a:endParaRPr lang="en-US" sz="2000" baseline="0" dirty="0"/>
          </a:p>
          <a:p>
            <a:r>
              <a:rPr lang="lv-LV" sz="2200" b="1" baseline="0" dirty="0" smtClean="0"/>
              <a:t>Grozāmi monitori</a:t>
            </a:r>
            <a:endParaRPr lang="en-US" sz="2200" b="1" baseline="0" dirty="0"/>
          </a:p>
          <a:p>
            <a:r>
              <a:rPr lang="lv-LV" sz="2200" baseline="0" dirty="0" smtClean="0"/>
              <a:t>Nav izmaksu</a:t>
            </a:r>
            <a:endParaRPr lang="en-US" sz="2200" baseline="0" dirty="0"/>
          </a:p>
          <a:p>
            <a:r>
              <a:rPr lang="lv-LV" sz="2000" baseline="0" dirty="0" smtClean="0"/>
              <a:t>Samazina slodzi acīm</a:t>
            </a:r>
            <a:endParaRPr lang="en-US" sz="2000" baseline="0" dirty="0" smtClean="0"/>
          </a:p>
          <a:p>
            <a:r>
              <a:rPr lang="lv-LV" sz="2200" b="1" baseline="0" dirty="0" smtClean="0"/>
              <a:t>Lielāki burti programmām</a:t>
            </a:r>
            <a:endParaRPr lang="en-US" sz="2200" b="1" baseline="0" dirty="0" smtClean="0"/>
          </a:p>
          <a:p>
            <a:r>
              <a:rPr lang="lv-LV" sz="2200" baseline="0" dirty="0" smtClean="0"/>
              <a:t>Nav izmaksu</a:t>
            </a:r>
          </a:p>
          <a:p>
            <a:r>
              <a:rPr lang="lv-LV" sz="2000" baseline="0" dirty="0"/>
              <a:t>Samazina slodzi acīm</a:t>
            </a:r>
            <a:endParaRPr lang="en-US" sz="2200" baseline="0" dirty="0"/>
          </a:p>
        </p:txBody>
      </p:sp>
      <p:sp>
        <p:nvSpPr>
          <p:cNvPr id="6" name="TextBox 5"/>
          <p:cNvSpPr txBox="1"/>
          <p:nvPr/>
        </p:nvSpPr>
        <p:spPr>
          <a:xfrm>
            <a:off x="2195736" y="6488668"/>
            <a:ext cx="3633110" cy="369332"/>
          </a:xfrm>
          <a:prstGeom prst="rect">
            <a:avLst/>
          </a:prstGeom>
          <a:noFill/>
        </p:spPr>
        <p:txBody>
          <a:bodyPr wrap="none" rtlCol="0">
            <a:spAutoFit/>
          </a:bodyPr>
          <a:lstStyle/>
          <a:p>
            <a:r>
              <a:rPr lang="en-US" spc="-100" dirty="0" smtClean="0">
                <a:solidFill>
                  <a:schemeClr val="tx2"/>
                </a:solidFill>
              </a:rPr>
              <a:t>BMW 2017 production line pilot in Bavaria</a:t>
            </a:r>
            <a:endParaRPr lang="en-US" dirty="0"/>
          </a:p>
        </p:txBody>
      </p:sp>
    </p:spTree>
    <p:extLst>
      <p:ext uri="{BB962C8B-B14F-4D97-AF65-F5344CB8AC3E}">
        <p14:creationId xmlns:p14="http://schemas.microsoft.com/office/powerpoint/2010/main" val="817880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Piemērs no dzīves</a:t>
            </a:r>
            <a:endParaRPr lang="en-US" dirty="0"/>
          </a:p>
        </p:txBody>
      </p:sp>
      <p:sp>
        <p:nvSpPr>
          <p:cNvPr id="3" name="Content Placeholder 2"/>
          <p:cNvSpPr>
            <a:spLocks noGrp="1"/>
          </p:cNvSpPr>
          <p:nvPr>
            <p:ph sz="half" idx="1"/>
          </p:nvPr>
        </p:nvSpPr>
        <p:spPr>
          <a:xfrm>
            <a:off x="611560" y="1124744"/>
            <a:ext cx="7920880" cy="5266912"/>
          </a:xfrm>
        </p:spPr>
        <p:txBody>
          <a:bodyPr/>
          <a:lstStyle/>
          <a:p>
            <a:r>
              <a:rPr lang="en-US" i="1" dirty="0"/>
              <a:t>Par </a:t>
            </a:r>
            <a:r>
              <a:rPr lang="en-US" i="1" dirty="0" err="1"/>
              <a:t>saviem</a:t>
            </a:r>
            <a:r>
              <a:rPr lang="en-US" i="1" dirty="0"/>
              <a:t> </a:t>
            </a:r>
            <a:r>
              <a:rPr lang="en-US" i="1" dirty="0" err="1"/>
              <a:t>privātiem</a:t>
            </a:r>
            <a:r>
              <a:rPr lang="en-US" i="1" dirty="0"/>
              <a:t> </a:t>
            </a:r>
            <a:r>
              <a:rPr lang="en-US" i="1" dirty="0" err="1"/>
              <a:t>līdzekļiem</a:t>
            </a:r>
            <a:r>
              <a:rPr lang="en-US" i="1" dirty="0"/>
              <a:t> </a:t>
            </a:r>
            <a:r>
              <a:rPr lang="en-US" i="1" dirty="0" err="1"/>
              <a:t>nopirku</a:t>
            </a:r>
            <a:r>
              <a:rPr lang="en-US" i="1" dirty="0"/>
              <a:t> </a:t>
            </a:r>
            <a:r>
              <a:rPr lang="en-US" i="1" dirty="0" err="1"/>
              <a:t>sēžamo</a:t>
            </a:r>
            <a:r>
              <a:rPr lang="en-US" i="1" dirty="0"/>
              <a:t> </a:t>
            </a:r>
            <a:r>
              <a:rPr lang="en-US" i="1" dirty="0" err="1"/>
              <a:t>bumbu</a:t>
            </a:r>
            <a:r>
              <a:rPr lang="en-US" i="1" dirty="0"/>
              <a:t> un </a:t>
            </a:r>
            <a:r>
              <a:rPr lang="en-US" i="1" dirty="0" err="1"/>
              <a:t>gaisa</a:t>
            </a:r>
            <a:r>
              <a:rPr lang="en-US" i="1" dirty="0"/>
              <a:t> </a:t>
            </a:r>
            <a:r>
              <a:rPr lang="en-US" i="1" dirty="0" err="1"/>
              <a:t>spilvenu</a:t>
            </a:r>
            <a:r>
              <a:rPr lang="en-US" i="1" dirty="0"/>
              <a:t>. </a:t>
            </a:r>
            <a:r>
              <a:rPr lang="en-US" i="1" dirty="0" err="1"/>
              <a:t>Tos</a:t>
            </a:r>
            <a:r>
              <a:rPr lang="en-US" i="1" dirty="0"/>
              <a:t> «</a:t>
            </a:r>
            <a:r>
              <a:rPr lang="en-US" i="1" dirty="0" err="1"/>
              <a:t>palaidu</a:t>
            </a:r>
            <a:r>
              <a:rPr lang="en-US" i="1" dirty="0"/>
              <a:t> </a:t>
            </a:r>
            <a:r>
              <a:rPr lang="en-US" i="1" dirty="0" err="1"/>
              <a:t>apkārt</a:t>
            </a:r>
            <a:r>
              <a:rPr lang="en-US" i="1" dirty="0"/>
              <a:t>», </a:t>
            </a:r>
            <a:r>
              <a:rPr lang="en-US" i="1" dirty="0" err="1"/>
              <a:t>lai</a:t>
            </a:r>
            <a:r>
              <a:rPr lang="en-US" i="1" dirty="0"/>
              <a:t> </a:t>
            </a:r>
            <a:r>
              <a:rPr lang="en-US" i="1" dirty="0" err="1"/>
              <a:t>katrs</a:t>
            </a:r>
            <a:r>
              <a:rPr lang="en-US" i="1" dirty="0"/>
              <a:t> </a:t>
            </a:r>
            <a:r>
              <a:rPr lang="en-US" i="1" dirty="0" err="1"/>
              <a:t>var</a:t>
            </a:r>
            <a:r>
              <a:rPr lang="en-US" i="1" dirty="0"/>
              <a:t> </a:t>
            </a:r>
            <a:r>
              <a:rPr lang="en-US" i="1" dirty="0" err="1"/>
              <a:t>iemēģināt</a:t>
            </a:r>
            <a:r>
              <a:rPr lang="en-US" i="1" dirty="0"/>
              <a:t>, </a:t>
            </a:r>
            <a:r>
              <a:rPr lang="en-US" i="1" dirty="0" err="1"/>
              <a:t>vai</a:t>
            </a:r>
            <a:r>
              <a:rPr lang="en-US" i="1" dirty="0"/>
              <a:t> </a:t>
            </a:r>
            <a:r>
              <a:rPr lang="en-US" i="1" dirty="0" err="1"/>
              <a:t>patīk</a:t>
            </a:r>
            <a:r>
              <a:rPr lang="en-US" i="1" dirty="0"/>
              <a:t>. </a:t>
            </a:r>
            <a:r>
              <a:rPr lang="en-US" i="1" dirty="0" err="1"/>
              <a:t>Visi</a:t>
            </a:r>
            <a:r>
              <a:rPr lang="en-US" i="1" dirty="0"/>
              <a:t> </a:t>
            </a:r>
            <a:r>
              <a:rPr lang="en-US" i="1" dirty="0" err="1"/>
              <a:t>ar</a:t>
            </a:r>
            <a:r>
              <a:rPr lang="en-US" i="1" dirty="0"/>
              <a:t> </a:t>
            </a:r>
            <a:r>
              <a:rPr lang="en-US" i="1" dirty="0" err="1"/>
              <a:t>aizrautību</a:t>
            </a:r>
            <a:r>
              <a:rPr lang="en-US" i="1" dirty="0"/>
              <a:t> to </a:t>
            </a:r>
            <a:r>
              <a:rPr lang="en-US" i="1" dirty="0" err="1"/>
              <a:t>iemēģināja</a:t>
            </a:r>
            <a:r>
              <a:rPr lang="en-US" i="1" dirty="0"/>
              <a:t> (</a:t>
            </a:r>
            <a:r>
              <a:rPr lang="en-US" i="1" dirty="0" err="1"/>
              <a:t>katram</a:t>
            </a:r>
            <a:r>
              <a:rPr lang="en-US" i="1" dirty="0"/>
              <a:t> </a:t>
            </a:r>
            <a:r>
              <a:rPr lang="en-US" i="1" dirty="0" err="1"/>
              <a:t>devu</a:t>
            </a:r>
            <a:r>
              <a:rPr lang="en-US" i="1" dirty="0"/>
              <a:t> </a:t>
            </a:r>
            <a:r>
              <a:rPr lang="en-US" i="1" dirty="0" err="1"/>
              <a:t>uz</a:t>
            </a:r>
            <a:r>
              <a:rPr lang="en-US" i="1" dirty="0"/>
              <a:t> </a:t>
            </a:r>
            <a:r>
              <a:rPr lang="en-US" i="1" dirty="0" err="1"/>
              <a:t>kādu</a:t>
            </a:r>
            <a:r>
              <a:rPr lang="en-US" i="1" dirty="0"/>
              <a:t> </a:t>
            </a:r>
            <a:r>
              <a:rPr lang="en-US" i="1" dirty="0" err="1"/>
              <a:t>nedēļu</a:t>
            </a:r>
            <a:r>
              <a:rPr lang="en-US" i="1" dirty="0"/>
              <a:t>), </a:t>
            </a:r>
            <a:r>
              <a:rPr lang="en-US" i="1" dirty="0" err="1"/>
              <a:t>izņemot</a:t>
            </a:r>
            <a:r>
              <a:rPr lang="en-US" i="1" dirty="0"/>
              <a:t> </a:t>
            </a:r>
            <a:r>
              <a:rPr lang="en-US" i="1" dirty="0" err="1"/>
              <a:t>pāris</a:t>
            </a:r>
            <a:r>
              <a:rPr lang="en-US" i="1" dirty="0"/>
              <a:t> </a:t>
            </a:r>
            <a:r>
              <a:rPr lang="en-US" i="1" dirty="0" err="1" smtClean="0"/>
              <a:t>skeptiķus</a:t>
            </a:r>
            <a:r>
              <a:rPr lang="lv-LV" i="1" dirty="0" smtClean="0"/>
              <a:t> </a:t>
            </a:r>
            <a:r>
              <a:rPr lang="en-US" i="1" dirty="0" smtClean="0"/>
              <a:t>-</a:t>
            </a:r>
            <a:r>
              <a:rPr lang="lv-LV" i="1" dirty="0" smtClean="0"/>
              <a:t> </a:t>
            </a:r>
            <a:r>
              <a:rPr lang="en-US" i="1" dirty="0" err="1" smtClean="0"/>
              <a:t>vīriešus</a:t>
            </a:r>
            <a:r>
              <a:rPr lang="en-US" i="1" dirty="0"/>
              <a:t>. </a:t>
            </a:r>
            <a:r>
              <a:rPr lang="en-US" i="1" dirty="0" err="1"/>
              <a:t>Daži</a:t>
            </a:r>
            <a:r>
              <a:rPr lang="en-US" i="1" dirty="0"/>
              <a:t> </a:t>
            </a:r>
            <a:r>
              <a:rPr lang="en-US" i="1" dirty="0" err="1"/>
              <a:t>jau</a:t>
            </a:r>
            <a:r>
              <a:rPr lang="en-US" i="1" dirty="0"/>
              <a:t> </a:t>
            </a:r>
            <a:r>
              <a:rPr lang="en-US" i="1" dirty="0" err="1"/>
              <a:t>ir</a:t>
            </a:r>
            <a:r>
              <a:rPr lang="en-US" i="1" dirty="0"/>
              <a:t> </a:t>
            </a:r>
            <a:r>
              <a:rPr lang="en-US" i="1" dirty="0" err="1" smtClean="0"/>
              <a:t>iegādā</a:t>
            </a:r>
            <a:r>
              <a:rPr lang="lv-LV" i="1" dirty="0" smtClean="0"/>
              <a:t>j</a:t>
            </a:r>
            <a:r>
              <a:rPr lang="en-US" i="1" dirty="0" err="1" smtClean="0"/>
              <a:t>ušies</a:t>
            </a:r>
            <a:r>
              <a:rPr lang="en-US" i="1" dirty="0" smtClean="0"/>
              <a:t> </a:t>
            </a:r>
            <a:r>
              <a:rPr lang="en-US" i="1" dirty="0" err="1"/>
              <a:t>bumbas</a:t>
            </a:r>
            <a:r>
              <a:rPr lang="en-US" i="1" dirty="0"/>
              <a:t> </a:t>
            </a:r>
            <a:r>
              <a:rPr lang="en-US" i="1" dirty="0" err="1"/>
              <a:t>priekš</a:t>
            </a:r>
            <a:r>
              <a:rPr lang="en-US" i="1" dirty="0"/>
              <a:t> </a:t>
            </a:r>
            <a:r>
              <a:rPr lang="en-US" i="1" dirty="0" err="1"/>
              <a:t>mājas</a:t>
            </a:r>
            <a:r>
              <a:rPr lang="en-US" i="1" dirty="0"/>
              <a:t> </a:t>
            </a:r>
            <a:r>
              <a:rPr lang="en-US" i="1" dirty="0" err="1"/>
              <a:t>darba</a:t>
            </a:r>
            <a:r>
              <a:rPr lang="en-US" i="1" dirty="0"/>
              <a:t> </a:t>
            </a:r>
            <a:r>
              <a:rPr lang="en-US" i="1" dirty="0" err="1"/>
              <a:t>vietas</a:t>
            </a:r>
            <a:r>
              <a:rPr lang="en-US" i="1" dirty="0"/>
              <a:t>, bet </a:t>
            </a:r>
            <a:r>
              <a:rPr lang="en-US" i="1" dirty="0" err="1"/>
              <a:t>spilvenus</a:t>
            </a:r>
            <a:r>
              <a:rPr lang="en-US" i="1" dirty="0"/>
              <a:t> - </a:t>
            </a:r>
            <a:r>
              <a:rPr lang="en-US" i="1" dirty="0" err="1"/>
              <a:t>gan</a:t>
            </a:r>
            <a:r>
              <a:rPr lang="en-US" i="1" dirty="0"/>
              <a:t> </a:t>
            </a:r>
            <a:r>
              <a:rPr lang="en-US" i="1" dirty="0" err="1"/>
              <a:t>mājām</a:t>
            </a:r>
            <a:r>
              <a:rPr lang="en-US" i="1" dirty="0"/>
              <a:t>, </a:t>
            </a:r>
            <a:r>
              <a:rPr lang="en-US" i="1" dirty="0" err="1"/>
              <a:t>gan</a:t>
            </a:r>
            <a:r>
              <a:rPr lang="en-US" i="1" dirty="0"/>
              <a:t> </a:t>
            </a:r>
            <a:r>
              <a:rPr lang="en-US" i="1" dirty="0" err="1"/>
              <a:t>darbam</a:t>
            </a:r>
            <a:r>
              <a:rPr lang="en-US" i="1" dirty="0"/>
              <a:t>. </a:t>
            </a:r>
            <a:r>
              <a:rPr lang="en-US" i="1" dirty="0" err="1"/>
              <a:t>Darba</a:t>
            </a:r>
            <a:r>
              <a:rPr lang="en-US" i="1" dirty="0"/>
              <a:t> </a:t>
            </a:r>
            <a:r>
              <a:rPr lang="en-US" i="1" dirty="0" err="1"/>
              <a:t>vietā</a:t>
            </a:r>
            <a:r>
              <a:rPr lang="en-US" i="1" dirty="0"/>
              <a:t> </a:t>
            </a:r>
            <a:r>
              <a:rPr lang="en-US" i="1" dirty="0" err="1"/>
              <a:t>bumba</a:t>
            </a:r>
            <a:r>
              <a:rPr lang="en-US" i="1" dirty="0"/>
              <a:t> </a:t>
            </a:r>
            <a:r>
              <a:rPr lang="en-US" i="1" dirty="0" err="1"/>
              <a:t>mūsu</a:t>
            </a:r>
            <a:r>
              <a:rPr lang="en-US" i="1" dirty="0"/>
              <a:t> </a:t>
            </a:r>
            <a:r>
              <a:rPr lang="en-US" i="1" dirty="0" err="1"/>
              <a:t>iestādes</a:t>
            </a:r>
            <a:r>
              <a:rPr lang="en-US" i="1" dirty="0"/>
              <a:t> </a:t>
            </a:r>
            <a:r>
              <a:rPr lang="en-US" i="1" dirty="0" err="1"/>
              <a:t>specifikai</a:t>
            </a:r>
            <a:r>
              <a:rPr lang="en-US" i="1" dirty="0"/>
              <a:t> </a:t>
            </a:r>
            <a:r>
              <a:rPr lang="en-US" i="1" dirty="0" err="1"/>
              <a:t>īsti</a:t>
            </a:r>
            <a:r>
              <a:rPr lang="en-US" i="1" dirty="0"/>
              <a:t> </a:t>
            </a:r>
            <a:r>
              <a:rPr lang="en-US" i="1" dirty="0" err="1"/>
              <a:t>neder</a:t>
            </a:r>
            <a:r>
              <a:rPr lang="en-US" i="1" dirty="0"/>
              <a:t>, </a:t>
            </a:r>
            <a:r>
              <a:rPr lang="en-US" i="1" dirty="0" err="1"/>
              <a:t>taču</a:t>
            </a:r>
            <a:r>
              <a:rPr lang="en-US" i="1" dirty="0"/>
              <a:t> pa </a:t>
            </a:r>
            <a:r>
              <a:rPr lang="en-US" i="1" dirty="0" err="1"/>
              <a:t>reizei</a:t>
            </a:r>
            <a:r>
              <a:rPr lang="en-US" i="1" dirty="0"/>
              <a:t> </a:t>
            </a:r>
            <a:r>
              <a:rPr lang="en-US" i="1" dirty="0" err="1"/>
              <a:t>kāds</a:t>
            </a:r>
            <a:r>
              <a:rPr lang="en-US" i="1" dirty="0"/>
              <a:t> </a:t>
            </a:r>
            <a:r>
              <a:rPr lang="en-US" i="1" dirty="0" err="1"/>
              <a:t>paprasa</a:t>
            </a:r>
            <a:r>
              <a:rPr lang="en-US" i="1" dirty="0"/>
              <a:t> un </a:t>
            </a:r>
            <a:r>
              <a:rPr lang="en-US" i="1" dirty="0" err="1"/>
              <a:t>pasēž</a:t>
            </a:r>
            <a:r>
              <a:rPr lang="en-US" i="1" dirty="0"/>
              <a:t>. </a:t>
            </a:r>
            <a:r>
              <a:rPr lang="en-US" i="1" dirty="0" err="1"/>
              <a:t>Tā</a:t>
            </a:r>
            <a:r>
              <a:rPr lang="en-US" i="1" dirty="0"/>
              <a:t> </a:t>
            </a:r>
            <a:r>
              <a:rPr lang="en-US" i="1" dirty="0" err="1"/>
              <a:t>stāv</a:t>
            </a:r>
            <a:r>
              <a:rPr lang="en-US" i="1" dirty="0"/>
              <a:t> </a:t>
            </a:r>
            <a:r>
              <a:rPr lang="en-US" i="1" dirty="0" err="1"/>
              <a:t>manā</a:t>
            </a:r>
            <a:r>
              <a:rPr lang="en-US" i="1" dirty="0"/>
              <a:t> </a:t>
            </a:r>
            <a:r>
              <a:rPr lang="en-US" i="1" dirty="0" err="1"/>
              <a:t>kabinetā</a:t>
            </a:r>
            <a:r>
              <a:rPr lang="en-US" i="1" dirty="0"/>
              <a:t> un </a:t>
            </a:r>
            <a:r>
              <a:rPr lang="en-US" i="1" dirty="0" err="1"/>
              <a:t>katram</a:t>
            </a:r>
            <a:r>
              <a:rPr lang="en-US" i="1" dirty="0"/>
              <a:t> </a:t>
            </a:r>
            <a:r>
              <a:rPr lang="en-US" i="1" dirty="0" err="1"/>
              <a:t>pieejama</a:t>
            </a:r>
            <a:r>
              <a:rPr lang="en-US" i="1" dirty="0"/>
              <a:t>.</a:t>
            </a:r>
          </a:p>
        </p:txBody>
      </p:sp>
    </p:spTree>
    <p:extLst>
      <p:ext uri="{BB962C8B-B14F-4D97-AF65-F5344CB8AC3E}">
        <p14:creationId xmlns:p14="http://schemas.microsoft.com/office/powerpoint/2010/main" val="39471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536" y="188640"/>
            <a:ext cx="7930704" cy="864096"/>
          </a:xfrm>
        </p:spPr>
        <p:txBody>
          <a:bodyPr/>
          <a:lstStyle/>
          <a:p>
            <a:r>
              <a:rPr lang="lv-LV" altLang="lv-LV" dirty="0" smtClean="0">
                <a:solidFill>
                  <a:srgbClr val="D16309"/>
                </a:solidFill>
              </a:rPr>
              <a:t>Vispārējā veselības stāvokļa uzlabošana</a:t>
            </a:r>
          </a:p>
        </p:txBody>
      </p:sp>
      <p:sp>
        <p:nvSpPr>
          <p:cNvPr id="53251" name="Content Placeholder 2"/>
          <p:cNvSpPr>
            <a:spLocks noGrp="1"/>
          </p:cNvSpPr>
          <p:nvPr>
            <p:ph idx="1"/>
          </p:nvPr>
        </p:nvSpPr>
        <p:spPr>
          <a:xfrm>
            <a:off x="395536" y="1052736"/>
            <a:ext cx="8496944" cy="5040560"/>
          </a:xfrm>
        </p:spPr>
        <p:txBody>
          <a:bodyPr/>
          <a:lstStyle/>
          <a:p>
            <a:r>
              <a:rPr lang="lv-LV" altLang="lv-LV" sz="2800" dirty="0" smtClean="0"/>
              <a:t>Ļoti aktuāls pasākumu virziens! Daži svarīgākie un populārākie pasākumi: </a:t>
            </a:r>
          </a:p>
          <a:p>
            <a:r>
              <a:rPr lang="lv-LV" altLang="lv-LV" sz="2800" b="1" dirty="0" smtClean="0"/>
              <a:t>sirds un asinsvadu slimību / veselības profilakse </a:t>
            </a:r>
            <a:r>
              <a:rPr lang="lv-LV" altLang="lv-LV" sz="2800" dirty="0" smtClean="0"/>
              <a:t>(tai skaitā iekļaujot papildus lietas polisēs):</a:t>
            </a:r>
          </a:p>
          <a:p>
            <a:pPr lvl="1"/>
            <a:r>
              <a:rPr lang="lv-LV" altLang="lv-LV" dirty="0" smtClean="0"/>
              <a:t>holesterīna </a:t>
            </a:r>
            <a:r>
              <a:rPr lang="lv-LV" altLang="lv-LV" dirty="0"/>
              <a:t>un asinsspiediena kontrole, </a:t>
            </a:r>
          </a:p>
          <a:p>
            <a:pPr lvl="1"/>
            <a:r>
              <a:rPr lang="lv-LV" altLang="lv-LV" dirty="0" smtClean="0"/>
              <a:t>asinsspiediena noteikšana, </a:t>
            </a:r>
          </a:p>
          <a:p>
            <a:pPr lvl="1"/>
            <a:r>
              <a:rPr lang="lv-LV" altLang="lv-LV" dirty="0" smtClean="0"/>
              <a:t>ĶMI noteikšana, cukura līmeņa noteikšana u.c.,</a:t>
            </a:r>
          </a:p>
          <a:p>
            <a:pPr marL="711200" lvl="2" indent="-266700">
              <a:buSzPct val="95000"/>
              <a:buFont typeface="Wingdings" pitchFamily="2" charset="2"/>
              <a:buChar char="n"/>
            </a:pPr>
            <a:r>
              <a:rPr lang="lv-LV" altLang="lv-LV" sz="2800" dirty="0"/>
              <a:t>informācijas kampaņas par sirds-asinsvadu slimību riska faktoriem, </a:t>
            </a:r>
            <a:endParaRPr lang="lv-LV" altLang="lv-LV" sz="2800" dirty="0" smtClean="0"/>
          </a:p>
          <a:p>
            <a:pPr marL="711200" lvl="2" indent="-266700">
              <a:buSzPct val="95000"/>
              <a:buFont typeface="Wingdings" pitchFamily="2" charset="2"/>
              <a:buChar char="n"/>
            </a:pPr>
            <a:r>
              <a:rPr lang="lv-LV" altLang="lv-LV" sz="2800" dirty="0" err="1"/>
              <a:t>info</a:t>
            </a:r>
            <a:r>
              <a:rPr lang="lv-LV" altLang="lv-LV" sz="2800" dirty="0"/>
              <a:t> par valsts apmaksātām </a:t>
            </a:r>
            <a:r>
              <a:rPr lang="lv-LV" altLang="lv-LV" sz="2800" dirty="0" smtClean="0"/>
              <a:t>pārbaudēm (piem., </a:t>
            </a:r>
            <a:r>
              <a:rPr lang="lv-LV" altLang="lv-LV" sz="2800" dirty="0" err="1" smtClean="0"/>
              <a:t>skrīningu</a:t>
            </a:r>
            <a:r>
              <a:rPr lang="lv-LV" altLang="lv-LV" sz="2800" dirty="0" smtClean="0"/>
              <a:t>) u</a:t>
            </a:r>
            <a:r>
              <a:rPr lang="lv-LV" altLang="lv-LV" sz="2800" dirty="0"/>
              <a:t>. </a:t>
            </a:r>
            <a:r>
              <a:rPr lang="lv-LV" altLang="lv-LV" sz="2800" dirty="0" smtClean="0"/>
              <a:t>c. un to iekļaušana OVP</a:t>
            </a:r>
            <a:endParaRPr lang="lv-LV" altLang="lv-LV" sz="2800" dirty="0"/>
          </a:p>
          <a:p>
            <a:endParaRPr lang="lv-LV" altLang="lv-LV" sz="2400" dirty="0" smtClean="0"/>
          </a:p>
        </p:txBody>
      </p:sp>
    </p:spTree>
    <p:extLst>
      <p:ext uri="{BB962C8B-B14F-4D97-AF65-F5344CB8AC3E}">
        <p14:creationId xmlns:p14="http://schemas.microsoft.com/office/powerpoint/2010/main" val="2361811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lv-LV" altLang="lv-LV" sz="2800" dirty="0" smtClean="0"/>
              <a:t>Vai pēdējo 3 gadu laikā esat izgājis obligāto veselības pārbaudi?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9259344"/>
              </p:ext>
            </p:extLst>
          </p:nvPr>
        </p:nvGraphicFramePr>
        <p:xfrm>
          <a:off x="395536" y="1196752"/>
          <a:ext cx="8136904"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67588" name="TextBox 2"/>
          <p:cNvSpPr txBox="1">
            <a:spLocks noChangeArrowheads="1"/>
          </p:cNvSpPr>
          <p:nvPr/>
        </p:nvSpPr>
        <p:spPr bwMode="auto">
          <a:xfrm>
            <a:off x="5003800" y="6021288"/>
            <a:ext cx="3816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lv-LV" altLang="lv-LV" sz="1200"/>
              <a:t>Dati: Darba apstākļi un riski Latvijā, 2009-2010, Nodarbināto aptauja</a:t>
            </a:r>
          </a:p>
          <a:p>
            <a:endParaRPr lang="lv-LV" altLang="lv-LV" sz="1200"/>
          </a:p>
        </p:txBody>
      </p:sp>
    </p:spTree>
    <p:extLst>
      <p:ext uri="{BB962C8B-B14F-4D97-AF65-F5344CB8AC3E}">
        <p14:creationId xmlns:p14="http://schemas.microsoft.com/office/powerpoint/2010/main" val="316979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188913"/>
            <a:ext cx="7980362" cy="719807"/>
          </a:xfrm>
        </p:spPr>
        <p:txBody>
          <a:bodyPr/>
          <a:lstStyle/>
          <a:p>
            <a:r>
              <a:rPr lang="lv-LV" dirty="0" err="1" smtClean="0"/>
              <a:t>Asinspiediena</a:t>
            </a:r>
            <a:r>
              <a:rPr lang="lv-LV" dirty="0" smtClean="0"/>
              <a:t> mērīšana? </a:t>
            </a:r>
            <a:endParaRPr lang="en-GB" dirty="0"/>
          </a:p>
        </p:txBody>
      </p:sp>
      <p:sp>
        <p:nvSpPr>
          <p:cNvPr id="6" name="TextBox 5"/>
          <p:cNvSpPr txBox="1"/>
          <p:nvPr/>
        </p:nvSpPr>
        <p:spPr>
          <a:xfrm>
            <a:off x="4355976" y="5914159"/>
            <a:ext cx="4788024" cy="276999"/>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2014</a:t>
            </a:r>
            <a:endParaRPr lang="lv-LV" sz="1200" baseline="0" dirty="0">
              <a:solidFill>
                <a:prstClr val="black"/>
              </a:solidFill>
              <a:latin typeface="Calibri"/>
              <a:ea typeface="+mn-ea"/>
              <a:cs typeface="+mn-cs"/>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906439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51520" y="5083162"/>
            <a:ext cx="4572000" cy="1200329"/>
          </a:xfrm>
          <a:prstGeom prst="rect">
            <a:avLst/>
          </a:prstGeom>
        </p:spPr>
        <p:txBody>
          <a:bodyPr>
            <a:spAutoFit/>
          </a:bodyPr>
          <a:lstStyle/>
          <a:p>
            <a:r>
              <a:rPr lang="lv-LV" baseline="0" dirty="0"/>
              <a:t>Pēdējā gada laikā: </a:t>
            </a:r>
            <a:r>
              <a:rPr lang="lv-LV" baseline="0" dirty="0" smtClean="0"/>
              <a:t>69,6%</a:t>
            </a:r>
            <a:endParaRPr lang="lv-LV" baseline="0" dirty="0"/>
          </a:p>
          <a:p>
            <a:r>
              <a:rPr lang="lv-LV" baseline="0" dirty="0"/>
              <a:t>Pēdējo 3 gadu laikā: </a:t>
            </a:r>
            <a:r>
              <a:rPr lang="lv-LV" baseline="0" dirty="0" smtClean="0"/>
              <a:t>21,8%</a:t>
            </a:r>
            <a:endParaRPr lang="lv-LV" baseline="0" dirty="0"/>
          </a:p>
          <a:p>
            <a:r>
              <a:rPr lang="lv-LV" b="1" baseline="0" dirty="0">
                <a:solidFill>
                  <a:srgbClr val="FF0000"/>
                </a:solidFill>
              </a:rPr>
              <a:t>Nekad: </a:t>
            </a:r>
            <a:r>
              <a:rPr lang="lv-LV" b="1" baseline="0" dirty="0" smtClean="0">
                <a:solidFill>
                  <a:srgbClr val="FF0000"/>
                </a:solidFill>
              </a:rPr>
              <a:t>5,9</a:t>
            </a:r>
            <a:r>
              <a:rPr lang="lv-LV" b="1" baseline="0" dirty="0">
                <a:solidFill>
                  <a:srgbClr val="FF0000"/>
                </a:solidFill>
              </a:rPr>
              <a:t>%</a:t>
            </a:r>
            <a:endParaRPr lang="en-GB" b="1" baseline="0" dirty="0">
              <a:solidFill>
                <a:srgbClr val="FF0000"/>
              </a:solidFill>
            </a:endParaRPr>
          </a:p>
        </p:txBody>
      </p:sp>
    </p:spTree>
    <p:extLst>
      <p:ext uri="{BB962C8B-B14F-4D97-AF65-F5344CB8AC3E}">
        <p14:creationId xmlns:p14="http://schemas.microsoft.com/office/powerpoint/2010/main" val="4180698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913"/>
            <a:ext cx="8180139" cy="647799"/>
          </a:xfrm>
        </p:spPr>
        <p:txBody>
          <a:bodyPr/>
          <a:lstStyle/>
          <a:p>
            <a:r>
              <a:rPr lang="lv-LV" dirty="0" smtClean="0"/>
              <a:t>Holesterīna mērīšana? </a:t>
            </a:r>
            <a:endParaRPr lang="en-GB" dirty="0"/>
          </a:p>
        </p:txBody>
      </p:sp>
      <p:sp>
        <p:nvSpPr>
          <p:cNvPr id="6" name="TextBox 5"/>
          <p:cNvSpPr txBox="1"/>
          <p:nvPr/>
        </p:nvSpPr>
        <p:spPr>
          <a:xfrm>
            <a:off x="4355976" y="5914159"/>
            <a:ext cx="4788024" cy="276999"/>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2014</a:t>
            </a:r>
            <a:endParaRPr lang="lv-LV" sz="1200" baseline="0" dirty="0">
              <a:solidFill>
                <a:prstClr val="black"/>
              </a:solidFill>
              <a:latin typeface="Calibri"/>
              <a:ea typeface="+mn-ea"/>
              <a:cs typeface="+mn-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917517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a:spLocks noGrp="1"/>
          </p:cNvSpPr>
          <p:nvPr>
            <p:ph type="body" sz="half" idx="1"/>
          </p:nvPr>
        </p:nvSpPr>
        <p:spPr>
          <a:xfrm>
            <a:off x="431540" y="4869160"/>
            <a:ext cx="8280920" cy="862608"/>
          </a:xfrm>
        </p:spPr>
        <p:txBody>
          <a:bodyPr/>
          <a:lstStyle/>
          <a:p>
            <a:r>
              <a:rPr lang="lv-LV" sz="2400" dirty="0" smtClean="0"/>
              <a:t>Pēdējā gada laikā: 43,0%</a:t>
            </a:r>
          </a:p>
          <a:p>
            <a:r>
              <a:rPr lang="lv-LV" sz="2400" dirty="0" smtClean="0"/>
              <a:t>Pēdējo 3 gadu laikā: 21,8%</a:t>
            </a:r>
          </a:p>
          <a:p>
            <a:r>
              <a:rPr lang="lv-LV" sz="2400" b="1" dirty="0" smtClean="0">
                <a:solidFill>
                  <a:srgbClr val="FF0000"/>
                </a:solidFill>
              </a:rPr>
              <a:t>Nekad: 22,9%</a:t>
            </a:r>
            <a:endParaRPr lang="en-GB" sz="2400" b="1" dirty="0">
              <a:solidFill>
                <a:srgbClr val="FF0000"/>
              </a:solidFill>
            </a:endParaRPr>
          </a:p>
        </p:txBody>
      </p:sp>
    </p:spTree>
    <p:extLst>
      <p:ext uri="{BB962C8B-B14F-4D97-AF65-F5344CB8AC3E}">
        <p14:creationId xmlns:p14="http://schemas.microsoft.com/office/powerpoint/2010/main" val="3948191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188913"/>
            <a:ext cx="7980362" cy="719807"/>
          </a:xfrm>
        </p:spPr>
        <p:txBody>
          <a:bodyPr/>
          <a:lstStyle/>
          <a:p>
            <a:r>
              <a:rPr lang="lv-LV" dirty="0" smtClean="0"/>
              <a:t>Profilaktiskās veselības pārbaudes? </a:t>
            </a:r>
            <a:endParaRPr lang="en-GB" dirty="0"/>
          </a:p>
        </p:txBody>
      </p:sp>
      <p:sp>
        <p:nvSpPr>
          <p:cNvPr id="3" name="Text Placeholder 2"/>
          <p:cNvSpPr>
            <a:spLocks noGrp="1"/>
          </p:cNvSpPr>
          <p:nvPr>
            <p:ph type="body" sz="half" idx="1"/>
          </p:nvPr>
        </p:nvSpPr>
        <p:spPr>
          <a:xfrm>
            <a:off x="431540" y="4869160"/>
            <a:ext cx="8280920" cy="862608"/>
          </a:xfrm>
        </p:spPr>
        <p:txBody>
          <a:bodyPr/>
          <a:lstStyle/>
          <a:p>
            <a:r>
              <a:rPr lang="lv-LV" sz="2400" dirty="0" smtClean="0"/>
              <a:t>Pēdējā gada laikā: 13,4%</a:t>
            </a:r>
          </a:p>
          <a:p>
            <a:r>
              <a:rPr lang="lv-LV" sz="2400" dirty="0" smtClean="0"/>
              <a:t>Pēdējo 3 gadu laikā: 9,2%</a:t>
            </a:r>
          </a:p>
          <a:p>
            <a:r>
              <a:rPr lang="lv-LV" sz="2400" b="1" dirty="0" smtClean="0">
                <a:solidFill>
                  <a:srgbClr val="FF0000"/>
                </a:solidFill>
              </a:rPr>
              <a:t>Nekad: 68,9%</a:t>
            </a:r>
            <a:endParaRPr lang="en-GB" sz="2400"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7"/>
            <a:ext cx="9144000" cy="3591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55976" y="5914159"/>
            <a:ext cx="4788024" cy="276999"/>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2014</a:t>
            </a:r>
            <a:endParaRPr lang="lv-LV" sz="1200" baseline="0" dirty="0">
              <a:solidFill>
                <a:prstClr val="black"/>
              </a:solidFill>
              <a:latin typeface="Calibri"/>
              <a:ea typeface="+mn-ea"/>
              <a:cs typeface="+mn-cs"/>
            </a:endParaRPr>
          </a:p>
        </p:txBody>
      </p:sp>
    </p:spTree>
    <p:extLst>
      <p:ext uri="{BB962C8B-B14F-4D97-AF65-F5344CB8AC3E}">
        <p14:creationId xmlns:p14="http://schemas.microsoft.com/office/powerpoint/2010/main" val="2287369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lv-LV" altLang="lv-LV" sz="3600" dirty="0" smtClean="0"/>
              <a:t>Tipiskākie VVDV virzieni? </a:t>
            </a:r>
          </a:p>
        </p:txBody>
      </p:sp>
      <p:sp>
        <p:nvSpPr>
          <p:cNvPr id="46083" name="Content Placeholder 2"/>
          <p:cNvSpPr>
            <a:spLocks noGrp="1"/>
          </p:cNvSpPr>
          <p:nvPr>
            <p:ph idx="1"/>
          </p:nvPr>
        </p:nvSpPr>
        <p:spPr>
          <a:xfrm>
            <a:off x="611560" y="1052736"/>
            <a:ext cx="8208590" cy="5040089"/>
          </a:xfrm>
        </p:spPr>
        <p:txBody>
          <a:bodyPr/>
          <a:lstStyle/>
          <a:p>
            <a:r>
              <a:rPr lang="lv-LV" altLang="lv-LV" dirty="0" smtClean="0"/>
              <a:t>Galvenās virzienu/pasākumu grupas:</a:t>
            </a:r>
          </a:p>
          <a:p>
            <a:pPr lvl="1"/>
            <a:r>
              <a:rPr lang="lv-LV" b="1" dirty="0"/>
              <a:t>darba apstākļu </a:t>
            </a:r>
            <a:r>
              <a:rPr lang="lv-LV" dirty="0"/>
              <a:t>tālāka</a:t>
            </a:r>
            <a:r>
              <a:rPr lang="lv-LV" b="1" dirty="0"/>
              <a:t> uzlabošana virs minimālo prasību apjoma</a:t>
            </a:r>
            <a:r>
              <a:rPr lang="lv-LV" dirty="0"/>
              <a:t> – piemēram, elastīga darba laika organizēšana, ļaujot darbiniekiem darba laika sākumu un beigas izvēlēties pašam;</a:t>
            </a:r>
          </a:p>
          <a:p>
            <a:pPr lvl="1"/>
            <a:r>
              <a:rPr lang="lv-LV" b="1" dirty="0"/>
              <a:t>vispārējā veselības stāvokļa uzlabošana</a:t>
            </a:r>
            <a:r>
              <a:rPr lang="lv-LV" dirty="0"/>
              <a:t> – piemēram, vakcinācija pret gripu; </a:t>
            </a:r>
          </a:p>
          <a:p>
            <a:pPr lvl="1"/>
            <a:r>
              <a:rPr lang="lv-LV" b="1" dirty="0"/>
              <a:t>veselīgu ēšanas paradumu veicināšana</a:t>
            </a:r>
            <a:r>
              <a:rPr lang="lv-LV" dirty="0"/>
              <a:t> – veselīgu maltīšu nodrošināšana darba vietās, liekā svara kontroles programmu veicināšana;</a:t>
            </a:r>
          </a:p>
          <a:p>
            <a:endParaRPr lang="lv-LV" altLang="lv-LV" b="1" dirty="0" smtClean="0"/>
          </a:p>
          <a:p>
            <a:endParaRPr lang="lv-LV" altLang="lv-LV" dirty="0" smtClean="0"/>
          </a:p>
        </p:txBody>
      </p:sp>
    </p:spTree>
    <p:extLst>
      <p:ext uri="{BB962C8B-B14F-4D97-AF65-F5344CB8AC3E}">
        <p14:creationId xmlns:p14="http://schemas.microsoft.com/office/powerpoint/2010/main" val="3874149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95536" y="188640"/>
            <a:ext cx="7930704" cy="864096"/>
          </a:xfrm>
        </p:spPr>
        <p:txBody>
          <a:bodyPr/>
          <a:lstStyle/>
          <a:p>
            <a:r>
              <a:rPr lang="lv-LV" altLang="lv-LV" dirty="0" smtClean="0">
                <a:solidFill>
                  <a:srgbClr val="D16309"/>
                </a:solidFill>
              </a:rPr>
              <a:t>Vispārējā veselības stāvokļa uzlabošana</a:t>
            </a:r>
          </a:p>
        </p:txBody>
      </p:sp>
      <p:sp>
        <p:nvSpPr>
          <p:cNvPr id="53251" name="Content Placeholder 2"/>
          <p:cNvSpPr>
            <a:spLocks noGrp="1"/>
          </p:cNvSpPr>
          <p:nvPr>
            <p:ph idx="1"/>
          </p:nvPr>
        </p:nvSpPr>
        <p:spPr>
          <a:xfrm>
            <a:off x="467544" y="1052736"/>
            <a:ext cx="8352928" cy="5040560"/>
          </a:xfrm>
        </p:spPr>
        <p:txBody>
          <a:bodyPr/>
          <a:lstStyle/>
          <a:p>
            <a:r>
              <a:rPr lang="lv-LV" altLang="lv-LV" sz="2800" b="1" dirty="0" smtClean="0"/>
              <a:t>Infekcijas slimību profilakse</a:t>
            </a:r>
            <a:r>
              <a:rPr lang="lv-LV" altLang="lv-LV" sz="2800" dirty="0" smtClean="0"/>
              <a:t>: </a:t>
            </a:r>
          </a:p>
          <a:p>
            <a:pPr lvl="1"/>
            <a:r>
              <a:rPr lang="lv-LV" altLang="lv-LV" dirty="0" smtClean="0"/>
              <a:t>vakcinācijas (piemēram, ērces, gripa u.c.), piemēram, OVP laikā </a:t>
            </a:r>
          </a:p>
          <a:p>
            <a:pPr lvl="1"/>
            <a:r>
              <a:rPr lang="lv-LV" altLang="lv-LV" dirty="0" smtClean="0"/>
              <a:t>Imunitātes stiprināšana (piemēram, medus/greipfrūti u.c.) pirms sezonas</a:t>
            </a:r>
          </a:p>
          <a:p>
            <a:pPr lvl="1"/>
            <a:r>
              <a:rPr lang="lv-LV" altLang="lv-LV" dirty="0" smtClean="0"/>
              <a:t>Informēšana un atgādināšana par «pareizu (</a:t>
            </a:r>
            <a:r>
              <a:rPr lang="lv-LV" altLang="lv-LV" dirty="0" err="1" smtClean="0"/>
              <a:t>iz)slimošanu</a:t>
            </a:r>
            <a:r>
              <a:rPr lang="lv-LV" altLang="lv-LV" dirty="0" smtClean="0"/>
              <a:t>»</a:t>
            </a:r>
          </a:p>
          <a:p>
            <a:pPr lvl="1"/>
            <a:r>
              <a:rPr lang="lv-LV" altLang="lv-LV" dirty="0" smtClean="0"/>
              <a:t>Specifiskās vakcinācijas (bez obligātajām!)</a:t>
            </a:r>
          </a:p>
          <a:p>
            <a:pPr lvl="1"/>
            <a:r>
              <a:rPr lang="lv-LV" altLang="lv-LV" sz="2400" b="1" i="1" dirty="0" smtClean="0">
                <a:solidFill>
                  <a:srgbClr val="FF0000"/>
                </a:solidFill>
              </a:rPr>
              <a:t>Atcerieties par gripas vakcināciju? </a:t>
            </a:r>
          </a:p>
          <a:p>
            <a:r>
              <a:rPr lang="lv-LV" altLang="lv-LV" sz="2800" dirty="0"/>
              <a:t>vecāko darbinieku (un to, kuri vēlās) </a:t>
            </a:r>
            <a:r>
              <a:rPr lang="lv-LV" altLang="lv-LV" sz="2800" b="1" dirty="0"/>
              <a:t>veselības stāvokļa nostiprināšana </a:t>
            </a:r>
            <a:r>
              <a:rPr lang="lv-LV" altLang="lv-LV" sz="2800" dirty="0"/>
              <a:t>(baseini, vingrošana, fizkultūras grupas, </a:t>
            </a:r>
            <a:r>
              <a:rPr lang="lv-LV" altLang="lv-LV" sz="2800" dirty="0" err="1"/>
              <a:t>nūjošana</a:t>
            </a:r>
            <a:r>
              <a:rPr lang="lv-LV" altLang="lv-LV" sz="2800" dirty="0"/>
              <a:t>  u.c.)</a:t>
            </a:r>
          </a:p>
          <a:p>
            <a:endParaRPr lang="lv-LV" altLang="lv-LV" sz="2400" dirty="0" smtClean="0"/>
          </a:p>
        </p:txBody>
      </p:sp>
    </p:spTree>
    <p:extLst>
      <p:ext uri="{BB962C8B-B14F-4D97-AF65-F5344CB8AC3E}">
        <p14:creationId xmlns:p14="http://schemas.microsoft.com/office/powerpoint/2010/main" val="182424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95536" y="116632"/>
            <a:ext cx="7786688" cy="1071562"/>
          </a:xfrm>
        </p:spPr>
        <p:txBody>
          <a:bodyPr/>
          <a:lstStyle/>
          <a:p>
            <a:r>
              <a:rPr lang="lv-LV" altLang="lv-LV" dirty="0" smtClean="0">
                <a:solidFill>
                  <a:srgbClr val="D16309"/>
                </a:solidFill>
              </a:rPr>
              <a:t>Vispārējā veselības stāvokļa uzlabošana</a:t>
            </a:r>
          </a:p>
        </p:txBody>
      </p:sp>
      <p:sp>
        <p:nvSpPr>
          <p:cNvPr id="55299" name="Content Placeholder 2"/>
          <p:cNvSpPr>
            <a:spLocks noGrp="1"/>
          </p:cNvSpPr>
          <p:nvPr>
            <p:ph idx="1"/>
          </p:nvPr>
        </p:nvSpPr>
        <p:spPr>
          <a:xfrm>
            <a:off x="539552" y="1196752"/>
            <a:ext cx="8280598" cy="4969098"/>
          </a:xfrm>
        </p:spPr>
        <p:txBody>
          <a:bodyPr/>
          <a:lstStyle/>
          <a:p>
            <a:pPr marL="0" indent="0" algn="ctr">
              <a:buNone/>
            </a:pPr>
            <a:endParaRPr lang="lv-LV" altLang="lv-LV" sz="4000" b="1" dirty="0" smtClean="0">
              <a:solidFill>
                <a:srgbClr val="C00000"/>
              </a:solidFill>
              <a:latin typeface="Arial Narrow" pitchFamily="34" charset="0"/>
            </a:endParaRPr>
          </a:p>
          <a:p>
            <a:pPr marL="0" indent="0" algn="ctr">
              <a:buNone/>
            </a:pPr>
            <a:endParaRPr lang="lv-LV" altLang="lv-LV" sz="4000" b="1" dirty="0">
              <a:solidFill>
                <a:srgbClr val="C00000"/>
              </a:solidFill>
              <a:latin typeface="Arial Narrow" pitchFamily="34" charset="0"/>
            </a:endParaRPr>
          </a:p>
          <a:p>
            <a:pPr marL="0" indent="0" algn="ctr">
              <a:buNone/>
            </a:pPr>
            <a:r>
              <a:rPr lang="lv-LV" altLang="lv-LV" sz="4000" b="1" dirty="0" smtClean="0">
                <a:solidFill>
                  <a:srgbClr val="C00000"/>
                </a:solidFill>
                <a:latin typeface="Arial Narrow" pitchFamily="34" charset="0"/>
              </a:rPr>
              <a:t>Apdrošināšana </a:t>
            </a:r>
            <a:r>
              <a:rPr lang="lv-LV" altLang="lv-LV" sz="4000" b="1" dirty="0">
                <a:solidFill>
                  <a:srgbClr val="C00000"/>
                </a:solidFill>
                <a:latin typeface="Arial Narrow" pitchFamily="34" charset="0"/>
              </a:rPr>
              <a:t>– NAV UNIVERSĀLS LĪDZEKLIS!!!</a:t>
            </a:r>
          </a:p>
          <a:p>
            <a:endParaRPr lang="lv-LV" altLang="lv-LV" dirty="0" smtClean="0"/>
          </a:p>
          <a:p>
            <a:endParaRPr lang="lv-LV" altLang="lv-LV" dirty="0" smtClean="0"/>
          </a:p>
        </p:txBody>
      </p:sp>
    </p:spTree>
    <p:extLst>
      <p:ext uri="{BB962C8B-B14F-4D97-AF65-F5344CB8AC3E}">
        <p14:creationId xmlns:p14="http://schemas.microsoft.com/office/powerpoint/2010/main" val="2817695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95536" y="188640"/>
            <a:ext cx="7930704" cy="936104"/>
          </a:xfrm>
        </p:spPr>
        <p:txBody>
          <a:bodyPr/>
          <a:lstStyle/>
          <a:p>
            <a:r>
              <a:rPr lang="lv-LV" altLang="lv-LV" dirty="0" smtClean="0">
                <a:solidFill>
                  <a:srgbClr val="D16309"/>
                </a:solidFill>
              </a:rPr>
              <a:t>Veselīgu ēšanas paradumu veicināšana</a:t>
            </a:r>
          </a:p>
        </p:txBody>
      </p:sp>
      <p:sp>
        <p:nvSpPr>
          <p:cNvPr id="56323" name="Content Placeholder 2"/>
          <p:cNvSpPr>
            <a:spLocks noGrp="1"/>
          </p:cNvSpPr>
          <p:nvPr>
            <p:ph idx="1"/>
          </p:nvPr>
        </p:nvSpPr>
        <p:spPr>
          <a:xfrm>
            <a:off x="467544" y="1124744"/>
            <a:ext cx="8136904" cy="5041106"/>
          </a:xfrm>
        </p:spPr>
        <p:txBody>
          <a:bodyPr/>
          <a:lstStyle/>
          <a:p>
            <a:r>
              <a:rPr lang="lv-LV" altLang="lv-LV" dirty="0" smtClean="0"/>
              <a:t>Viena no populārākajām pasākumu grupām</a:t>
            </a:r>
          </a:p>
          <a:p>
            <a:r>
              <a:rPr lang="lv-LV" altLang="lv-LV" dirty="0" smtClean="0"/>
              <a:t>Jāatzīst arī viena no aktuālākajām, ņemot vērā pēdējos SPKC datus</a:t>
            </a:r>
          </a:p>
          <a:p>
            <a:r>
              <a:rPr lang="lv-LV" altLang="lv-LV" b="1" dirty="0" smtClean="0">
                <a:solidFill>
                  <a:srgbClr val="FF0000"/>
                </a:solidFill>
              </a:rPr>
              <a:t>Darba vietās iespējams diezgan daudz ko darīt!</a:t>
            </a:r>
          </a:p>
        </p:txBody>
      </p:sp>
    </p:spTree>
    <p:extLst>
      <p:ext uri="{BB962C8B-B14F-4D97-AF65-F5344CB8AC3E}">
        <p14:creationId xmlns:p14="http://schemas.microsoft.com/office/powerpoint/2010/main" val="277646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260648"/>
            <a:ext cx="4536504" cy="792088"/>
          </a:xfrm>
        </p:spPr>
        <p:txBody>
          <a:bodyPr/>
          <a:lstStyle/>
          <a:p>
            <a:r>
              <a:rPr lang="lv-LV" dirty="0" smtClean="0"/>
              <a:t>Ķermeņa masa</a:t>
            </a:r>
            <a:endParaRPr lang="lv-LV" dirty="0"/>
          </a:p>
        </p:txBody>
      </p:sp>
      <p:sp>
        <p:nvSpPr>
          <p:cNvPr id="3" name="Content Placeholder 2"/>
          <p:cNvSpPr>
            <a:spLocks noGrp="1"/>
          </p:cNvSpPr>
          <p:nvPr>
            <p:ph idx="1"/>
          </p:nvPr>
        </p:nvSpPr>
        <p:spPr>
          <a:xfrm>
            <a:off x="827584" y="1196752"/>
            <a:ext cx="7416824" cy="2592287"/>
          </a:xfrm>
        </p:spPr>
        <p:txBody>
          <a:bodyPr/>
          <a:lstStyle/>
          <a:p>
            <a:r>
              <a:rPr lang="lv-LV" sz="2000" dirty="0">
                <a:solidFill>
                  <a:schemeClr val="tx2"/>
                </a:solidFill>
              </a:rPr>
              <a:t>Liekās ķermeņa masas un aptaukošanās īpatsvars populācijā ir relatīvi liels – kopumā </a:t>
            </a:r>
            <a:r>
              <a:rPr lang="lv-LV" sz="2000" b="1" dirty="0">
                <a:solidFill>
                  <a:srgbClr val="FF0000"/>
                </a:solidFill>
              </a:rPr>
              <a:t>49,1%</a:t>
            </a:r>
            <a:r>
              <a:rPr lang="lv-LV" sz="2000" dirty="0">
                <a:solidFill>
                  <a:schemeClr val="tx2"/>
                </a:solidFill>
              </a:rPr>
              <a:t> (2010.g. – 45,1%) </a:t>
            </a:r>
            <a:r>
              <a:rPr lang="lv-LV" sz="2000" dirty="0" smtClean="0">
                <a:solidFill>
                  <a:schemeClr val="tx2"/>
                </a:solidFill>
              </a:rPr>
              <a:t>respondentu:</a:t>
            </a:r>
          </a:p>
          <a:p>
            <a:pPr marL="1085850" lvl="1" indent="-342900">
              <a:buFont typeface="Wingdings" pitchFamily="2" charset="2"/>
              <a:buChar char="ü"/>
            </a:pPr>
            <a:r>
              <a:rPr lang="lv-LV" sz="1800" dirty="0" smtClean="0">
                <a:solidFill>
                  <a:schemeClr val="tx2"/>
                </a:solidFill>
              </a:rPr>
              <a:t>52,1</a:t>
            </a:r>
            <a:r>
              <a:rPr lang="lv-LV" sz="1800" dirty="0">
                <a:solidFill>
                  <a:schemeClr val="tx2"/>
                </a:solidFill>
              </a:rPr>
              <a:t>% (44,8%) vīriešu </a:t>
            </a:r>
          </a:p>
          <a:p>
            <a:pPr marL="1085850" lvl="1" indent="-342900">
              <a:buFont typeface="Wingdings" pitchFamily="2" charset="2"/>
              <a:buChar char="ü"/>
            </a:pPr>
            <a:r>
              <a:rPr lang="lv-LV" sz="1800" dirty="0" smtClean="0">
                <a:solidFill>
                  <a:schemeClr val="tx2"/>
                </a:solidFill>
              </a:rPr>
              <a:t>46,4</a:t>
            </a:r>
            <a:r>
              <a:rPr lang="lv-LV" sz="1800" dirty="0">
                <a:solidFill>
                  <a:schemeClr val="tx2"/>
                </a:solidFill>
              </a:rPr>
              <a:t>% (45,4%) </a:t>
            </a:r>
            <a:r>
              <a:rPr lang="lv-LV" sz="1800" dirty="0" smtClean="0">
                <a:solidFill>
                  <a:schemeClr val="tx2"/>
                </a:solidFill>
              </a:rPr>
              <a:t>sieviešu </a:t>
            </a:r>
            <a:endParaRPr lang="lv-LV" sz="1800" dirty="0">
              <a:solidFill>
                <a:schemeClr val="tx2"/>
              </a:solidFill>
            </a:endParaRPr>
          </a:p>
          <a:p>
            <a:r>
              <a:rPr lang="lv-LV" sz="2000" dirty="0" smtClean="0">
                <a:solidFill>
                  <a:schemeClr val="tx2"/>
                </a:solidFill>
              </a:rPr>
              <a:t>Normāla </a:t>
            </a:r>
            <a:r>
              <a:rPr lang="lv-LV" sz="2000" dirty="0">
                <a:solidFill>
                  <a:schemeClr val="tx2"/>
                </a:solidFill>
              </a:rPr>
              <a:t>ķermeņa masa ir </a:t>
            </a:r>
            <a:r>
              <a:rPr lang="lv-LV" sz="2000" b="1" dirty="0">
                <a:solidFill>
                  <a:srgbClr val="00B050"/>
                </a:solidFill>
              </a:rPr>
              <a:t>48,0%</a:t>
            </a:r>
            <a:r>
              <a:rPr lang="lv-LV" sz="2000" dirty="0">
                <a:solidFill>
                  <a:schemeClr val="tx2"/>
                </a:solidFill>
              </a:rPr>
              <a:t> respondentu. </a:t>
            </a:r>
          </a:p>
        </p:txBody>
      </p:sp>
      <p:pic>
        <p:nvPicPr>
          <p:cNvPr id="4" name="Picture 3"/>
          <p:cNvPicPr/>
          <p:nvPr/>
        </p:nvPicPr>
        <p:blipFill rotWithShape="1">
          <a:blip r:embed="rId2" cstate="print"/>
          <a:srcRect l="5960" t="26637" r="6998" b="16704"/>
          <a:stretch/>
        </p:blipFill>
        <p:spPr bwMode="auto">
          <a:xfrm>
            <a:off x="971600" y="3068960"/>
            <a:ext cx="5472608" cy="3672408"/>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5202907" y="6165304"/>
            <a:ext cx="3456384" cy="461665"/>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2012</a:t>
            </a:r>
          </a:p>
        </p:txBody>
      </p:sp>
    </p:spTree>
    <p:extLst>
      <p:ext uri="{BB962C8B-B14F-4D97-AF65-F5344CB8AC3E}">
        <p14:creationId xmlns:p14="http://schemas.microsoft.com/office/powerpoint/2010/main" val="176738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913"/>
            <a:ext cx="8180139" cy="647799"/>
          </a:xfrm>
        </p:spPr>
        <p:txBody>
          <a:bodyPr/>
          <a:lstStyle/>
          <a:p>
            <a:r>
              <a:rPr lang="lv-LV" dirty="0" smtClean="0"/>
              <a:t>Pēdējās tendences ĶMI? </a:t>
            </a:r>
            <a:endParaRPr lang="en-GB" dirty="0"/>
          </a:p>
        </p:txBody>
      </p:sp>
      <p:sp>
        <p:nvSpPr>
          <p:cNvPr id="6" name="TextBox 5"/>
          <p:cNvSpPr txBox="1"/>
          <p:nvPr/>
        </p:nvSpPr>
        <p:spPr>
          <a:xfrm>
            <a:off x="4355976" y="5914159"/>
            <a:ext cx="4788024" cy="276999"/>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2014</a:t>
            </a:r>
            <a:endParaRPr lang="lv-LV" sz="1200" baseline="0" dirty="0">
              <a:solidFill>
                <a:prstClr val="black"/>
              </a:solidFill>
              <a:latin typeface="Calibri"/>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5" y="836712"/>
            <a:ext cx="912272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3707904" y="3573016"/>
            <a:ext cx="504056" cy="86409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25000" smtClean="0">
              <a:ln>
                <a:noFill/>
              </a:ln>
              <a:solidFill>
                <a:schemeClr val="tx1"/>
              </a:solidFill>
              <a:effectLst/>
              <a:latin typeface="Arial" charset="0"/>
              <a:ea typeface="ヒラギノ角ゴ Pro W3" pitchFamily="-112" charset="-128"/>
            </a:endParaRPr>
          </a:p>
        </p:txBody>
      </p:sp>
    </p:spTree>
    <p:extLst>
      <p:ext uri="{BB962C8B-B14F-4D97-AF65-F5344CB8AC3E}">
        <p14:creationId xmlns:p14="http://schemas.microsoft.com/office/powerpoint/2010/main" val="2114314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940" y="260648"/>
            <a:ext cx="4896544" cy="1143000"/>
          </a:xfrm>
        </p:spPr>
        <p:txBody>
          <a:bodyPr/>
          <a:lstStyle/>
          <a:p>
            <a:r>
              <a:rPr lang="lv-LV" sz="2400" dirty="0"/>
              <a:t>Aprēķinātais </a:t>
            </a:r>
            <a:r>
              <a:rPr lang="lv-LV" sz="2400" dirty="0" smtClean="0"/>
              <a:t>ĶMI* </a:t>
            </a:r>
            <a:r>
              <a:rPr lang="lv-LV" sz="2400" dirty="0"/>
              <a:t>un respondentu pašvērtējums par savu ķermeņa masu (%) </a:t>
            </a:r>
          </a:p>
        </p:txBody>
      </p:sp>
      <p:pic>
        <p:nvPicPr>
          <p:cNvPr id="6" name="Picture 5"/>
          <p:cNvPicPr/>
          <p:nvPr/>
        </p:nvPicPr>
        <p:blipFill rotWithShape="1">
          <a:blip r:embed="rId2" cstate="print"/>
          <a:srcRect l="3792" t="32733" r="1038" b="6997"/>
          <a:stretch/>
        </p:blipFill>
        <p:spPr bwMode="auto">
          <a:xfrm>
            <a:off x="1043608" y="1484784"/>
            <a:ext cx="6696744" cy="3240360"/>
          </a:xfrm>
          <a:prstGeom prst="rect">
            <a:avLst/>
          </a:prstGeom>
          <a:ln>
            <a:noFill/>
          </a:ln>
          <a:extLst>
            <a:ext uri="{53640926-AAD7-44D8-BBD7-CCE9431645EC}">
              <a14:shadowObscured xmlns:a14="http://schemas.microsoft.com/office/drawing/2010/main"/>
            </a:ext>
          </a:extLst>
        </p:spPr>
      </p:pic>
      <p:pic>
        <p:nvPicPr>
          <p:cNvPr id="1028" name="Picture 4" descr="http://www.crossconnection.net/wp-content/themes/striking5/cache/images/4405_hearseesay.jpg-628x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763406"/>
            <a:ext cx="5261620" cy="20945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96136" y="5833523"/>
            <a:ext cx="3456384" cy="830997"/>
          </a:xfrm>
          <a:prstGeom prst="rect">
            <a:avLst/>
          </a:prstGeom>
          <a:noFill/>
        </p:spPr>
        <p:txBody>
          <a:bodyPr wrap="square" rtlCol="0">
            <a:spAutoFit/>
          </a:bodyPr>
          <a:lstStyle/>
          <a:p>
            <a:pPr fontAlgn="auto">
              <a:spcBef>
                <a:spcPts val="0"/>
              </a:spcBef>
              <a:spcAft>
                <a:spcPts val="0"/>
              </a:spcAft>
            </a:pPr>
            <a:r>
              <a:rPr lang="lv-LV" sz="1200" b="1" i="1" baseline="0" dirty="0" smtClean="0">
                <a:solidFill>
                  <a:prstClr val="black"/>
                </a:solidFill>
                <a:latin typeface="Calibri"/>
                <a:ea typeface="+mn-ea"/>
                <a:cs typeface="+mn-cs"/>
              </a:rPr>
              <a:t>*</a:t>
            </a:r>
            <a:r>
              <a:rPr lang="lv-LV" sz="1200" baseline="0" dirty="0" smtClean="0">
                <a:solidFill>
                  <a:prstClr val="black"/>
                </a:solidFill>
                <a:latin typeface="Calibri"/>
                <a:ea typeface="+mn-ea"/>
                <a:cs typeface="+mn-cs"/>
              </a:rPr>
              <a:t>ĶMI </a:t>
            </a:r>
            <a:r>
              <a:rPr lang="lv-LV" sz="1200" baseline="0" dirty="0">
                <a:solidFill>
                  <a:prstClr val="black"/>
                </a:solidFill>
                <a:latin typeface="Calibri"/>
                <a:ea typeface="+mn-ea"/>
                <a:cs typeface="+mn-cs"/>
              </a:rPr>
              <a:t>= Ķermeņa masa (kg)/ Auguma garums (</a:t>
            </a:r>
            <a:r>
              <a:rPr lang="lv-LV" sz="1200" baseline="0" dirty="0" smtClean="0">
                <a:solidFill>
                  <a:prstClr val="black"/>
                </a:solidFill>
                <a:latin typeface="Calibri"/>
                <a:ea typeface="+mn-ea"/>
                <a:cs typeface="+mn-cs"/>
              </a:rPr>
              <a:t>m)</a:t>
            </a:r>
            <a:r>
              <a:rPr lang="lv-LV" sz="1200" baseline="30000" dirty="0" smtClean="0">
                <a:solidFill>
                  <a:prstClr val="black"/>
                </a:solidFill>
                <a:latin typeface="Calibri"/>
                <a:ea typeface="+mn-ea"/>
                <a:cs typeface="+mn-cs"/>
              </a:rPr>
              <a:t>2</a:t>
            </a:r>
          </a:p>
          <a:p>
            <a:pPr fontAlgn="auto">
              <a:spcBef>
                <a:spcPts val="0"/>
              </a:spcBef>
              <a:spcAft>
                <a:spcPts val="0"/>
              </a:spcAft>
            </a:pPr>
            <a:endParaRPr lang="lv-LV" sz="1200" baseline="0" dirty="0" smtClean="0">
              <a:solidFill>
                <a:prstClr val="black"/>
              </a:solidFill>
              <a:latin typeface="Calibri"/>
              <a:ea typeface="+mn-ea"/>
              <a:cs typeface="+mn-cs"/>
            </a:endParaRPr>
          </a:p>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2012</a:t>
            </a:r>
          </a:p>
        </p:txBody>
      </p:sp>
    </p:spTree>
    <p:extLst>
      <p:ext uri="{BB962C8B-B14F-4D97-AF65-F5344CB8AC3E}">
        <p14:creationId xmlns:p14="http://schemas.microsoft.com/office/powerpoint/2010/main" val="2386504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68313" y="0"/>
            <a:ext cx="8229600" cy="1143000"/>
          </a:xfrm>
        </p:spPr>
        <p:txBody>
          <a:bodyPr/>
          <a:lstStyle/>
          <a:p>
            <a:r>
              <a:rPr lang="lv-LV" altLang="lv-LV" dirty="0">
                <a:solidFill>
                  <a:srgbClr val="D16309"/>
                </a:solidFill>
              </a:rPr>
              <a:t>Veselīgu ēšanas paradumu veicināšana</a:t>
            </a:r>
            <a:endParaRPr lang="lv-LV" altLang="lv-LV" dirty="0" smtClean="0">
              <a:latin typeface="Arial Narrow" pitchFamily="34" charset="0"/>
            </a:endParaRPr>
          </a:p>
        </p:txBody>
      </p:sp>
      <p:sp>
        <p:nvSpPr>
          <p:cNvPr id="9219" name="Content Placeholder 2"/>
          <p:cNvSpPr>
            <a:spLocks noGrp="1"/>
          </p:cNvSpPr>
          <p:nvPr>
            <p:ph idx="1"/>
          </p:nvPr>
        </p:nvSpPr>
        <p:spPr>
          <a:xfrm>
            <a:off x="457200" y="980728"/>
            <a:ext cx="8219255" cy="5184576"/>
          </a:xfrm>
        </p:spPr>
        <p:txBody>
          <a:bodyPr>
            <a:normAutofit fontScale="92500"/>
          </a:bodyPr>
          <a:lstStyle/>
          <a:p>
            <a:r>
              <a:rPr lang="lv-LV" altLang="lv-LV" dirty="0"/>
              <a:t>Veselīgu ēšanas paradumu </a:t>
            </a:r>
            <a:r>
              <a:rPr lang="lv-LV" altLang="lv-LV" dirty="0" smtClean="0"/>
              <a:t>veicināšana, svarīgākie virzieni:</a:t>
            </a:r>
            <a:endParaRPr lang="lv-LV" altLang="lv-LV" dirty="0"/>
          </a:p>
          <a:p>
            <a:pPr lvl="1"/>
            <a:r>
              <a:rPr lang="lv-LV" altLang="lv-LV" sz="3000" dirty="0"/>
              <a:t>piemērotu higiēnisko apstākļu nodrošināšana, </a:t>
            </a:r>
          </a:p>
          <a:p>
            <a:pPr lvl="1"/>
            <a:r>
              <a:rPr lang="lv-LV" altLang="lv-LV" sz="3000" dirty="0"/>
              <a:t>veselīgu maltīšu nodrošināšana darba vietās, </a:t>
            </a:r>
          </a:p>
          <a:p>
            <a:pPr lvl="1"/>
            <a:r>
              <a:rPr lang="lv-LV" altLang="lv-LV" sz="3000" dirty="0"/>
              <a:t>speciālas programmas ēšanas paradumu maiņai, </a:t>
            </a:r>
          </a:p>
          <a:p>
            <a:pPr lvl="1"/>
            <a:r>
              <a:rPr lang="lv-LV" altLang="lv-LV" sz="3000" dirty="0"/>
              <a:t>liekā svara kontroles programmu veicināšana, palīdzība individuālu diētu izstrādāšanai u.c.</a:t>
            </a:r>
          </a:p>
          <a:p>
            <a:pPr lvl="1"/>
            <a:r>
              <a:rPr lang="lv-LV" altLang="lv-LV" sz="3000" dirty="0"/>
              <a:t>Uzņēmuma «kultūras» maiņa attiecībā uz ēšanu</a:t>
            </a:r>
          </a:p>
          <a:p>
            <a:pPr>
              <a:defRPr/>
            </a:pPr>
            <a:endParaRPr lang="lv-LV" altLang="lv-LV" sz="2400" dirty="0" smtClean="0"/>
          </a:p>
        </p:txBody>
      </p:sp>
      <p:sp>
        <p:nvSpPr>
          <p:cNvPr id="18437" name="AutoShape 2" descr="data:image/jpeg;base64,/9j/4AAQSkZJRgABAQAAAQABAAD/2wCEAAkGBxQSEhUUEhISEBUUEBAQEBQPEA8VEA8PFBQWFhQRFBQYHCggGBolHBQUITEhJSkrLi4uFx8zODMsNygtLisBCgoKDg0OFxAQGiwcHBwsLCwsLCwsLCwsLCwsLCwsLCwsLCwsLCwsLCwsLCwsLCwsLCwsLCwsLCwsLCwsLCwsN//AABEIAN0A5AMBEQACEQEDEQH/xAAbAAABBQEBAAAAAAAAAAAAAAAAAQIDBAUGB//EADsQAAIBAgMFBgQFAQgDAAAAAAABAgMRBAUhEjFBUWEGEyJxgZEyQlKhFLHB0fByByMkQ1NikuGCssL/xAAbAQACAwEBAQAAAAAAAAAAAAAAAQIDBAUGB//EAC4RAAICAQQCAgEEAAYDAAAAAAABAgMRBBIhMQVBE1EiFCMyYSRCUnGRsRUzgf/aAAwDAQACEQMRAD8A9xAAAAAAAAAAAAAAAAEADAAAAAAAAAAAAAAAQQBcM4AinioLfOK85Ig7Ir2LJGswpf6kP+SF80PsMomhWi90k/JokpxfTGPJAKMAAAAAAAAAAAAAAAAAAAAAACKtiIw+JpfmVztjDtibwUKmcxW6LfskYp+Rrj0Rc0V6uetfIvczy8ql0gUhaedt/KvRsI+UT7Qby1SzaD3px+6NUPIVS74JKSLtKspK8Wn5GyM4y6Yx5MAAAAAABHK2/QTeOwMjHZ2o6Q8T5v4V+5ztR5CMeIcsrlPBgY3MJy3zk+ibt7HLs1dkn2VObMupNlHyNkdzIdpi+Ri3MfTqtcWvVklfJdMkpM2cvzupT3vbjylr7M2U6+ccJ8lsZnUZfmcKq00fGL3+nM7FOohYuC3JeNAAAAAAAAAAAAAAAAACMAM7MMx2fDHWW59DnavWqr8Y9lc54MOUpSd27+Z527Uyl2yhybFjAzfJJghalC/n1JZbJxYyEHEE2iQrmiXyMQRryg7xdjTTqpQfDJJlnE9pnCF+67xr4tmVrLnY7VPkVJcrk3aWmN0trlgx59vp/LQj6zZJ65+kdpeBXuZC/wC0Cr/o0/8AlMX6+X0T/wDAQ/1k2H7fTk0u4Tbdkozer9hryH2im3wkYRct/CNnEY+VVK62FZXinfXq+Jj1etb4R5y1pSaXODOq0zlORmZVqRsV5wLBWmG4lghUSa5FgnjQ0vbQbi8BgRREmTRYpVHHW9mtbrei+u1weUTjI6rI82VaNm05Lf1XM7+j1XyrD7LU8mqbhijAAAAAAAAAAARgBTzPF93Hq9F+5i1mpVMP9yE5YOdjLe73ueTtuc2zI5ZZLCF7FONz4Gi3Ckl8TsaYVRX83gsSGvEU11J7ql/Y8oinsSXgdn14ikq5L8OwyUZ3RkluXYZI5O4k2PJFKFjTVY0ycZ45OczjDKm9pLwv7M6cJ7kev8Vrvnjsl2jJnVT4EmzspHR9lcu/zZLV6Q6LjIosmonmfNa95+KH/wBOqasYrJ5PMNlasyrJEzq9XWwZyIgm7Jt/xFkYkzM/GJvQsSwRZuZfX0s1dFsX6AkxFK27cyqxDRFGlcoUuSQ7A3ozUlvT+3I06e9wmmSizu8PWU4qS3NJnrarFOKaLiUsAAAAAAAAAAAQAOXzis51Glujp+55Pyt++1r6MtksiUKStqjnwjxkrSErYlR3DclHlEkY+OzV8WVSlKT5JmQ841epZGthgv4XH3S1txJOLRE2IO8Ly3pe4YyssCCm2Z+mSQ6eqehYmSMDN3eLi/4zTRdjhmzSXum2MkcrQntTUecrG9zW3J7e3URjR8ufR6Llj0SXBJJcjmzs3M+e32uybk/Zoz3EHyUt5KWMVo35knHEciMqEtdSMFlkkVc6xiS0fD0NaRM5ajjLz9SzZhEGdtk7uisDVumrFcpcDRXitTK3yMnlQdhptAbHZjE3UoPg7ryPR+Jv3RcWXQZvHaJgAAAAAAAAADJuyb6MjN4i2BytODk2+bbZ4m1b7GzFLlk83sxHjagxhHOZhitbFDGjmM4xjS5by+mrLLEsnKPOvF6nVjpeC1QO17P4197Gk4bTai21rspq7vyM+orUUSsrSR6DhqK3c0zHWsywUJFCorN+Zkl/IQs9xJdEjmc9fhfqOtfkPODnMDiobWz3a23K/eXd7fTY6lj/AGcYOrbqpvRJZ/o7nJ2cpdnFZt7Om4vUeAK+Pof3aa1LnX+2GDna1N8N5mjw8COdzmMknp7G2nskjAwNRKSbau96v4k77rG2yP4mhxjsydxkNZy3aI5kuzMjpYQer5IjjjIxMOtTP7JI2O5utxe45RLBXy7wYiPW6Zr8ZJwvx9jg+Tpz1ZaAwAAAAAAAAIcT8Mv6X+RVd/BiZz2CPHx/k8mXHIY9aEbOBM5bH0bN7yjAjls9w7aaRv07SL62chhcHJVU1BzafhXDa5s7PyR2dmmLSPVOx2WumtuetSdnJ/ouhx9Tbl4KLZ5OwjKyb5IzR+ykypTvIyvmRJE2IdolqXBNI5LPqnhfqOtfkKSOHwWI/wARb1OtZD9nJBye3aeo9n6miORDsidOt3mjX6JEVCyTi9zWhKt4WGBj4jC2kZ5wcXkWCrXwcZLVIcZEjm8TkcNu+yr8Wi9XPGBNm3lVLZ0KX2RN+dRRh1e8c/xiNBl+sjNHsmjcjHQ2xiXY4KFOL76PSVyeij++iuPZ0aPWLotFGAAAAAAAlwA53tPnvc2pw1k7Ob+mHLzZh1d+1bV2zo6LQ/MnKXSGUpWl0f67jzc/xsONZHbPAY5Fdy5yVyMqrQ2k+NhRimRMapll3uDLiSTH4XJ0ney6aIl8zwT3s3MLh7Wt7leHJkHyLmGJstlc9WuIrZbVgkilTqK5TFFiRJja62LXLfRNHF9oMQlFlunjmQmcZhU9t1P96h6HYnjZtLvg/a3HpfZ/E2ivI4kvxkZWjssPXTiXxlwIp18RqQb5EQ1sXdA5t8DwV5TIYwMrzj6hnAhinYNxEmjXbKpSySRq5et3mKPZNdm5OolH0OhvSii5vgp5ctqqul2y7xsXK3P0Vw7OgPUFgoAAAAAIwAo5zmCoUpTe/dBfVJ7kVXWKuOWX6ah3WKKPL8XXc5OUndybcnzbODKTlJtns6qlCCjHo6TKMd3lJL5oeF9UtzMmojnlHk/MaT4rty6ZfdVNWb4GVPKwziMq0qfi5LcNLaInnCJFtMY2mqaWt2xrYgK2Mx6tZK1vuRnbnoZlVMRd7yh8k4kXejRbFFfF4uyJLkng5DPa9zpaaGOScK3Jlehh/wC62eL8XrwLpT/PPo66q/Z2nRdncToumhh1EMSOLZXhnWUcXoUp4KWhk8RqSyLBF3wsgNliAbAd310RyBDKRBiwWMPqGBo3cvaROPBJFmtXuS3NvgGzJxud/hqtO2qvesv9ktP+/Q6ujn8Lz9nZ0Pj3dVKf/B3FKopJNO6aTT5pno08pM5sk4vDHoYgAAABGAHn/bLMe8rbCfhprZ86j+J+miOPrLd0sL0em8Tptle99v8A6ObZjOy2kssdhMa6Utpbtz6oqsSaM2t0q1FW336OjjitpKSd9LnPaweCtqdc3F9okhiNOVyDk8FWCKeIt9yvIYKGJx1hdjM+rirjURpEcag9pNIdKuCRdFGfiqumpdCJbGJzeMqpz13XOnXHEToUU+yeMyLRtz6LGXVtifRu/qV2x3I52qp9nV4fE6Iws50ojpYi4slTiRRqgmLAjrDDARqWIsB0KlyGBFrDS10GkSwbWGnoMeB+Jx0aUHKXDcubL6ksmjTaaV01FeziquJdSblLfJ69OhtZ7uihU1qC9HoH9n+Y7dF0ZO8qLSjfe6T+H2tY7ehu3R2v0eX8vpvjt3rqR1aNxyRQAAAp5ti1RpTqP5Ytr+rgvcrtnsg2Xaep22xh9nmeFwzqSu2t95tve3qzzVt23lnp9VqY6WCSNLFYCHdyUWoNrfFXl7szPWHGlr5z5bOPqKcVabTd3ZrT0aLVaprg7njvIRs/B9jsDmzpvZk/Df2IWVZWUV+W8Url8kP5HQ/j04pp8DDLK4PHzplB4ZBPFXI4ZDaZ9SuWKIKJTnX6lqgSURIVuoOJaoD5VeolEujAx80x1tFqzbRVnk2U05ZiqV3dmzB0VFRL+GldFE+yLQ+UnfTgLAOCksM18sxt9G9eX6mS6rHKOddRjo0J1WijaYZQwM/EBtK9osa4YYsFiFRMgx4HUiLI4LuGqWI7sDwWJ45Q1bskOOW+C6miVk0kc9meaOtLf4VuXPqb668Lns9j4/Qxojl9kdM0I6T7Og7K47usVTe6NT+6n/5fC/e3uatJZssX9nK8pR8lD+48nqh3jxwAAABynb3F2p06a+ae1L+mO77texz9fPEUvs7Phqs2Of0v+zjsNiLPfZNo4dte5HQ8ppHbBOPaNvY+6OZZHDPJcxeGcp2louE+nxGrT46Or4mSWpjk5ytO5vSwe4GYXMp0tN8eT/QJ0RmczWePrv5xhmtRzRTV1+xjlRtZ5u/xs65cDalVsFFIzfp5ESuyfCBUMWVRR3yXuG1yLo6eRQxeZN6Q9y+uhLs2V6fHZmOLbu9TTlLo0qOOh0aYnIlgu4WFr+RTNiaLVKgUymGBlai1qtPIlGa9iayW6GZNrZqekl+pCdS7Rmt0qfKJ3O+5lOH7MU9PJDO8HgodTJ6dYg4i+NlinW/jIOGRqiT9CVc1hFWvd8kOOmb9G6jxs5+sGZXx0qj10XJGuFKgeh0ujrpXC5JKKJs3F2igRItU72ut6akvNO5KLxJMqsSaw/o9jwVXbpwl9UIv3R6St5imeBsjtm0TEyAAB5/24rXxCX0U17vU42vl+5g9N4eGKnL7ZzMjEds6LJqm3STerTcfY5mpWGeK8tQqtQ0umVe0mC26d+K/Irrntlky0W/HbGX0efTjvXLQ6yl7PolU98FJeypXgWxZJl7L6GiM10+Tm2vLZdnTKFIyOuL9FapBliaIfHH6K06BapAopEf4clvDA5YcW8CWnhSLsAuUMGUytAtxoFLmASw4bwK1XCFsbRjY0LDc8g4pk0aRByIfDH6JFSsR3ZGqI/Rk5k5JrV2a5myjDRt09UF6K9NFpsSwi1SRBk+jSwdK+4qlNLsz6jUwojukzbwmV3jeV1yS09WUfqOTz93mLXL8FhFqnljta93w00ZNahNkqfMScsW9M9D7OSbw9O+jUdl36Ox6jSy3VJnL1bTuk49M0zQZhBAeZdrKl8VV6OK9oo4WrebWev8AFx/w8TDlMzZOpg3+zMr06i5ST91/0YNX9nmPP1/nB/0alSG0mnxRz92GcJLk8+7QZa6U27aN77aXOppbt0cM9b4bVqUPik+UYlWJsO8+mbuAw2i8l+Rz7p8nIm+WTVcOVxmU5Ks6BapARPDk95EFhhfIIlhhCLsEWKeEsVuwC1Tw+hU5iBUg3AL3YbhjZUhqQEM8OSUxkfd2JbhitANGPm0d3mzbpzZpiDDUXJ2SbfQtlNRXJfOyMFlvB0mV9nJys5+FclvMVmqS4RytR5VR4gsnXZflEKa0XqzI7HJ8nFutlc8zZqQwifAZVtGywdndITeOitwOgyv4PU9Z4uTdKyVSRdOmREYMDy7tZH/E1v61/wCqOBq//az2Pi3/AIeJhszHVOt7I4RulKX1TSXlFfuzBqnl4PL+akp2KK9HRfg1Yy7TlKCKWOy+M4uMoqS6kdzj0WwzBpx4aOEz7so4XlR8S37L3ryfE3U6tdSO9pPK5/G3/kjwGiV1bRXTKLeWWykpNtF7ZuUZwVMgnh0TUwyM/Doe9iFVBcg3sRJGkRcgHqmR3APURZAcqdwyR6I3EeRjWhgMaHkZG4ksgIqQ9w845ZWeTutJcEm/Nl8dQq0Vy16qX49nSZZk8Ka0SMdl0rHk5F2pna8yZsUaRCKKVgv0aRciWMF2nEYxzgDQmXcEtPU9X4tYpRns7LR0ysRjA827bUrYib5qMvtb9Dha5Ysyes8PJOlL6OairmM7MnhNnqGVYdU6cYJfDGKfna7OXKW6xnitRZ8lkpv2XWSKkQ1IlE4k0ylXolHQzAzPKr6x0f5lkZF9WolW/wCjHacd+jRLGTpQtjNcA3cWCY2wxCqPQBZHbIhiAANgARm07pjQmh1Spta7nxtuYAkQsYDJMYxaVJydkmwbwVTujHtmphcs+r2IORzrtVKXC6NOnhktyK2ZO2WKVIaQ8FylTsTSJFqlEsQFiJMB7HFZYizhNx67RRxUkU2Fg2lYDEcV29w3ijLnFr2f/ZyvIR6Z6DwtmFKLOOy+N6sE93eQv7o5L6O/qX+zJ/0eqxOWuJM8UxWixoBkiDJIhnG5VJZJoqVqZT0Bm4rBRlvX7jUhxk4vgxsVlMl8LuuT3lqkjZXq/Uig1KL1TiSNasjLpkqk7at+4mMjuIYoDEuACXDADRkW0S0sLOW5PzYZSKZ6mEPZfw+UfU79ERczFZrJS6NOjhVHcivJjlJy7LMaY0IljAeCSJKcSSJE8ESQFiCJpDJbkhEdepZPovvwNVEN0khpF7CKyt0PV0rCSM9nZYLyscMRidq8Lt0G+MGpem5/Z/Yy6qG6Bv8AHW/Hcv7PNfgqJ/TJP2ZwP6PXyW+tr7PT6NTaSa4pP3OXZHbI8ZNOM3FktxqWSINCaGmRTiVSRNMhlT5leB5IpUiGBZIJ0AFx7IamFTJZGnjoqVMrg/lXoPcWK6a6ZDPKo9R7ya1U0Qyydc2g3k/1shqyZcXL7BvIvWz+ienlUFwv5sW4rlqrH7LNPBRW6KXoGSh2SfbJe5REj2OjTFhjJFAkkA5DwNILkh4JIskkMmgSSGSqQxDnMsihkMZbU1H6XtS8+C/nI7OgpxyyTWI5Niiju1oxyJSwgOGBHXpqSae5pp+TIyWUSjLa0zy3P8C6c30dn+j9VY8/qK9kz2WhvVkEdD2WzHaoqLetN7L6x4M519eeTj+T0/x259M34VDF0cpcD9se4lkTaDJIa2QaGRyRFxAY0QwIZKIsBkY4BgQ1wGA3YDAg2AwAndhtANgeBg4oBCJAPA2UgyPBHKRJIYU2SwMmix5AkjIYDu9JKIFbHY7u485PSC68/JGyirLL6KXN/wBIu5NRaim98vE+duF/z9T0GnhhIr1Ek3hejapo6ETA2SEhCgAjEBzfavLtuO2lw2Z9F8sjDq6dyydXx2o2S2s4TDYqWGq3adt01zicOcfTPSXUx1VODtsLilKKlF3i9U1xMNleDydtThJprBaVYzPgpF70SZLId8DYxO8ABe8ABNsi0A3aI4ARseBDdoAEcgARzABjqDGMlUAaGOoAxjmADdokhjozGMf3thpCE765NQAZicZGlHak/JcZPkaYVl1FErpbUZ2URliau3PcvZLhFeZ1dNUdPUuOnr2R7O1w0Dr1xOBOXJdijQUDxgAAIAEdempJpq6as0+RGUU1hkotppo897S5Q4yt5uD+qPLzRxdVRh5R6jx+rUopMx8pzOVB7MruDeq4rqjBKGTXrtHHULdHs6mlilJKUXtJ6poxWU8nl7KpVycZLGCRYvmZpVtFQ9VkyGAHd4IeRO+ABVWABO/AYjrjEM/EiAa8QIeBkq4wGusAxrqgAneAMR1BjGuulxJJDGPEligwFjO5bGsRHjcxhRjeTu7eGK3yL41GnT6Wy6XHRhRq1MRUV9W3aMVuiv5vZrqryzvKFekr/s7/ACjAqnBRXm39UuZ2Ka8I83qL98m2blGFjZFYMMnklSJkRwAIAAAAAFHM8Cqsdl+afFPmU21qaNFFzqllHnWc5W4yaatJctzX1I411Tiz1ek1SnEy8Ni50HeOsfmi93mjNKOSep0sL1z39mxhczjU+F+a4r0M8qjzuo0dlL5RYjXtuM86TJgnhj+ZRKtg0SxxUXxK9oC94nxDADXIMANbHgBrFgYm0LADXIWB4GOsuY8DwRSxcVxHtY8EUswXAexjwRSxjZZGsAhNstjWIsQfMujWPDZQx+eqPhp+KXP5V+5fGvHZ0tN46U8OfCMiG1Umr3nOTslxbLYwbeEdvEKIfWDvOzuTqjG71nJLafBf7V0OlRTtR53W6t2v+jq8LSN8InKnLJbii4rHAAgAAAAAAAI0AGZm2Wxqx10fBremUW1KSNWn1EqnldHA5pljhJxkrPWz+WRyLKXF8nptPqY2RTRhYvL5x8Ubq2qcf3KZVs174WcMXC57KOlSO0ua3rzKnA5+o8XGXMODVo4yFTWMk+nErlUcWzTWVdoScmUulFAz8S0V/CMT8dJcSLpDAkszkL4gI3msh/CMjeay5i+ACOeYyfEapGMeKk+I/iQAptk1WgJqcR7AyWYR5smoDWX0Q4nN6dPc9t8ov9S2NZso0Fljy+EZGKzSpV0b2Y/TH9eZZtwdvT6GFPPbFweHlOSjCLlJ7kuHV8kSjBy6L7LY1LMju8hyVUdX46j0craRX0x6HQpowed1mslb/sdXgqBvhE5U5ZNOMbFyWCocMAAAAAAAABQAAAbJABm5nl8akWmr/wA4FNlSkaKb5VyymcjicFUw7vFd5DjFq+nVHPlXKrnGUdyvUw1C2y4kQTynC4teCXcVPplrBsFXXauOGSd2p0/f5ROUzjs9Ww0vEmuUou8X5MzWUOv+Rtq1VOoWCnTzarDR+Lz3+5RtRXZ46uXK4LNPPIP4k4vyuhOtnOs8ZYuuSxHEwl8Mk/UjswYZaayPaCSI7Sva16I3AW0WBvdhtDkcqItqHgkUEt7S8x7ESUJPpEVTMKUd815LV/YmqzRXo7Z9Iq1c/wDog/OWn2JKo3VeKb/m8FCvjqlT4paco6IkkkdOrSVV+sjadMO+jVwbeUZLOq00tiPGUv8A5XEshS2zHqdbCpYXLO4ynK4UlaC1+aT+KT6s310pHntRqpWPLZ0OCwhqjAwynk1qcLFyWCokJCAAAAAAAAFAAAAAAABkkAFXEYZSIuOScZtHNZr2fTd1eL5xMVunTeVwdKjXSgsPlGesZXorZqQWIp7td9ivdOHE1uRrSpu5i9sjMxmBwWIvaTws3wmvBfzK3Cqz+LwaYT1NXa3r+jBx3ZCtFXp7NePB0pKX2uVPTzXXJrhrYPiXD/vgwMTl84O0oTi+sWivDXo0JwkirtzjulJerAi9PXL0h6xtZfPL1DESt6Kr/SH4+t9b9kGIkf0NX0NeJqvfUn7tfkLj6JLS1r/KNcW97b822GS6NUV0h8KImyRZp4ZvgR7H13wamBySpP5bLnLRexZGqUjLbra6/eTqMr7OQjZyW2+q8K8kaa6MdnI1Hkpz4jwjqcJl7fA1xgcuVn2zZw2BSLlAplIvQhYsSKyREgFAAAAAAAAAAAAAAAAAAABriAEc4XFgaZRxWXKRBwJxsaOfzHIE98V5ozz08Jdo21a2yHTOfxOSSg/BKUfJszvTtfxZ0IeRT/nFMoVo4iP+Y3/VZ/mitwuRqhqtNL1go1VJtudOlJ89hL8iqSs9o0xto/1EUXFXvhqMvPb/AHFl+4km4PqzBUxGHUt1KFP+mU2vu2QefUcFsbILueSFZexbJv0D1VK/zFillbZJUzZnnr6kaOFyS+/7FsdP9mS3yb6isG9gMmS3RX5miFKXo5turnPtm/g8qfI0RrMcrDawuXJF0YFLmzQp0UiaRWSpEgFsACgAAAAAAAAAgAAAKAAAAAAAAACAAjQAMcA4ArVsFGW9EXFMkpMz6+RwZFwJqxlGt2ZTIOtE1cynU7JkXSif6hkL7JEfhQfqB0OyY/iD5y1R7L2H8RF3M0cPkMUTVSIO1mlRwEY8CaikVuTZZjSSJYESJDEOAAAAAAAAAAAAAAABAAAAAAUAAAAAAAAAAAEsABYAEsACWAA2QANkADZAAsACgAoAAAKACAAAAAAAAAAAAAAo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v-LV" altLang="lv-LV" sz="1800">
              <a:solidFill>
                <a:srgbClr val="000000"/>
              </a:solidFill>
              <a:latin typeface="Arial" charset="0"/>
            </a:endParaRPr>
          </a:p>
        </p:txBody>
      </p:sp>
      <p:sp>
        <p:nvSpPr>
          <p:cNvPr id="18438" name="AutoShape 4" descr="data:image/jpeg;base64,/9j/4AAQSkZJRgABAQAAAQABAAD/2wCEAAkGBxQSEhUUEhISEBUUEBAQEBQPEA8VEA8PFBQWFhQRFBQYHCggGBolHBQUITEhJSkrLi4uFx8zODMsNygtLisBCgoKDg0OFxAQGiwcHBwsLCwsLCwsLCwsLCwsLCwsLCwsLCwsLCwsLCwsLCwsLCwsLCwsLCwsLCwsLCwsLCwsN//AABEIAN0A5AMBEQACEQEDEQH/xAAbAAABBQEBAAAAAAAAAAAAAAAAAQIDBAUGB//EADsQAAIBAgMFBgQFAQgDAAAAAAABAgMRBAUhEjFBUWEGEyJxgZEyQlKhFLHB0fByByMkQ1NikuGCssL/xAAbAQACAwEBAQAAAAAAAAAAAAAAAQIDBAUGB//EAC4RAAICAQQCAgEEAAYDAAAAAAABAgMRBBIhMQVBE1EiFCMyYSRCUnGRsRUzgf/aAAwDAQACEQMRAD8A9xAAAAAAAAAAAAAAAAEADAAAAAAAAAAAAAAAQQBcM4AinioLfOK85Ig7Ir2LJGswpf6kP+SF80PsMomhWi90k/JokpxfTGPJAKMAAAAAAAAAAAAAAAAAAAAAACKtiIw+JpfmVztjDtibwUKmcxW6LfskYp+Rrj0Rc0V6uetfIvczy8ql0gUhaedt/KvRsI+UT7Qby1SzaD3px+6NUPIVS74JKSLtKspK8Wn5GyM4y6Yx5MAAAAAABHK2/QTeOwMjHZ2o6Q8T5v4V+5ztR5CMeIcsrlPBgY3MJy3zk+ibt7HLs1dkn2VObMupNlHyNkdzIdpi+Ri3MfTqtcWvVklfJdMkpM2cvzupT3vbjylr7M2U6+ccJ8lsZnUZfmcKq00fGL3+nM7FOohYuC3JeNAAAAAAAAAAAAAAAAACMAM7MMx2fDHWW59DnavWqr8Y9lc54MOUpSd27+Z527Uyl2yhybFjAzfJJghalC/n1JZbJxYyEHEE2iQrmiXyMQRryg7xdjTTqpQfDJJlnE9pnCF+67xr4tmVrLnY7VPkVJcrk3aWmN0trlgx59vp/LQj6zZJ65+kdpeBXuZC/wC0Cr/o0/8AlMX6+X0T/wDAQ/1k2H7fTk0u4Tbdkozer9hryH2im3wkYRct/CNnEY+VVK62FZXinfXq+Jj1etb4R5y1pSaXODOq0zlORmZVqRsV5wLBWmG4lghUSa5FgnjQ0vbQbi8BgRREmTRYpVHHW9mtbrei+u1weUTjI6rI82VaNm05Lf1XM7+j1XyrD7LU8mqbhijAAAAAAAAAAARgBTzPF93Hq9F+5i1mpVMP9yE5YOdjLe73ueTtuc2zI5ZZLCF7FONz4Gi3Ckl8TsaYVRX83gsSGvEU11J7ql/Y8oinsSXgdn14ikq5L8OwyUZ3RkluXYZI5O4k2PJFKFjTVY0ycZ45OczjDKm9pLwv7M6cJ7kev8Vrvnjsl2jJnVT4EmzspHR9lcu/zZLV6Q6LjIosmonmfNa95+KH/wBOqasYrJ5PMNlasyrJEzq9XWwZyIgm7Jt/xFkYkzM/GJvQsSwRZuZfX0s1dFsX6AkxFK27cyqxDRFGlcoUuSQ7A3ozUlvT+3I06e9wmmSizu8PWU4qS3NJnrarFOKaLiUsAAAAAAAAAAAQAOXzis51Glujp+55Pyt++1r6MtksiUKStqjnwjxkrSErYlR3DclHlEkY+OzV8WVSlKT5JmQ841epZGthgv4XH3S1txJOLRE2IO8Ly3pe4YyssCCm2Z+mSQ6eqehYmSMDN3eLi/4zTRdjhmzSXum2MkcrQntTUecrG9zW3J7e3URjR8ufR6Llj0SXBJJcjmzs3M+e32uybk/Zoz3EHyUt5KWMVo35knHEciMqEtdSMFlkkVc6xiS0fD0NaRM5ajjLz9SzZhEGdtk7uisDVumrFcpcDRXitTK3yMnlQdhptAbHZjE3UoPg7ryPR+Jv3RcWXQZvHaJgAAAAAAAAADJuyb6MjN4i2BytODk2+bbZ4m1b7GzFLlk83sxHjagxhHOZhitbFDGjmM4xjS5by+mrLLEsnKPOvF6nVjpeC1QO17P4197Gk4bTai21rspq7vyM+orUUSsrSR6DhqK3c0zHWsywUJFCorN+Zkl/IQs9xJdEjmc9fhfqOtfkPODnMDiobWz3a23K/eXd7fTY6lj/AGcYOrbqpvRJZ/o7nJ2cpdnFZt7Om4vUeAK+Pof3aa1LnX+2GDna1N8N5mjw8COdzmMknp7G2nskjAwNRKSbau96v4k77rG2yP4mhxjsydxkNZy3aI5kuzMjpYQer5IjjjIxMOtTP7JI2O5utxe45RLBXy7wYiPW6Zr8ZJwvx9jg+Tpz1ZaAwAAAAAAAAIcT8Mv6X+RVd/BiZz2CPHx/k8mXHIY9aEbOBM5bH0bN7yjAjls9w7aaRv07SL62chhcHJVU1BzafhXDa5s7PyR2dmmLSPVOx2WumtuetSdnJ/ouhx9Tbl4KLZ5OwjKyb5IzR+ykypTvIyvmRJE2IdolqXBNI5LPqnhfqOtfkKSOHwWI/wARb1OtZD9nJBye3aeo9n6miORDsidOt3mjX6JEVCyTi9zWhKt4WGBj4jC2kZ5wcXkWCrXwcZLVIcZEjm8TkcNu+yr8Wi9XPGBNm3lVLZ0KX2RN+dRRh1e8c/xiNBl+sjNHsmjcjHQ2xiXY4KFOL76PSVyeij++iuPZ0aPWLotFGAAAAAAAlwA53tPnvc2pw1k7Ob+mHLzZh1d+1bV2zo6LQ/MnKXSGUpWl0f67jzc/xsONZHbPAY5Fdy5yVyMqrQ2k+NhRimRMapll3uDLiSTH4XJ0ney6aIl8zwT3s3MLh7Wt7leHJkHyLmGJstlc9WuIrZbVgkilTqK5TFFiRJja62LXLfRNHF9oMQlFlunjmQmcZhU9t1P96h6HYnjZtLvg/a3HpfZ/E2ivI4kvxkZWjssPXTiXxlwIp18RqQb5EQ1sXdA5t8DwV5TIYwMrzj6hnAhinYNxEmjXbKpSySRq5et3mKPZNdm5OolH0OhvSii5vgp5ctqqul2y7xsXK3P0Vw7OgPUFgoAAAAAIwAo5zmCoUpTe/dBfVJ7kVXWKuOWX6ah3WKKPL8XXc5OUndybcnzbODKTlJtns6qlCCjHo6TKMd3lJL5oeF9UtzMmojnlHk/MaT4rty6ZfdVNWb4GVPKwziMq0qfi5LcNLaInnCJFtMY2mqaWt2xrYgK2Mx6tZK1vuRnbnoZlVMRd7yh8k4kXejRbFFfF4uyJLkng5DPa9zpaaGOScK3Jlehh/wC62eL8XrwLpT/PPo66q/Z2nRdncToumhh1EMSOLZXhnWUcXoUp4KWhk8RqSyLBF3wsgNliAbAd310RyBDKRBiwWMPqGBo3cvaROPBJFmtXuS3NvgGzJxud/hqtO2qvesv9ktP+/Q6ujn8Lz9nZ0Pj3dVKf/B3FKopJNO6aTT5pno08pM5sk4vDHoYgAAABGAHn/bLMe8rbCfhprZ86j+J+miOPrLd0sL0em8Tptle99v8A6ObZjOy2kssdhMa6Utpbtz6oqsSaM2t0q1FW336OjjitpKSd9LnPaweCtqdc3F9okhiNOVyDk8FWCKeIt9yvIYKGJx1hdjM+rirjURpEcag9pNIdKuCRdFGfiqumpdCJbGJzeMqpz13XOnXHEToUU+yeMyLRtz6LGXVtifRu/qV2x3I52qp9nV4fE6Iws50ojpYi4slTiRRqgmLAjrDDARqWIsB0KlyGBFrDS10GkSwbWGnoMeB+Jx0aUHKXDcubL6ksmjTaaV01FeziquJdSblLfJ69OhtZ7uihU1qC9HoH9n+Y7dF0ZO8qLSjfe6T+H2tY7ehu3R2v0eX8vpvjt3rqR1aNxyRQAAAp5ti1RpTqP5Ytr+rgvcrtnsg2Xaep22xh9nmeFwzqSu2t95tve3qzzVt23lnp9VqY6WCSNLFYCHdyUWoNrfFXl7szPWHGlr5z5bOPqKcVabTd3ZrT0aLVaprg7njvIRs/B9jsDmzpvZk/Df2IWVZWUV+W8Url8kP5HQ/j04pp8DDLK4PHzplB4ZBPFXI4ZDaZ9SuWKIKJTnX6lqgSURIVuoOJaoD5VeolEujAx80x1tFqzbRVnk2U05ZiqV3dmzB0VFRL+GldFE+yLQ+UnfTgLAOCksM18sxt9G9eX6mS6rHKOddRjo0J1WijaYZQwM/EBtK9osa4YYsFiFRMgx4HUiLI4LuGqWI7sDwWJ45Q1bskOOW+C6miVk0kc9meaOtLf4VuXPqb668Lns9j4/Qxojl9kdM0I6T7Og7K47usVTe6NT+6n/5fC/e3uatJZssX9nK8pR8lD+48nqh3jxwAAABynb3F2p06a+ae1L+mO77texz9fPEUvs7Phqs2Of0v+zjsNiLPfZNo4dte5HQ8ppHbBOPaNvY+6OZZHDPJcxeGcp2louE+nxGrT46Or4mSWpjk5ytO5vSwe4GYXMp0tN8eT/QJ0RmczWePrv5xhmtRzRTV1+xjlRtZ5u/xs65cDalVsFFIzfp5ESuyfCBUMWVRR3yXuG1yLo6eRQxeZN6Q9y+uhLs2V6fHZmOLbu9TTlLo0qOOh0aYnIlgu4WFr+RTNiaLVKgUymGBlai1qtPIlGa9iayW6GZNrZqekl+pCdS7Rmt0qfKJ3O+5lOH7MU9PJDO8HgodTJ6dYg4i+NlinW/jIOGRqiT9CVc1hFWvd8kOOmb9G6jxs5+sGZXx0qj10XJGuFKgeh0ujrpXC5JKKJs3F2igRItU72ut6akvNO5KLxJMqsSaw/o9jwVXbpwl9UIv3R6St5imeBsjtm0TEyAAB5/24rXxCX0U17vU42vl+5g9N4eGKnL7ZzMjEds6LJqm3STerTcfY5mpWGeK8tQqtQ0umVe0mC26d+K/Irrntlky0W/HbGX0efTjvXLQ6yl7PolU98FJeypXgWxZJl7L6GiM10+Tm2vLZdnTKFIyOuL9FapBliaIfHH6K06BapAopEf4clvDA5YcW8CWnhSLsAuUMGUytAtxoFLmASw4bwK1XCFsbRjY0LDc8g4pk0aRByIfDH6JFSsR3ZGqI/Rk5k5JrV2a5myjDRt09UF6K9NFpsSwi1SRBk+jSwdK+4qlNLsz6jUwojukzbwmV3jeV1yS09WUfqOTz93mLXL8FhFqnljta93w00ZNahNkqfMScsW9M9D7OSbw9O+jUdl36Ox6jSy3VJnL1bTuk49M0zQZhBAeZdrKl8VV6OK9oo4WrebWev8AFx/w8TDlMzZOpg3+zMr06i5ST91/0YNX9nmPP1/nB/0alSG0mnxRz92GcJLk8+7QZa6U27aN77aXOppbt0cM9b4bVqUPik+UYlWJsO8+mbuAw2i8l+Rz7p8nIm+WTVcOVxmU5Ks6BapARPDk95EFhhfIIlhhCLsEWKeEsVuwC1Tw+hU5iBUg3AL3YbhjZUhqQEM8OSUxkfd2JbhitANGPm0d3mzbpzZpiDDUXJ2SbfQtlNRXJfOyMFlvB0mV9nJys5+FclvMVmqS4RytR5VR4gsnXZflEKa0XqzI7HJ8nFutlc8zZqQwifAZVtGywdndITeOitwOgyv4PU9Z4uTdKyVSRdOmREYMDy7tZH/E1v61/wCqOBq//az2Pi3/AIeJhszHVOt7I4RulKX1TSXlFfuzBqnl4PL+akp2KK9HRfg1Yy7TlKCKWOy+M4uMoqS6kdzj0WwzBpx4aOEz7so4XlR8S37L3ryfE3U6tdSO9pPK5/G3/kjwGiV1bRXTKLeWWykpNtF7ZuUZwVMgnh0TUwyM/Doe9iFVBcg3sRJGkRcgHqmR3APURZAcqdwyR6I3EeRjWhgMaHkZG4ksgIqQ9w845ZWeTutJcEm/Nl8dQq0Vy16qX49nSZZk8Ka0SMdl0rHk5F2pna8yZsUaRCKKVgv0aRciWMF2nEYxzgDQmXcEtPU9X4tYpRns7LR0ysRjA827bUrYib5qMvtb9Dha5Ysyes8PJOlL6OairmM7MnhNnqGVYdU6cYJfDGKfna7OXKW6xnitRZ8lkpv2XWSKkQ1IlE4k0ylXolHQzAzPKr6x0f5lkZF9WolW/wCjHacd+jRLGTpQtjNcA3cWCY2wxCqPQBZHbIhiAANgARm07pjQmh1Spta7nxtuYAkQsYDJMYxaVJydkmwbwVTujHtmphcs+r2IORzrtVKXC6NOnhktyK2ZO2WKVIaQ8FylTsTSJFqlEsQFiJMB7HFZYizhNx67RRxUkU2Fg2lYDEcV29w3ijLnFr2f/ZyvIR6Z6DwtmFKLOOy+N6sE93eQv7o5L6O/qX+zJ/0eqxOWuJM8UxWixoBkiDJIhnG5VJZJoqVqZT0Bm4rBRlvX7jUhxk4vgxsVlMl8LuuT3lqkjZXq/Uig1KL1TiSNasjLpkqk7at+4mMjuIYoDEuACXDADRkW0S0sLOW5PzYZSKZ6mEPZfw+UfU79ERczFZrJS6NOjhVHcivJjlJy7LMaY0IljAeCSJKcSSJE8ESQFiCJpDJbkhEdepZPovvwNVEN0khpF7CKyt0PV0rCSM9nZYLyscMRidq8Lt0G+MGpem5/Z/Yy6qG6Bv8AHW/Hcv7PNfgqJ/TJP2ZwP6PXyW+tr7PT6NTaSa4pP3OXZHbI8ZNOM3FktxqWSINCaGmRTiVSRNMhlT5leB5IpUiGBZIJ0AFx7IamFTJZGnjoqVMrg/lXoPcWK6a6ZDPKo9R7ya1U0Qyydc2g3k/1shqyZcXL7BvIvWz+ienlUFwv5sW4rlqrH7LNPBRW6KXoGSh2SfbJe5REj2OjTFhjJFAkkA5DwNILkh4JIskkMmgSSGSqQxDnMsihkMZbU1H6XtS8+C/nI7OgpxyyTWI5Niiju1oxyJSwgOGBHXpqSae5pp+TIyWUSjLa0zy3P8C6c30dn+j9VY8/qK9kz2WhvVkEdD2WzHaoqLetN7L6x4M519eeTj+T0/x259M34VDF0cpcD9se4lkTaDJIa2QaGRyRFxAY0QwIZKIsBkY4BgQ1wGA3YDAg2AwAndhtANgeBg4oBCJAPA2UgyPBHKRJIYU2SwMmix5AkjIYDu9JKIFbHY7u485PSC68/JGyirLL6KXN/wBIu5NRaim98vE+duF/z9T0GnhhIr1Ek3hejapo6ETA2SEhCgAjEBzfavLtuO2lw2Z9F8sjDq6dyydXx2o2S2s4TDYqWGq3adt01zicOcfTPSXUx1VODtsLilKKlF3i9U1xMNleDydtThJprBaVYzPgpF70SZLId8DYxO8ABe8ABNsi0A3aI4ARseBDdoAEcgARzABjqDGMlUAaGOoAxjmADdokhjozGMf3thpCE765NQAZicZGlHak/JcZPkaYVl1FErpbUZ2URliau3PcvZLhFeZ1dNUdPUuOnr2R7O1w0Dr1xOBOXJdijQUDxgAAIAEdempJpq6as0+RGUU1hkotppo897S5Q4yt5uD+qPLzRxdVRh5R6jx+rUopMx8pzOVB7MruDeq4rqjBKGTXrtHHULdHs6mlilJKUXtJ6poxWU8nl7KpVycZLGCRYvmZpVtFQ9VkyGAHd4IeRO+ABVWABO/AYjrjEM/EiAa8QIeBkq4wGusAxrqgAneAMR1BjGuulxJJDGPEligwFjO5bGsRHjcxhRjeTu7eGK3yL41GnT6Wy6XHRhRq1MRUV9W3aMVuiv5vZrqryzvKFekr/s7/ACjAqnBRXm39UuZ2Ka8I83qL98m2blGFjZFYMMnklSJkRwAIAAAAAFHM8Cqsdl+afFPmU21qaNFFzqllHnWc5W4yaatJctzX1I411Tiz1ek1SnEy8Ni50HeOsfmi93mjNKOSep0sL1z39mxhczjU+F+a4r0M8qjzuo0dlL5RYjXtuM86TJgnhj+ZRKtg0SxxUXxK9oC94nxDADXIMANbHgBrFgYm0LADXIWB4GOsuY8DwRSxcVxHtY8EUswXAexjwRSxjZZGsAhNstjWIsQfMujWPDZQx+eqPhp+KXP5V+5fGvHZ0tN46U8OfCMiG1Umr3nOTslxbLYwbeEdvEKIfWDvOzuTqjG71nJLafBf7V0OlRTtR53W6t2v+jq8LSN8InKnLJbii4rHAAgAAAAAAAI0AGZm2Wxqx10fBremUW1KSNWn1EqnldHA5pljhJxkrPWz+WRyLKXF8nptPqY2RTRhYvL5x8Ubq2qcf3KZVs174WcMXC57KOlSO0ua3rzKnA5+o8XGXMODVo4yFTWMk+nErlUcWzTWVdoScmUulFAz8S0V/CMT8dJcSLpDAkszkL4gI3msh/CMjeay5i+ACOeYyfEapGMeKk+I/iQAptk1WgJqcR7AyWYR5smoDWX0Q4nN6dPc9t8ov9S2NZso0Fljy+EZGKzSpV0b2Y/TH9eZZtwdvT6GFPPbFweHlOSjCLlJ7kuHV8kSjBy6L7LY1LMju8hyVUdX46j0craRX0x6HQpowed1mslb/sdXgqBvhE5U5ZNOMbFyWCocMAAAAAAAABQAAAbJABm5nl8akWmr/wA4FNlSkaKb5VyymcjicFUw7vFd5DjFq+nVHPlXKrnGUdyvUw1C2y4kQTynC4teCXcVPplrBsFXXauOGSd2p0/f5ROUzjs9Ww0vEmuUou8X5MzWUOv+Rtq1VOoWCnTzarDR+Lz3+5RtRXZ46uXK4LNPPIP4k4vyuhOtnOs8ZYuuSxHEwl8Mk/UjswYZaayPaCSI7Sva16I3AW0WBvdhtDkcqItqHgkUEt7S8x7ESUJPpEVTMKUd815LV/YmqzRXo7Z9Iq1c/wDog/OWn2JKo3VeKb/m8FCvjqlT4paco6IkkkdOrSVV+sjadMO+jVwbeUZLOq00tiPGUv8A5XEshS2zHqdbCpYXLO4ynK4UlaC1+aT+KT6s310pHntRqpWPLZ0OCwhqjAwynk1qcLFyWCokJCAAAAAAAAFAAAAAAABkkAFXEYZSIuOScZtHNZr2fTd1eL5xMVunTeVwdKjXSgsPlGesZXorZqQWIp7td9ivdOHE1uRrSpu5i9sjMxmBwWIvaTws3wmvBfzK3Cqz+LwaYT1NXa3r+jBx3ZCtFXp7NePB0pKX2uVPTzXXJrhrYPiXD/vgwMTl84O0oTi+sWivDXo0JwkirtzjulJerAi9PXL0h6xtZfPL1DESt6Kr/SH4+t9b9kGIkf0NX0NeJqvfUn7tfkLj6JLS1r/KNcW97b822GS6NUV0h8KImyRZp4ZvgR7H13wamBySpP5bLnLRexZGqUjLbra6/eTqMr7OQjZyW2+q8K8kaa6MdnI1Hkpz4jwjqcJl7fA1xgcuVn2zZw2BSLlAplIvQhYsSKyREgFAAAAAAAAAAAAAAAAAAABriAEc4XFgaZRxWXKRBwJxsaOfzHIE98V5ozz08Jdo21a2yHTOfxOSSg/BKUfJszvTtfxZ0IeRT/nFMoVo4iP+Y3/VZ/mitwuRqhqtNL1go1VJtudOlJ89hL8iqSs9o0xto/1EUXFXvhqMvPb/AHFl+4km4PqzBUxGHUt1KFP+mU2vu2QefUcFsbILueSFZexbJv0D1VK/zFillbZJUzZnnr6kaOFyS+/7FsdP9mS3yb6isG9gMmS3RX5miFKXo5turnPtm/g8qfI0RrMcrDawuXJF0YFLmzQp0UiaRWSpEgFsACgAAAAAAAAAgAAAKAAAAAAAAACAAjQAMcA4ArVsFGW9EXFMkpMz6+RwZFwJqxlGt2ZTIOtE1cynU7JkXSif6hkL7JEfhQfqB0OyY/iD5y1R7L2H8RF3M0cPkMUTVSIO1mlRwEY8CaikVuTZZjSSJYESJDEOAAAAAAAAAAAAAAABAAAAAAUAAAAAAAAAAAEsABYAEsACWAA2QANkADZAAsACgAoAAAKACAAAAAAAAAAAAAAoAf/Z"/>
          <p:cNvSpPr>
            <a:spLocks noChangeAspect="1" noChangeArrowheads="1"/>
          </p:cNvSpPr>
          <p:nvPr/>
        </p:nvSpPr>
        <p:spPr bwMode="auto">
          <a:xfrm>
            <a:off x="152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v-LV" altLang="lv-LV" sz="1800">
              <a:solidFill>
                <a:srgbClr val="000000"/>
              </a:solidFill>
              <a:latin typeface="Arial" charset="0"/>
            </a:endParaRPr>
          </a:p>
        </p:txBody>
      </p:sp>
    </p:spTree>
    <p:extLst>
      <p:ext uri="{BB962C8B-B14F-4D97-AF65-F5344CB8AC3E}">
        <p14:creationId xmlns:p14="http://schemas.microsoft.com/office/powerpoint/2010/main" val="244987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68313" y="0"/>
            <a:ext cx="8229600" cy="1143000"/>
          </a:xfrm>
        </p:spPr>
        <p:txBody>
          <a:bodyPr/>
          <a:lstStyle/>
          <a:p>
            <a:r>
              <a:rPr lang="lv-LV" altLang="lv-LV" dirty="0">
                <a:solidFill>
                  <a:srgbClr val="D16309"/>
                </a:solidFill>
              </a:rPr>
              <a:t>Veselīgu ēšanas paradumu veicināšana</a:t>
            </a:r>
            <a:endParaRPr lang="lv-LV" altLang="lv-LV" dirty="0" smtClean="0">
              <a:latin typeface="Arial Narrow" pitchFamily="34" charset="0"/>
            </a:endParaRPr>
          </a:p>
        </p:txBody>
      </p:sp>
      <p:sp>
        <p:nvSpPr>
          <p:cNvPr id="9219" name="Content Placeholder 2"/>
          <p:cNvSpPr>
            <a:spLocks noGrp="1"/>
          </p:cNvSpPr>
          <p:nvPr>
            <p:ph idx="1"/>
          </p:nvPr>
        </p:nvSpPr>
        <p:spPr>
          <a:xfrm>
            <a:off x="304800" y="836712"/>
            <a:ext cx="8677275" cy="5246588"/>
          </a:xfrm>
        </p:spPr>
        <p:txBody>
          <a:bodyPr>
            <a:normAutofit/>
          </a:bodyPr>
          <a:lstStyle/>
          <a:p>
            <a:pPr>
              <a:defRPr/>
            </a:pPr>
            <a:r>
              <a:rPr lang="lv-LV" altLang="lv-LV" sz="2400" dirty="0" smtClean="0"/>
              <a:t>Veselīgs ēdiens darbinieku ēdnīcā konkrētā nedēļas dienā</a:t>
            </a:r>
          </a:p>
          <a:p>
            <a:pPr>
              <a:defRPr/>
            </a:pPr>
            <a:r>
              <a:rPr lang="lv-LV" altLang="lv-LV" sz="2400" dirty="0" smtClean="0"/>
              <a:t>Kopīgas veselīgas brokastis (daži «aizliegtie produkti»)</a:t>
            </a:r>
          </a:p>
          <a:p>
            <a:pPr>
              <a:defRPr/>
            </a:pPr>
            <a:r>
              <a:rPr lang="lv-LV" altLang="lv-LV" sz="2400" dirty="0" smtClean="0"/>
              <a:t>Svaigi augļi un dārzeņi sanāksmju laikā</a:t>
            </a:r>
          </a:p>
          <a:p>
            <a:pPr>
              <a:defRPr/>
            </a:pPr>
            <a:r>
              <a:rPr lang="lv-LV" altLang="lv-LV" sz="2400" dirty="0" smtClean="0"/>
              <a:t>«Dzeriet bērzu sulas uz veselību» - bērzu sulu laikā tās visiem pieejamas virtuvītē</a:t>
            </a:r>
          </a:p>
          <a:p>
            <a:pPr>
              <a:defRPr/>
            </a:pPr>
            <a:r>
              <a:rPr lang="lv-LV" altLang="lv-LV" sz="2400" dirty="0" smtClean="0"/>
              <a:t>Pa ābolam katram darbiniekam katru dienu (rudenī)!</a:t>
            </a:r>
          </a:p>
          <a:p>
            <a:pPr>
              <a:defRPr/>
            </a:pPr>
            <a:r>
              <a:rPr lang="lv-LV" altLang="lv-LV" sz="2400" dirty="0" smtClean="0"/>
              <a:t>Augļu grozi</a:t>
            </a:r>
          </a:p>
          <a:p>
            <a:pPr>
              <a:defRPr/>
            </a:pPr>
            <a:r>
              <a:rPr lang="lv-LV" altLang="lv-LV" sz="2400" dirty="0" smtClean="0"/>
              <a:t>Citroni, ingvers un medus virtuvītē gripas periodā</a:t>
            </a:r>
          </a:p>
          <a:p>
            <a:pPr>
              <a:defRPr/>
            </a:pPr>
            <a:r>
              <a:rPr lang="lv-LV" altLang="lv-LV" sz="2400" dirty="0" smtClean="0"/>
              <a:t>Iespējas uzdot jautājumus dietologam (uzņēmuma iekšējā tīklā)</a:t>
            </a:r>
          </a:p>
          <a:p>
            <a:pPr>
              <a:defRPr/>
            </a:pPr>
            <a:r>
              <a:rPr lang="lv-LV" altLang="lv-LV" sz="2400" dirty="0" smtClean="0"/>
              <a:t>Apmācības par veselīga uztura pamatiem (ar mudinājumu apmeklēt – dažādas pieejas)</a:t>
            </a:r>
          </a:p>
          <a:p>
            <a:pPr>
              <a:defRPr/>
            </a:pPr>
            <a:r>
              <a:rPr lang="lv-LV" altLang="lv-LV" sz="2400" dirty="0" smtClean="0"/>
              <a:t>Mainītas jubileju svinēšanas tradīcijas (bez treknām kūkām un saldinātiem dzērieniem)</a:t>
            </a:r>
          </a:p>
          <a:p>
            <a:pPr>
              <a:defRPr/>
            </a:pPr>
            <a:endParaRPr lang="lv-LV" altLang="lv-LV" sz="2400" dirty="0" smtClean="0"/>
          </a:p>
        </p:txBody>
      </p:sp>
      <p:sp>
        <p:nvSpPr>
          <p:cNvPr id="18437" name="AutoShape 2" descr="data:image/jpeg;base64,/9j/4AAQSkZJRgABAQAAAQABAAD/2wCEAAkGBxQSEhUUEhISEBUUEBAQEBQPEA8VEA8PFBQWFhQRFBQYHCggGBolHBQUITEhJSkrLi4uFx8zODMsNygtLisBCgoKDg0OFxAQGiwcHBwsLCwsLCwsLCwsLCwsLCwsLCwsLCwsLCwsLCwsLCwsLCwsLCwsLCwsLCwsLCwsLCwsN//AABEIAN0A5AMBEQACEQEDEQH/xAAbAAABBQEBAAAAAAAAAAAAAAAAAQIDBAUGB//EADsQAAIBAgMFBgQFAQgDAAAAAAABAgMRBAUhEjFBUWEGEyJxgZEyQlKhFLHB0fByByMkQ1NikuGCssL/xAAbAQACAwEBAQAAAAAAAAAAAAAAAQIDBAUGB//EAC4RAAICAQQCAgEEAAYDAAAAAAABAgMRBBIhMQVBE1EiFCMyYSRCUnGRsRUzgf/aAAwDAQACEQMRAD8A9xAAAAAAAAAAAAAAAAEADAAAAAAAAAAAAAAAQQBcM4AinioLfOK85Ig7Ir2LJGswpf6kP+SF80PsMomhWi90k/JokpxfTGPJAKMAAAAAAAAAAAAAAAAAAAAAACKtiIw+JpfmVztjDtibwUKmcxW6LfskYp+Rrj0Rc0V6uetfIvczy8ql0gUhaedt/KvRsI+UT7Qby1SzaD3px+6NUPIVS74JKSLtKspK8Wn5GyM4y6Yx5MAAAAAABHK2/QTeOwMjHZ2o6Q8T5v4V+5ztR5CMeIcsrlPBgY3MJy3zk+ibt7HLs1dkn2VObMupNlHyNkdzIdpi+Ri3MfTqtcWvVklfJdMkpM2cvzupT3vbjylr7M2U6+ccJ8lsZnUZfmcKq00fGL3+nM7FOohYuC3JeNAAAAAAAAAAAAAAAAACMAM7MMx2fDHWW59DnavWqr8Y9lc54MOUpSd27+Z527Uyl2yhybFjAzfJJghalC/n1JZbJxYyEHEE2iQrmiXyMQRryg7xdjTTqpQfDJJlnE9pnCF+67xr4tmVrLnY7VPkVJcrk3aWmN0trlgx59vp/LQj6zZJ65+kdpeBXuZC/wC0Cr/o0/8AlMX6+X0T/wDAQ/1k2H7fTk0u4Tbdkozer9hryH2im3wkYRct/CNnEY+VVK62FZXinfXq+Jj1etb4R5y1pSaXODOq0zlORmZVqRsV5wLBWmG4lghUSa5FgnjQ0vbQbi8BgRREmTRYpVHHW9mtbrei+u1weUTjI6rI82VaNm05Lf1XM7+j1XyrD7LU8mqbhijAAAAAAAAAAARgBTzPF93Hq9F+5i1mpVMP9yE5YOdjLe73ueTtuc2zI5ZZLCF7FONz4Gi3Ckl8TsaYVRX83gsSGvEU11J7ql/Y8oinsSXgdn14ikq5L8OwyUZ3RkluXYZI5O4k2PJFKFjTVY0ycZ45OczjDKm9pLwv7M6cJ7kev8Vrvnjsl2jJnVT4EmzspHR9lcu/zZLV6Q6LjIosmonmfNa95+KH/wBOqasYrJ5PMNlasyrJEzq9XWwZyIgm7Jt/xFkYkzM/GJvQsSwRZuZfX0s1dFsX6AkxFK27cyqxDRFGlcoUuSQ7A3ozUlvT+3I06e9wmmSizu8PWU4qS3NJnrarFOKaLiUsAAAAAAAAAAAQAOXzis51Glujp+55Pyt++1r6MtksiUKStqjnwjxkrSErYlR3DclHlEkY+OzV8WVSlKT5JmQ841epZGthgv4XH3S1txJOLRE2IO8Ly3pe4YyssCCm2Z+mSQ6eqehYmSMDN3eLi/4zTRdjhmzSXum2MkcrQntTUecrG9zW3J7e3URjR8ufR6Llj0SXBJJcjmzs3M+e32uybk/Zoz3EHyUt5KWMVo35knHEciMqEtdSMFlkkVc6xiS0fD0NaRM5ajjLz9SzZhEGdtk7uisDVumrFcpcDRXitTK3yMnlQdhptAbHZjE3UoPg7ryPR+Jv3RcWXQZvHaJgAAAAAAAAADJuyb6MjN4i2BytODk2+bbZ4m1b7GzFLlk83sxHjagxhHOZhitbFDGjmM4xjS5by+mrLLEsnKPOvF6nVjpeC1QO17P4197Gk4bTai21rspq7vyM+orUUSsrSR6DhqK3c0zHWsywUJFCorN+Zkl/IQs9xJdEjmc9fhfqOtfkPODnMDiobWz3a23K/eXd7fTY6lj/AGcYOrbqpvRJZ/o7nJ2cpdnFZt7Om4vUeAK+Pof3aa1LnX+2GDna1N8N5mjw8COdzmMknp7G2nskjAwNRKSbau96v4k77rG2yP4mhxjsydxkNZy3aI5kuzMjpYQer5IjjjIxMOtTP7JI2O5utxe45RLBXy7wYiPW6Zr8ZJwvx9jg+Tpz1ZaAwAAAAAAAAIcT8Mv6X+RVd/BiZz2CPHx/k8mXHIY9aEbOBM5bH0bN7yjAjls9w7aaRv07SL62chhcHJVU1BzafhXDa5s7PyR2dmmLSPVOx2WumtuetSdnJ/ouhx9Tbl4KLZ5OwjKyb5IzR+ykypTvIyvmRJE2IdolqXBNI5LPqnhfqOtfkKSOHwWI/wARb1OtZD9nJBye3aeo9n6miORDsidOt3mjX6JEVCyTi9zWhKt4WGBj4jC2kZ5wcXkWCrXwcZLVIcZEjm8TkcNu+yr8Wi9XPGBNm3lVLZ0KX2RN+dRRh1e8c/xiNBl+sjNHsmjcjHQ2xiXY4KFOL76PSVyeij++iuPZ0aPWLotFGAAAAAAAlwA53tPnvc2pw1k7Ob+mHLzZh1d+1bV2zo6LQ/MnKXSGUpWl0f67jzc/xsONZHbPAY5Fdy5yVyMqrQ2k+NhRimRMapll3uDLiSTH4XJ0ney6aIl8zwT3s3MLh7Wt7leHJkHyLmGJstlc9WuIrZbVgkilTqK5TFFiRJja62LXLfRNHF9oMQlFlunjmQmcZhU9t1P96h6HYnjZtLvg/a3HpfZ/E2ivI4kvxkZWjssPXTiXxlwIp18RqQb5EQ1sXdA5t8DwV5TIYwMrzj6hnAhinYNxEmjXbKpSySRq5et3mKPZNdm5OolH0OhvSii5vgp5ctqqul2y7xsXK3P0Vw7OgPUFgoAAAAAIwAo5zmCoUpTe/dBfVJ7kVXWKuOWX6ah3WKKPL8XXc5OUndybcnzbODKTlJtns6qlCCjHo6TKMd3lJL5oeF9UtzMmojnlHk/MaT4rty6ZfdVNWb4GVPKwziMq0qfi5LcNLaInnCJFtMY2mqaWt2xrYgK2Mx6tZK1vuRnbnoZlVMRd7yh8k4kXejRbFFfF4uyJLkng5DPa9zpaaGOScK3Jlehh/wC62eL8XrwLpT/PPo66q/Z2nRdncToumhh1EMSOLZXhnWUcXoUp4KWhk8RqSyLBF3wsgNliAbAd310RyBDKRBiwWMPqGBo3cvaROPBJFmtXuS3NvgGzJxud/hqtO2qvesv9ktP+/Q6ujn8Lz9nZ0Pj3dVKf/B3FKopJNO6aTT5pno08pM5sk4vDHoYgAAABGAHn/bLMe8rbCfhprZ86j+J+miOPrLd0sL0em8Tptle99v8A6ObZjOy2kssdhMa6Utpbtz6oqsSaM2t0q1FW336OjjitpKSd9LnPaweCtqdc3F9okhiNOVyDk8FWCKeIt9yvIYKGJx1hdjM+rirjURpEcag9pNIdKuCRdFGfiqumpdCJbGJzeMqpz13XOnXHEToUU+yeMyLRtz6LGXVtifRu/qV2x3I52qp9nV4fE6Iws50ojpYi4slTiRRqgmLAjrDDARqWIsB0KlyGBFrDS10GkSwbWGnoMeB+Jx0aUHKXDcubL6ksmjTaaV01FeziquJdSblLfJ69OhtZ7uihU1qC9HoH9n+Y7dF0ZO8qLSjfe6T+H2tY7ehu3R2v0eX8vpvjt3rqR1aNxyRQAAAp5ti1RpTqP5Ytr+rgvcrtnsg2Xaep22xh9nmeFwzqSu2t95tve3qzzVt23lnp9VqY6WCSNLFYCHdyUWoNrfFXl7szPWHGlr5z5bOPqKcVabTd3ZrT0aLVaprg7njvIRs/B9jsDmzpvZk/Df2IWVZWUV+W8Url8kP5HQ/j04pp8DDLK4PHzplB4ZBPFXI4ZDaZ9SuWKIKJTnX6lqgSURIVuoOJaoD5VeolEujAx80x1tFqzbRVnk2U05ZiqV3dmzB0VFRL+GldFE+yLQ+UnfTgLAOCksM18sxt9G9eX6mS6rHKOddRjo0J1WijaYZQwM/EBtK9osa4YYsFiFRMgx4HUiLI4LuGqWI7sDwWJ45Q1bskOOW+C6miVk0kc9meaOtLf4VuXPqb668Lns9j4/Qxojl9kdM0I6T7Og7K47usVTe6NT+6n/5fC/e3uatJZssX9nK8pR8lD+48nqh3jxwAAABynb3F2p06a+ae1L+mO77texz9fPEUvs7Phqs2Of0v+zjsNiLPfZNo4dte5HQ8ppHbBOPaNvY+6OZZHDPJcxeGcp2louE+nxGrT46Or4mSWpjk5ytO5vSwe4GYXMp0tN8eT/QJ0RmczWePrv5xhmtRzRTV1+xjlRtZ5u/xs65cDalVsFFIzfp5ESuyfCBUMWVRR3yXuG1yLo6eRQxeZN6Q9y+uhLs2V6fHZmOLbu9TTlLo0qOOh0aYnIlgu4WFr+RTNiaLVKgUymGBlai1qtPIlGa9iayW6GZNrZqekl+pCdS7Rmt0qfKJ3O+5lOH7MU9PJDO8HgodTJ6dYg4i+NlinW/jIOGRqiT9CVc1hFWvd8kOOmb9G6jxs5+sGZXx0qj10XJGuFKgeh0ujrpXC5JKKJs3F2igRItU72ut6akvNO5KLxJMqsSaw/o9jwVXbpwl9UIv3R6St5imeBsjtm0TEyAAB5/24rXxCX0U17vU42vl+5g9N4eGKnL7ZzMjEds6LJqm3STerTcfY5mpWGeK8tQqtQ0umVe0mC26d+K/Irrntlky0W/HbGX0efTjvXLQ6yl7PolU98FJeypXgWxZJl7L6GiM10+Tm2vLZdnTKFIyOuL9FapBliaIfHH6K06BapAopEf4clvDA5YcW8CWnhSLsAuUMGUytAtxoFLmASw4bwK1XCFsbRjY0LDc8g4pk0aRByIfDH6JFSsR3ZGqI/Rk5k5JrV2a5myjDRt09UF6K9NFpsSwi1SRBk+jSwdK+4qlNLsz6jUwojukzbwmV3jeV1yS09WUfqOTz93mLXL8FhFqnljta93w00ZNahNkqfMScsW9M9D7OSbw9O+jUdl36Ox6jSy3VJnL1bTuk49M0zQZhBAeZdrKl8VV6OK9oo4WrebWev8AFx/w8TDlMzZOpg3+zMr06i5ST91/0YNX9nmPP1/nB/0alSG0mnxRz92GcJLk8+7QZa6U27aN77aXOppbt0cM9b4bVqUPik+UYlWJsO8+mbuAw2i8l+Rz7p8nIm+WTVcOVxmU5Ks6BapARPDk95EFhhfIIlhhCLsEWKeEsVuwC1Tw+hU5iBUg3AL3YbhjZUhqQEM8OSUxkfd2JbhitANGPm0d3mzbpzZpiDDUXJ2SbfQtlNRXJfOyMFlvB0mV9nJys5+FclvMVmqS4RytR5VR4gsnXZflEKa0XqzI7HJ8nFutlc8zZqQwifAZVtGywdndITeOitwOgyv4PU9Z4uTdKyVSRdOmREYMDy7tZH/E1v61/wCqOBq//az2Pi3/AIeJhszHVOt7I4RulKX1TSXlFfuzBqnl4PL+akp2KK9HRfg1Yy7TlKCKWOy+M4uMoqS6kdzj0WwzBpx4aOEz7so4XlR8S37L3ryfE3U6tdSO9pPK5/G3/kjwGiV1bRXTKLeWWykpNtF7ZuUZwVMgnh0TUwyM/Doe9iFVBcg3sRJGkRcgHqmR3APURZAcqdwyR6I3EeRjWhgMaHkZG4ksgIqQ9w845ZWeTutJcEm/Nl8dQq0Vy16qX49nSZZk8Ka0SMdl0rHk5F2pna8yZsUaRCKKVgv0aRciWMF2nEYxzgDQmXcEtPU9X4tYpRns7LR0ysRjA827bUrYib5qMvtb9Dha5Ysyes8PJOlL6OairmM7MnhNnqGVYdU6cYJfDGKfna7OXKW6xnitRZ8lkpv2XWSKkQ1IlE4k0ylXolHQzAzPKr6x0f5lkZF9WolW/wCjHacd+jRLGTpQtjNcA3cWCY2wxCqPQBZHbIhiAANgARm07pjQmh1Spta7nxtuYAkQsYDJMYxaVJydkmwbwVTujHtmphcs+r2IORzrtVKXC6NOnhktyK2ZO2WKVIaQ8FylTsTSJFqlEsQFiJMB7HFZYizhNx67RRxUkU2Fg2lYDEcV29w3ijLnFr2f/ZyvIR6Z6DwtmFKLOOy+N6sE93eQv7o5L6O/qX+zJ/0eqxOWuJM8UxWixoBkiDJIhnG5VJZJoqVqZT0Bm4rBRlvX7jUhxk4vgxsVlMl8LuuT3lqkjZXq/Uig1KL1TiSNasjLpkqk7at+4mMjuIYoDEuACXDADRkW0S0sLOW5PzYZSKZ6mEPZfw+UfU79ERczFZrJS6NOjhVHcivJjlJy7LMaY0IljAeCSJKcSSJE8ESQFiCJpDJbkhEdepZPovvwNVEN0khpF7CKyt0PV0rCSM9nZYLyscMRidq8Lt0G+MGpem5/Z/Yy6qG6Bv8AHW/Hcv7PNfgqJ/TJP2ZwP6PXyW+tr7PT6NTaSa4pP3OXZHbI8ZNOM3FktxqWSINCaGmRTiVSRNMhlT5leB5IpUiGBZIJ0AFx7IamFTJZGnjoqVMrg/lXoPcWK6a6ZDPKo9R7ya1U0Qyydc2g3k/1shqyZcXL7BvIvWz+ienlUFwv5sW4rlqrH7LNPBRW6KXoGSh2SfbJe5REj2OjTFhjJFAkkA5DwNILkh4JIskkMmgSSGSqQxDnMsihkMZbU1H6XtS8+C/nI7OgpxyyTWI5Niiju1oxyJSwgOGBHXpqSae5pp+TIyWUSjLa0zy3P8C6c30dn+j9VY8/qK9kz2WhvVkEdD2WzHaoqLetN7L6x4M519eeTj+T0/x259M34VDF0cpcD9se4lkTaDJIa2QaGRyRFxAY0QwIZKIsBkY4BgQ1wGA3YDAg2AwAndhtANgeBg4oBCJAPA2UgyPBHKRJIYU2SwMmix5AkjIYDu9JKIFbHY7u485PSC68/JGyirLL6KXN/wBIu5NRaim98vE+duF/z9T0GnhhIr1Ek3hejapo6ETA2SEhCgAjEBzfavLtuO2lw2Z9F8sjDq6dyydXx2o2S2s4TDYqWGq3adt01zicOcfTPSXUx1VODtsLilKKlF3i9U1xMNleDydtThJprBaVYzPgpF70SZLId8DYxO8ABe8ABNsi0A3aI4ARseBDdoAEcgARzABjqDGMlUAaGOoAxjmADdokhjozGMf3thpCE765NQAZicZGlHak/JcZPkaYVl1FErpbUZ2URliau3PcvZLhFeZ1dNUdPUuOnr2R7O1w0Dr1xOBOXJdijQUDxgAAIAEdempJpq6as0+RGUU1hkotppo897S5Q4yt5uD+qPLzRxdVRh5R6jx+rUopMx8pzOVB7MruDeq4rqjBKGTXrtHHULdHs6mlilJKUXtJ6poxWU8nl7KpVycZLGCRYvmZpVtFQ9VkyGAHd4IeRO+ABVWABO/AYjrjEM/EiAa8QIeBkq4wGusAxrqgAneAMR1BjGuulxJJDGPEligwFjO5bGsRHjcxhRjeTu7eGK3yL41GnT6Wy6XHRhRq1MRUV9W3aMVuiv5vZrqryzvKFekr/s7/ACjAqnBRXm39UuZ2Ka8I83qL98m2blGFjZFYMMnklSJkRwAIAAAAAFHM8Cqsdl+afFPmU21qaNFFzqllHnWc5W4yaatJctzX1I411Tiz1ek1SnEy8Ni50HeOsfmi93mjNKOSep0sL1z39mxhczjU+F+a4r0M8qjzuo0dlL5RYjXtuM86TJgnhj+ZRKtg0SxxUXxK9oC94nxDADXIMANbHgBrFgYm0LADXIWB4GOsuY8DwRSxcVxHtY8EUswXAexjwRSxjZZGsAhNstjWIsQfMujWPDZQx+eqPhp+KXP5V+5fGvHZ0tN46U8OfCMiG1Umr3nOTslxbLYwbeEdvEKIfWDvOzuTqjG71nJLafBf7V0OlRTtR53W6t2v+jq8LSN8InKnLJbii4rHAAgAAAAAAAI0AGZm2Wxqx10fBremUW1KSNWn1EqnldHA5pljhJxkrPWz+WRyLKXF8nptPqY2RTRhYvL5x8Ubq2qcf3KZVs174WcMXC57KOlSO0ua3rzKnA5+o8XGXMODVo4yFTWMk+nErlUcWzTWVdoScmUulFAz8S0V/CMT8dJcSLpDAkszkL4gI3msh/CMjeay5i+ACOeYyfEapGMeKk+I/iQAptk1WgJqcR7AyWYR5smoDWX0Q4nN6dPc9t8ov9S2NZso0Fljy+EZGKzSpV0b2Y/TH9eZZtwdvT6GFPPbFweHlOSjCLlJ7kuHV8kSjBy6L7LY1LMju8hyVUdX46j0craRX0x6HQpowed1mslb/sdXgqBvhE5U5ZNOMbFyWCocMAAAAAAAABQAAAbJABm5nl8akWmr/wA4FNlSkaKb5VyymcjicFUw7vFd5DjFq+nVHPlXKrnGUdyvUw1C2y4kQTynC4teCXcVPplrBsFXXauOGSd2p0/f5ROUzjs9Ww0vEmuUou8X5MzWUOv+Rtq1VOoWCnTzarDR+Lz3+5RtRXZ46uXK4LNPPIP4k4vyuhOtnOs8ZYuuSxHEwl8Mk/UjswYZaayPaCSI7Sva16I3AW0WBvdhtDkcqItqHgkUEt7S8x7ESUJPpEVTMKUd815LV/YmqzRXo7Z9Iq1c/wDog/OWn2JKo3VeKb/m8FCvjqlT4paco6IkkkdOrSVV+sjadMO+jVwbeUZLOq00tiPGUv8A5XEshS2zHqdbCpYXLO4ynK4UlaC1+aT+KT6s310pHntRqpWPLZ0OCwhqjAwynk1qcLFyWCokJCAAAAAAAAFAAAAAAABkkAFXEYZSIuOScZtHNZr2fTd1eL5xMVunTeVwdKjXSgsPlGesZXorZqQWIp7td9ivdOHE1uRrSpu5i9sjMxmBwWIvaTws3wmvBfzK3Cqz+LwaYT1NXa3r+jBx3ZCtFXp7NePB0pKX2uVPTzXXJrhrYPiXD/vgwMTl84O0oTi+sWivDXo0JwkirtzjulJerAi9PXL0h6xtZfPL1DESt6Kr/SH4+t9b9kGIkf0NX0NeJqvfUn7tfkLj6JLS1r/KNcW97b822GS6NUV0h8KImyRZp4ZvgR7H13wamBySpP5bLnLRexZGqUjLbra6/eTqMr7OQjZyW2+q8K8kaa6MdnI1Hkpz4jwjqcJl7fA1xgcuVn2zZw2BSLlAplIvQhYsSKyREgFAAAAAAAAAAAAAAAAAAABriAEc4XFgaZRxWXKRBwJxsaOfzHIE98V5ozz08Jdo21a2yHTOfxOSSg/BKUfJszvTtfxZ0IeRT/nFMoVo4iP+Y3/VZ/mitwuRqhqtNL1go1VJtudOlJ89hL8iqSs9o0xto/1EUXFXvhqMvPb/AHFl+4km4PqzBUxGHUt1KFP+mU2vu2QefUcFsbILueSFZexbJv0D1VK/zFillbZJUzZnnr6kaOFyS+/7FsdP9mS3yb6isG9gMmS3RX5miFKXo5turnPtm/g8qfI0RrMcrDawuXJF0YFLmzQp0UiaRWSpEgFsACgAAAAAAAAAgAAAKAAAAAAAAACAAjQAMcA4ArVsFGW9EXFMkpMz6+RwZFwJqxlGt2ZTIOtE1cynU7JkXSif6hkL7JEfhQfqB0OyY/iD5y1R7L2H8RF3M0cPkMUTVSIO1mlRwEY8CaikVuTZZjSSJYESJDEOAAAAAAAAAAAAAAABAAAAAAUAAAAAAAAAAAEsABYAEsACWAA2QANkADZAAsACgAoAAAKACAAAAAAAAAAAAAAoAf/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v-LV" altLang="lv-LV" sz="1800">
              <a:latin typeface="Arial" charset="0"/>
            </a:endParaRPr>
          </a:p>
        </p:txBody>
      </p:sp>
      <p:sp>
        <p:nvSpPr>
          <p:cNvPr id="18438" name="AutoShape 4" descr="data:image/jpeg;base64,/9j/4AAQSkZJRgABAQAAAQABAAD/2wCEAAkGBxQSEhUUEhISEBUUEBAQEBQPEA8VEA8PFBQWFhQRFBQYHCggGBolHBQUITEhJSkrLi4uFx8zODMsNygtLisBCgoKDg0OFxAQGiwcHBwsLCwsLCwsLCwsLCwsLCwsLCwsLCwsLCwsLCwsLCwsLCwsLCwsLCwsLCwsLCwsLCwsN//AABEIAN0A5AMBEQACEQEDEQH/xAAbAAABBQEBAAAAAAAAAAAAAAAAAQIDBAUGB//EADsQAAIBAgMFBgQFAQgDAAAAAAABAgMRBAUhEjFBUWEGEyJxgZEyQlKhFLHB0fByByMkQ1NikuGCssL/xAAbAQACAwEBAQAAAAAAAAAAAAAAAQIDBAUGB//EAC4RAAICAQQCAgEEAAYDAAAAAAABAgMRBBIhMQVBE1EiFCMyYSRCUnGRsRUzgf/aAAwDAQACEQMRAD8A9xAAAAAAAAAAAAAAAAEADAAAAAAAAAAAAAAAQQBcM4AinioLfOK85Ig7Ir2LJGswpf6kP+SF80PsMomhWi90k/JokpxfTGPJAKMAAAAAAAAAAAAAAAAAAAAAACKtiIw+JpfmVztjDtibwUKmcxW6LfskYp+Rrj0Rc0V6uetfIvczy8ql0gUhaedt/KvRsI+UT7Qby1SzaD3px+6NUPIVS74JKSLtKspK8Wn5GyM4y6Yx5MAAAAAABHK2/QTeOwMjHZ2o6Q8T5v4V+5ztR5CMeIcsrlPBgY3MJy3zk+ibt7HLs1dkn2VObMupNlHyNkdzIdpi+Ri3MfTqtcWvVklfJdMkpM2cvzupT3vbjylr7M2U6+ccJ8lsZnUZfmcKq00fGL3+nM7FOohYuC3JeNAAAAAAAAAAAAAAAAACMAM7MMx2fDHWW59DnavWqr8Y9lc54MOUpSd27+Z527Uyl2yhybFjAzfJJghalC/n1JZbJxYyEHEE2iQrmiXyMQRryg7xdjTTqpQfDJJlnE9pnCF+67xr4tmVrLnY7VPkVJcrk3aWmN0trlgx59vp/LQj6zZJ65+kdpeBXuZC/wC0Cr/o0/8AlMX6+X0T/wDAQ/1k2H7fTk0u4Tbdkozer9hryH2im3wkYRct/CNnEY+VVK62FZXinfXq+Jj1etb4R5y1pSaXODOq0zlORmZVqRsV5wLBWmG4lghUSa5FgnjQ0vbQbi8BgRREmTRYpVHHW9mtbrei+u1weUTjI6rI82VaNm05Lf1XM7+j1XyrD7LU8mqbhijAAAAAAAAAAARgBTzPF93Hq9F+5i1mpVMP9yE5YOdjLe73ueTtuc2zI5ZZLCF7FONz4Gi3Ckl8TsaYVRX83gsSGvEU11J7ql/Y8oinsSXgdn14ikq5L8OwyUZ3RkluXYZI5O4k2PJFKFjTVY0ycZ45OczjDKm9pLwv7M6cJ7kev8Vrvnjsl2jJnVT4EmzspHR9lcu/zZLV6Q6LjIosmonmfNa95+KH/wBOqasYrJ5PMNlasyrJEzq9XWwZyIgm7Jt/xFkYkzM/GJvQsSwRZuZfX0s1dFsX6AkxFK27cyqxDRFGlcoUuSQ7A3ozUlvT+3I06e9wmmSizu8PWU4qS3NJnrarFOKaLiUsAAAAAAAAAAAQAOXzis51Glujp+55Pyt++1r6MtksiUKStqjnwjxkrSErYlR3DclHlEkY+OzV8WVSlKT5JmQ841epZGthgv4XH3S1txJOLRE2IO8Ly3pe4YyssCCm2Z+mSQ6eqehYmSMDN3eLi/4zTRdjhmzSXum2MkcrQntTUecrG9zW3J7e3URjR8ufR6Llj0SXBJJcjmzs3M+e32uybk/Zoz3EHyUt5KWMVo35knHEciMqEtdSMFlkkVc6xiS0fD0NaRM5ajjLz9SzZhEGdtk7uisDVumrFcpcDRXitTK3yMnlQdhptAbHZjE3UoPg7ryPR+Jv3RcWXQZvHaJgAAAAAAAAADJuyb6MjN4i2BytODk2+bbZ4m1b7GzFLlk83sxHjagxhHOZhitbFDGjmM4xjS5by+mrLLEsnKPOvF6nVjpeC1QO17P4197Gk4bTai21rspq7vyM+orUUSsrSR6DhqK3c0zHWsywUJFCorN+Zkl/IQs9xJdEjmc9fhfqOtfkPODnMDiobWz3a23K/eXd7fTY6lj/AGcYOrbqpvRJZ/o7nJ2cpdnFZt7Om4vUeAK+Pof3aa1LnX+2GDna1N8N5mjw8COdzmMknp7G2nskjAwNRKSbau96v4k77rG2yP4mhxjsydxkNZy3aI5kuzMjpYQer5IjjjIxMOtTP7JI2O5utxe45RLBXy7wYiPW6Zr8ZJwvx9jg+Tpz1ZaAwAAAAAAAAIcT8Mv6X+RVd/BiZz2CPHx/k8mXHIY9aEbOBM5bH0bN7yjAjls9w7aaRv07SL62chhcHJVU1BzafhXDa5s7PyR2dmmLSPVOx2WumtuetSdnJ/ouhx9Tbl4KLZ5OwjKyb5IzR+ykypTvIyvmRJE2IdolqXBNI5LPqnhfqOtfkKSOHwWI/wARb1OtZD9nJBye3aeo9n6miORDsidOt3mjX6JEVCyTi9zWhKt4WGBj4jC2kZ5wcXkWCrXwcZLVIcZEjm8TkcNu+yr8Wi9XPGBNm3lVLZ0KX2RN+dRRh1e8c/xiNBl+sjNHsmjcjHQ2xiXY4KFOL76PSVyeij++iuPZ0aPWLotFGAAAAAAAlwA53tPnvc2pw1k7Ob+mHLzZh1d+1bV2zo6LQ/MnKXSGUpWl0f67jzc/xsONZHbPAY5Fdy5yVyMqrQ2k+NhRimRMapll3uDLiSTH4XJ0ney6aIl8zwT3s3MLh7Wt7leHJkHyLmGJstlc9WuIrZbVgkilTqK5TFFiRJja62LXLfRNHF9oMQlFlunjmQmcZhU9t1P96h6HYnjZtLvg/a3HpfZ/E2ivI4kvxkZWjssPXTiXxlwIp18RqQb5EQ1sXdA5t8DwV5TIYwMrzj6hnAhinYNxEmjXbKpSySRq5et3mKPZNdm5OolH0OhvSii5vgp5ctqqul2y7xsXK3P0Vw7OgPUFgoAAAAAIwAo5zmCoUpTe/dBfVJ7kVXWKuOWX6ah3WKKPL8XXc5OUndybcnzbODKTlJtns6qlCCjHo6TKMd3lJL5oeF9UtzMmojnlHk/MaT4rty6ZfdVNWb4GVPKwziMq0qfi5LcNLaInnCJFtMY2mqaWt2xrYgK2Mx6tZK1vuRnbnoZlVMRd7yh8k4kXejRbFFfF4uyJLkng5DPa9zpaaGOScK3Jlehh/wC62eL8XrwLpT/PPo66q/Z2nRdncToumhh1EMSOLZXhnWUcXoUp4KWhk8RqSyLBF3wsgNliAbAd310RyBDKRBiwWMPqGBo3cvaROPBJFmtXuS3NvgGzJxud/hqtO2qvesv9ktP+/Q6ujn8Lz9nZ0Pj3dVKf/B3FKopJNO6aTT5pno08pM5sk4vDHoYgAAABGAHn/bLMe8rbCfhprZ86j+J+miOPrLd0sL0em8Tptle99v8A6ObZjOy2kssdhMa6Utpbtz6oqsSaM2t0q1FW336OjjitpKSd9LnPaweCtqdc3F9okhiNOVyDk8FWCKeIt9yvIYKGJx1hdjM+rirjURpEcag9pNIdKuCRdFGfiqumpdCJbGJzeMqpz13XOnXHEToUU+yeMyLRtz6LGXVtifRu/qV2x3I52qp9nV4fE6Iws50ojpYi4slTiRRqgmLAjrDDARqWIsB0KlyGBFrDS10GkSwbWGnoMeB+Jx0aUHKXDcubL6ksmjTaaV01FeziquJdSblLfJ69OhtZ7uihU1qC9HoH9n+Y7dF0ZO8qLSjfe6T+H2tY7ehu3R2v0eX8vpvjt3rqR1aNxyRQAAAp5ti1RpTqP5Ytr+rgvcrtnsg2Xaep22xh9nmeFwzqSu2t95tve3qzzVt23lnp9VqY6WCSNLFYCHdyUWoNrfFXl7szPWHGlr5z5bOPqKcVabTd3ZrT0aLVaprg7njvIRs/B9jsDmzpvZk/Df2IWVZWUV+W8Url8kP5HQ/j04pp8DDLK4PHzplB4ZBPFXI4ZDaZ9SuWKIKJTnX6lqgSURIVuoOJaoD5VeolEujAx80x1tFqzbRVnk2U05ZiqV3dmzB0VFRL+GldFE+yLQ+UnfTgLAOCksM18sxt9G9eX6mS6rHKOddRjo0J1WijaYZQwM/EBtK9osa4YYsFiFRMgx4HUiLI4LuGqWI7sDwWJ45Q1bskOOW+C6miVk0kc9meaOtLf4VuXPqb668Lns9j4/Qxojl9kdM0I6T7Og7K47usVTe6NT+6n/5fC/e3uatJZssX9nK8pR8lD+48nqh3jxwAAABynb3F2p06a+ae1L+mO77texz9fPEUvs7Phqs2Of0v+zjsNiLPfZNo4dte5HQ8ppHbBOPaNvY+6OZZHDPJcxeGcp2louE+nxGrT46Or4mSWpjk5ytO5vSwe4GYXMp0tN8eT/QJ0RmczWePrv5xhmtRzRTV1+xjlRtZ5u/xs65cDalVsFFIzfp5ESuyfCBUMWVRR3yXuG1yLo6eRQxeZN6Q9y+uhLs2V6fHZmOLbu9TTlLo0qOOh0aYnIlgu4WFr+RTNiaLVKgUymGBlai1qtPIlGa9iayW6GZNrZqekl+pCdS7Rmt0qfKJ3O+5lOH7MU9PJDO8HgodTJ6dYg4i+NlinW/jIOGRqiT9CVc1hFWvd8kOOmb9G6jxs5+sGZXx0qj10XJGuFKgeh0ujrpXC5JKKJs3F2igRItU72ut6akvNO5KLxJMqsSaw/o9jwVXbpwl9UIv3R6St5imeBsjtm0TEyAAB5/24rXxCX0U17vU42vl+5g9N4eGKnL7ZzMjEds6LJqm3STerTcfY5mpWGeK8tQqtQ0umVe0mC26d+K/Irrntlky0W/HbGX0efTjvXLQ6yl7PolU98FJeypXgWxZJl7L6GiM10+Tm2vLZdnTKFIyOuL9FapBliaIfHH6K06BapAopEf4clvDA5YcW8CWnhSLsAuUMGUytAtxoFLmASw4bwK1XCFsbRjY0LDc8g4pk0aRByIfDH6JFSsR3ZGqI/Rk5k5JrV2a5myjDRt09UF6K9NFpsSwi1SRBk+jSwdK+4qlNLsz6jUwojukzbwmV3jeV1yS09WUfqOTz93mLXL8FhFqnljta93w00ZNahNkqfMScsW9M9D7OSbw9O+jUdl36Ox6jSy3VJnL1bTuk49M0zQZhBAeZdrKl8VV6OK9oo4WrebWev8AFx/w8TDlMzZOpg3+zMr06i5ST91/0YNX9nmPP1/nB/0alSG0mnxRz92GcJLk8+7QZa6U27aN77aXOppbt0cM9b4bVqUPik+UYlWJsO8+mbuAw2i8l+Rz7p8nIm+WTVcOVxmU5Ks6BapARPDk95EFhhfIIlhhCLsEWKeEsVuwC1Tw+hU5iBUg3AL3YbhjZUhqQEM8OSUxkfd2JbhitANGPm0d3mzbpzZpiDDUXJ2SbfQtlNRXJfOyMFlvB0mV9nJys5+FclvMVmqS4RytR5VR4gsnXZflEKa0XqzI7HJ8nFutlc8zZqQwifAZVtGywdndITeOitwOgyv4PU9Z4uTdKyVSRdOmREYMDy7tZH/E1v61/wCqOBq//az2Pi3/AIeJhszHVOt7I4RulKX1TSXlFfuzBqnl4PL+akp2KK9HRfg1Yy7TlKCKWOy+M4uMoqS6kdzj0WwzBpx4aOEz7so4XlR8S37L3ryfE3U6tdSO9pPK5/G3/kjwGiV1bRXTKLeWWykpNtF7ZuUZwVMgnh0TUwyM/Doe9iFVBcg3sRJGkRcgHqmR3APURZAcqdwyR6I3EeRjWhgMaHkZG4ksgIqQ9w845ZWeTutJcEm/Nl8dQq0Vy16qX49nSZZk8Ka0SMdl0rHk5F2pna8yZsUaRCKKVgv0aRciWMF2nEYxzgDQmXcEtPU9X4tYpRns7LR0ysRjA827bUrYib5qMvtb9Dha5Ysyes8PJOlL6OairmM7MnhNnqGVYdU6cYJfDGKfna7OXKW6xnitRZ8lkpv2XWSKkQ1IlE4k0ylXolHQzAzPKr6x0f5lkZF9WolW/wCjHacd+jRLGTpQtjNcA3cWCY2wxCqPQBZHbIhiAANgARm07pjQmh1Spta7nxtuYAkQsYDJMYxaVJydkmwbwVTujHtmphcs+r2IORzrtVKXC6NOnhktyK2ZO2WKVIaQ8FylTsTSJFqlEsQFiJMB7HFZYizhNx67RRxUkU2Fg2lYDEcV29w3ijLnFr2f/ZyvIR6Z6DwtmFKLOOy+N6sE93eQv7o5L6O/qX+zJ/0eqxOWuJM8UxWixoBkiDJIhnG5VJZJoqVqZT0Bm4rBRlvX7jUhxk4vgxsVlMl8LuuT3lqkjZXq/Uig1KL1TiSNasjLpkqk7at+4mMjuIYoDEuACXDADRkW0S0sLOW5PzYZSKZ6mEPZfw+UfU79ERczFZrJS6NOjhVHcivJjlJy7LMaY0IljAeCSJKcSSJE8ESQFiCJpDJbkhEdepZPovvwNVEN0khpF7CKyt0PV0rCSM9nZYLyscMRidq8Lt0G+MGpem5/Z/Yy6qG6Bv8AHW/Hcv7PNfgqJ/TJP2ZwP6PXyW+tr7PT6NTaSa4pP3OXZHbI8ZNOM3FktxqWSINCaGmRTiVSRNMhlT5leB5IpUiGBZIJ0AFx7IamFTJZGnjoqVMrg/lXoPcWK6a6ZDPKo9R7ya1U0Qyydc2g3k/1shqyZcXL7BvIvWz+ienlUFwv5sW4rlqrH7LNPBRW6KXoGSh2SfbJe5REj2OjTFhjJFAkkA5DwNILkh4JIskkMmgSSGSqQxDnMsihkMZbU1H6XtS8+C/nI7OgpxyyTWI5Niiju1oxyJSwgOGBHXpqSae5pp+TIyWUSjLa0zy3P8C6c30dn+j9VY8/qK9kz2WhvVkEdD2WzHaoqLetN7L6x4M519eeTj+T0/x259M34VDF0cpcD9se4lkTaDJIa2QaGRyRFxAY0QwIZKIsBkY4BgQ1wGA3YDAg2AwAndhtANgeBg4oBCJAPA2UgyPBHKRJIYU2SwMmix5AkjIYDu9JKIFbHY7u485PSC68/JGyirLL6KXN/wBIu5NRaim98vE+duF/z9T0GnhhIr1Ek3hejapo6ETA2SEhCgAjEBzfavLtuO2lw2Z9F8sjDq6dyydXx2o2S2s4TDYqWGq3adt01zicOcfTPSXUx1VODtsLilKKlF3i9U1xMNleDydtThJprBaVYzPgpF70SZLId8DYxO8ABe8ABNsi0A3aI4ARseBDdoAEcgARzABjqDGMlUAaGOoAxjmADdokhjozGMf3thpCE765NQAZicZGlHak/JcZPkaYVl1FErpbUZ2URliau3PcvZLhFeZ1dNUdPUuOnr2R7O1w0Dr1xOBOXJdijQUDxgAAIAEdempJpq6as0+RGUU1hkotppo897S5Q4yt5uD+qPLzRxdVRh5R6jx+rUopMx8pzOVB7MruDeq4rqjBKGTXrtHHULdHs6mlilJKUXtJ6poxWU8nl7KpVycZLGCRYvmZpVtFQ9VkyGAHd4IeRO+ABVWABO/AYjrjEM/EiAa8QIeBkq4wGusAxrqgAneAMR1BjGuulxJJDGPEligwFjO5bGsRHjcxhRjeTu7eGK3yL41GnT6Wy6XHRhRq1MRUV9W3aMVuiv5vZrqryzvKFekr/s7/ACjAqnBRXm39UuZ2Ka8I83qL98m2blGFjZFYMMnklSJkRwAIAAAAAFHM8Cqsdl+afFPmU21qaNFFzqllHnWc5W4yaatJctzX1I411Tiz1ek1SnEy8Ni50HeOsfmi93mjNKOSep0sL1z39mxhczjU+F+a4r0M8qjzuo0dlL5RYjXtuM86TJgnhj+ZRKtg0SxxUXxK9oC94nxDADXIMANbHgBrFgYm0LADXIWB4GOsuY8DwRSxcVxHtY8EUswXAexjwRSxjZZGsAhNstjWIsQfMujWPDZQx+eqPhp+KXP5V+5fGvHZ0tN46U8OfCMiG1Umr3nOTslxbLYwbeEdvEKIfWDvOzuTqjG71nJLafBf7V0OlRTtR53W6t2v+jq8LSN8InKnLJbii4rHAAgAAAAAAAI0AGZm2Wxqx10fBremUW1KSNWn1EqnldHA5pljhJxkrPWz+WRyLKXF8nptPqY2RTRhYvL5x8Ubq2qcf3KZVs174WcMXC57KOlSO0ua3rzKnA5+o8XGXMODVo4yFTWMk+nErlUcWzTWVdoScmUulFAz8S0V/CMT8dJcSLpDAkszkL4gI3msh/CMjeay5i+ACOeYyfEapGMeKk+I/iQAptk1WgJqcR7AyWYR5smoDWX0Q4nN6dPc9t8ov9S2NZso0Fljy+EZGKzSpV0b2Y/TH9eZZtwdvT6GFPPbFweHlOSjCLlJ7kuHV8kSjBy6L7LY1LMju8hyVUdX46j0craRX0x6HQpowed1mslb/sdXgqBvhE5U5ZNOMbFyWCocMAAAAAAAABQAAAbJABm5nl8akWmr/wA4FNlSkaKb5VyymcjicFUw7vFd5DjFq+nVHPlXKrnGUdyvUw1C2y4kQTynC4teCXcVPplrBsFXXauOGSd2p0/f5ROUzjs9Ww0vEmuUou8X5MzWUOv+Rtq1VOoWCnTzarDR+Lz3+5RtRXZ46uXK4LNPPIP4k4vyuhOtnOs8ZYuuSxHEwl8Mk/UjswYZaayPaCSI7Sva16I3AW0WBvdhtDkcqItqHgkUEt7S8x7ESUJPpEVTMKUd815LV/YmqzRXo7Z9Iq1c/wDog/OWn2JKo3VeKb/m8FCvjqlT4paco6IkkkdOrSVV+sjadMO+jVwbeUZLOq00tiPGUv8A5XEshS2zHqdbCpYXLO4ynK4UlaC1+aT+KT6s310pHntRqpWPLZ0OCwhqjAwynk1qcLFyWCokJCAAAAAAAAFAAAAAAABkkAFXEYZSIuOScZtHNZr2fTd1eL5xMVunTeVwdKjXSgsPlGesZXorZqQWIp7td9ivdOHE1uRrSpu5i9sjMxmBwWIvaTws3wmvBfzK3Cqz+LwaYT1NXa3r+jBx3ZCtFXp7NePB0pKX2uVPTzXXJrhrYPiXD/vgwMTl84O0oTi+sWivDXo0JwkirtzjulJerAi9PXL0h6xtZfPL1DESt6Kr/SH4+t9b9kGIkf0NX0NeJqvfUn7tfkLj6JLS1r/KNcW97b822GS6NUV0h8KImyRZp4ZvgR7H13wamBySpP5bLnLRexZGqUjLbra6/eTqMr7OQjZyW2+q8K8kaa6MdnI1Hkpz4jwjqcJl7fA1xgcuVn2zZw2BSLlAplIvQhYsSKyREgFAAAAAAAAAAAAAAAAAAABriAEc4XFgaZRxWXKRBwJxsaOfzHIE98V5ozz08Jdo21a2yHTOfxOSSg/BKUfJszvTtfxZ0IeRT/nFMoVo4iP+Y3/VZ/mitwuRqhqtNL1go1VJtudOlJ89hL8iqSs9o0xto/1EUXFXvhqMvPb/AHFl+4km4PqzBUxGHUt1KFP+mU2vu2QefUcFsbILueSFZexbJv0D1VK/zFillbZJUzZnnr6kaOFyS+/7FsdP9mS3yb6isG9gMmS3RX5miFKXo5turnPtm/g8qfI0RrMcrDawuXJF0YFLmzQp0UiaRWSpEgFsACgAAAAAAAAAgAAAKAAAAAAAAACAAjQAMcA4ArVsFGW9EXFMkpMz6+RwZFwJqxlGt2ZTIOtE1cynU7JkXSif6hkL7JEfhQfqB0OyY/iD5y1R7L2H8RF3M0cPkMUTVSIO1mlRwEY8CaikVuTZZjSSJYESJDEOAAAAAAAAAAAAAAABAAAAAAUAAAAAAAAAAAEsABYAEsACWAA2QANkADZAAsACgAoAAAKACAAAAAAAAAAAAAAoAf/Z"/>
          <p:cNvSpPr>
            <a:spLocks noChangeAspect="1" noChangeArrowheads="1"/>
          </p:cNvSpPr>
          <p:nvPr/>
        </p:nvSpPr>
        <p:spPr bwMode="auto">
          <a:xfrm>
            <a:off x="152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lv-LV" altLang="lv-LV" sz="1800">
              <a:latin typeface="Arial" charset="0"/>
            </a:endParaRPr>
          </a:p>
        </p:txBody>
      </p:sp>
    </p:spTree>
    <p:extLst>
      <p:ext uri="{BB962C8B-B14F-4D97-AF65-F5344CB8AC3E}">
        <p14:creationId xmlns:p14="http://schemas.microsoft.com/office/powerpoint/2010/main" val="36116106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pic>
        <p:nvPicPr>
          <p:cNvPr id="1026" name="Picture 2" descr="C:\Users\ivavan\Bildes_darba_vide\Datori_biroji_darba_pozas\Dzer_variak_ude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0"/>
            <a:ext cx="5161248" cy="688166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6496277"/>
            <a:ext cx="16700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362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lv-LV" altLang="lv-LV" dirty="0" smtClean="0"/>
              <a:t>Tipiskā sapulce....</a:t>
            </a:r>
          </a:p>
        </p:txBody>
      </p:sp>
      <p:sp>
        <p:nvSpPr>
          <p:cNvPr id="57347" name="Content Placeholder 2"/>
          <p:cNvSpPr>
            <a:spLocks noGrp="1"/>
          </p:cNvSpPr>
          <p:nvPr>
            <p:ph idx="1"/>
          </p:nvPr>
        </p:nvSpPr>
        <p:spPr/>
        <p:txBody>
          <a:bodyPr/>
          <a:lstStyle/>
          <a:p>
            <a:endParaRPr lang="lv-LV" altLang="lv-LV" smtClean="0"/>
          </a:p>
        </p:txBody>
      </p:sp>
      <p:sp>
        <p:nvSpPr>
          <p:cNvPr id="57348"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A910EEBD-0138-4751-B7A9-C84FD8187F04}" type="slidenum">
              <a:rPr lang="en-US" altLang="lv-LV" smtClean="0"/>
              <a:pPr/>
              <a:t>29</a:t>
            </a:fld>
            <a:endParaRPr lang="en-US" altLang="lv-LV" smtClean="0"/>
          </a:p>
        </p:txBody>
      </p:sp>
      <p:pic>
        <p:nvPicPr>
          <p:cNvPr id="57349" name="Picture 5" descr="C:\Users\ivavan\Prezentacijas\Veselibas_veicinasana\IMG_3328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02251"/>
            <a:ext cx="7806557" cy="585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4244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9552" y="188640"/>
            <a:ext cx="7786688" cy="864096"/>
          </a:xfrm>
        </p:spPr>
        <p:txBody>
          <a:bodyPr/>
          <a:lstStyle/>
          <a:p>
            <a:r>
              <a:rPr lang="lv-LV" altLang="lv-LV" sz="3600" dirty="0" smtClean="0"/>
              <a:t>Tipiskākie VVDV virzieni? </a:t>
            </a:r>
          </a:p>
        </p:txBody>
      </p:sp>
      <p:sp>
        <p:nvSpPr>
          <p:cNvPr id="46083" name="Content Placeholder 2"/>
          <p:cNvSpPr>
            <a:spLocks noGrp="1"/>
          </p:cNvSpPr>
          <p:nvPr>
            <p:ph idx="1"/>
          </p:nvPr>
        </p:nvSpPr>
        <p:spPr>
          <a:xfrm>
            <a:off x="611560" y="1052736"/>
            <a:ext cx="8208590" cy="5040089"/>
          </a:xfrm>
        </p:spPr>
        <p:txBody>
          <a:bodyPr/>
          <a:lstStyle/>
          <a:p>
            <a:pPr lvl="1"/>
            <a:r>
              <a:rPr lang="lv-LV" b="1" dirty="0"/>
              <a:t>fizisko aktivitāšu un veselīga dzīvesveida veicināšana</a:t>
            </a:r>
            <a:r>
              <a:rPr lang="lv-LV" dirty="0"/>
              <a:t> – piemēram, speciālu vingrojumu kompleksu veidošana;</a:t>
            </a:r>
          </a:p>
          <a:p>
            <a:pPr lvl="1"/>
            <a:r>
              <a:rPr lang="lv-LV" b="1" dirty="0"/>
              <a:t>sociālo kontaktu veicināšana</a:t>
            </a:r>
            <a:r>
              <a:rPr lang="lv-LV" dirty="0"/>
              <a:t> – piemēram, kopīgu pasākumu organizēšana, t.sk. ārpus darba laika un vietas, ģimeņu iesaistīšana;</a:t>
            </a:r>
          </a:p>
          <a:p>
            <a:pPr lvl="1"/>
            <a:r>
              <a:rPr lang="lv-LV" b="1" dirty="0"/>
              <a:t>atkarību profilakse un mazināšana</a:t>
            </a:r>
            <a:r>
              <a:rPr lang="lv-LV" dirty="0"/>
              <a:t> – piemēram, informācijas kampaņas par alkoholisko un narkotisko vielu, kā arī medikamentu radītajām problēmām, atkarības ārstēšanas programmu ieviešana.</a:t>
            </a:r>
          </a:p>
          <a:p>
            <a:pPr marL="0" indent="0">
              <a:buNone/>
            </a:pPr>
            <a:endParaRPr lang="lv-LV" sz="2600" dirty="0"/>
          </a:p>
          <a:p>
            <a:endParaRPr lang="lv-LV" altLang="lv-LV" b="1" dirty="0" smtClean="0"/>
          </a:p>
          <a:p>
            <a:endParaRPr lang="lv-LV" altLang="lv-LV" dirty="0" smtClean="0"/>
          </a:p>
        </p:txBody>
      </p:sp>
    </p:spTree>
    <p:extLst>
      <p:ext uri="{BB962C8B-B14F-4D97-AF65-F5344CB8AC3E}">
        <p14:creationId xmlns:p14="http://schemas.microsoft.com/office/powerpoint/2010/main" val="1296129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lv-LV" altLang="lv-LV" smtClean="0"/>
              <a:t>Varbūt labāk šādi?</a:t>
            </a:r>
          </a:p>
        </p:txBody>
      </p:sp>
      <p:sp>
        <p:nvSpPr>
          <p:cNvPr id="58371" name="Content Placeholder 2"/>
          <p:cNvSpPr>
            <a:spLocks noGrp="1"/>
          </p:cNvSpPr>
          <p:nvPr>
            <p:ph idx="1"/>
          </p:nvPr>
        </p:nvSpPr>
        <p:spPr/>
        <p:txBody>
          <a:bodyPr/>
          <a:lstStyle/>
          <a:p>
            <a:endParaRPr lang="lv-LV" altLang="lv-LV" smtClean="0"/>
          </a:p>
        </p:txBody>
      </p:sp>
      <p:sp>
        <p:nvSpPr>
          <p:cNvPr id="58372"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F8E5868-CFC1-492A-AFF7-878D2531C2E7}" type="slidenum">
              <a:rPr lang="en-US" altLang="lv-LV" smtClean="0"/>
              <a:pPr/>
              <a:t>30</a:t>
            </a:fld>
            <a:endParaRPr lang="en-US" altLang="lv-LV" smtClean="0"/>
          </a:p>
        </p:txBody>
      </p:sp>
      <p:pic>
        <p:nvPicPr>
          <p:cNvPr id="58373" name="Picture 2" descr="C:\Users\ivavan\Prezentacijas\Veselibas_veicinasana\IMG_3336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775" y="1268413"/>
            <a:ext cx="7451725" cy="558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0644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lv-LV" altLang="lv-LV" dirty="0" smtClean="0">
                <a:solidFill>
                  <a:srgbClr val="D16309"/>
                </a:solidFill>
              </a:rPr>
              <a:t>Vai šādi?</a:t>
            </a:r>
          </a:p>
        </p:txBody>
      </p:sp>
      <p:sp>
        <p:nvSpPr>
          <p:cNvPr id="59395" name="Content Placeholder 2"/>
          <p:cNvSpPr>
            <a:spLocks noGrp="1"/>
          </p:cNvSpPr>
          <p:nvPr>
            <p:ph idx="1"/>
          </p:nvPr>
        </p:nvSpPr>
        <p:spPr/>
        <p:txBody>
          <a:bodyPr/>
          <a:lstStyle/>
          <a:p>
            <a:endParaRPr lang="lv-LV" altLang="lv-LV" dirty="0" smtClean="0"/>
          </a:p>
        </p:txBody>
      </p:sp>
      <p:sp>
        <p:nvSpPr>
          <p:cNvPr id="59396"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50C932A2-8DDF-4CBC-99FB-D8B1CB307746}" type="slidenum">
              <a:rPr lang="en-US" altLang="lv-LV" smtClean="0"/>
              <a:pPr/>
              <a:t>31</a:t>
            </a:fld>
            <a:endParaRPr lang="en-US" altLang="lv-LV" smtClean="0"/>
          </a:p>
        </p:txBody>
      </p:sp>
      <p:pic>
        <p:nvPicPr>
          <p:cNvPr id="59397" name="Picture 3" descr="C:\Users\ivavan\Prezentacijas\Veselibas_veicinasana\IMG_3332 - 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8238" y="1258888"/>
            <a:ext cx="7466012" cy="559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63092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8194" name="Picture 2" descr="C:\Users\ivavan\Bildes_darba_vide\VVDV\20151214_1602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7" y="0"/>
            <a:ext cx="38576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6097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6" name="Picture 2" descr="C:\Users\ivavan\Bildes_darba_vide\VVDV\20151214_1603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680"/>
            <a:ext cx="9217024"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69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akingmoneywithjuan.com/wp-content/uploads/2013/09/CatLionMirr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3190" y="3789041"/>
            <a:ext cx="4269330" cy="30761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707904" y="332656"/>
            <a:ext cx="4342705" cy="1143000"/>
          </a:xfrm>
        </p:spPr>
        <p:txBody>
          <a:bodyPr/>
          <a:lstStyle/>
          <a:p>
            <a:r>
              <a:rPr lang="lv-LV" dirty="0" smtClean="0"/>
              <a:t>Fiziskās aktivitātes</a:t>
            </a:r>
            <a:endParaRPr lang="lv-LV" dirty="0"/>
          </a:p>
        </p:txBody>
      </p:sp>
      <p:sp>
        <p:nvSpPr>
          <p:cNvPr id="3" name="Content Placeholder 2"/>
          <p:cNvSpPr>
            <a:spLocks noGrp="1"/>
          </p:cNvSpPr>
          <p:nvPr>
            <p:ph idx="1"/>
          </p:nvPr>
        </p:nvSpPr>
        <p:spPr>
          <a:xfrm>
            <a:off x="503549" y="1628800"/>
            <a:ext cx="6408709" cy="2592287"/>
          </a:xfrm>
        </p:spPr>
        <p:txBody>
          <a:bodyPr/>
          <a:lstStyle/>
          <a:p>
            <a:r>
              <a:rPr lang="lv-LV" sz="1600" dirty="0" smtClean="0">
                <a:solidFill>
                  <a:schemeClr val="tx2"/>
                </a:solidFill>
              </a:rPr>
              <a:t>Pietiekams fizisko aktivitāšu līmenis </a:t>
            </a:r>
            <a:r>
              <a:rPr lang="lv-LV" sz="1600" b="1" dirty="0" smtClean="0">
                <a:solidFill>
                  <a:schemeClr val="tx2"/>
                </a:solidFill>
              </a:rPr>
              <a:t>– vismaz 5 reizes nedēļā, vismaz 30 min</a:t>
            </a:r>
            <a:r>
              <a:rPr lang="lv-LV" sz="1600" dirty="0" smtClean="0">
                <a:solidFill>
                  <a:schemeClr val="tx2"/>
                </a:solidFill>
              </a:rPr>
              <a:t> mērenas intensitātes fiziskās aktivitātes:</a:t>
            </a:r>
          </a:p>
          <a:p>
            <a:pPr lvl="1">
              <a:buFont typeface="Wingdings" pitchFamily="2" charset="2"/>
              <a:buChar char="ü"/>
            </a:pPr>
            <a:r>
              <a:rPr lang="lv-LV" sz="1600" b="1" dirty="0">
                <a:solidFill>
                  <a:schemeClr val="tx2"/>
                </a:solidFill>
              </a:rPr>
              <a:t>t</a:t>
            </a:r>
            <a:r>
              <a:rPr lang="lv-LV" sz="1600" b="1" dirty="0" smtClean="0">
                <a:solidFill>
                  <a:schemeClr val="tx2"/>
                </a:solidFill>
              </a:rPr>
              <a:t>ikai 15</a:t>
            </a:r>
            <a:r>
              <a:rPr lang="lv-LV" sz="1600" b="1" dirty="0">
                <a:solidFill>
                  <a:schemeClr val="tx2"/>
                </a:solidFill>
              </a:rPr>
              <a:t>% </a:t>
            </a:r>
            <a:r>
              <a:rPr lang="lv-LV" sz="1600" dirty="0">
                <a:solidFill>
                  <a:schemeClr val="tx2"/>
                </a:solidFill>
              </a:rPr>
              <a:t>respondentu (17,2% vīriešu un 12,9% sieviešu). </a:t>
            </a:r>
            <a:endParaRPr lang="lv-LV" sz="1600" dirty="0" smtClean="0">
              <a:solidFill>
                <a:schemeClr val="tx2"/>
              </a:solidFill>
            </a:endParaRPr>
          </a:p>
          <a:p>
            <a:pPr lvl="1">
              <a:buFont typeface="Wingdings" pitchFamily="2" charset="2"/>
              <a:buChar char="ü"/>
            </a:pPr>
            <a:endParaRPr lang="lv-LV" sz="1600" dirty="0">
              <a:solidFill>
                <a:schemeClr val="tx2"/>
              </a:solidFill>
            </a:endParaRPr>
          </a:p>
          <a:p>
            <a:pPr lvl="1">
              <a:buFont typeface="Wingdings" pitchFamily="2" charset="2"/>
              <a:buChar char="ü"/>
            </a:pPr>
            <a:endParaRPr lang="lv-LV" sz="1600" dirty="0" smtClean="0">
              <a:solidFill>
                <a:schemeClr val="tx2"/>
              </a:solidFill>
            </a:endParaRPr>
          </a:p>
          <a:p>
            <a:pPr lvl="1">
              <a:buFont typeface="Wingdings" pitchFamily="2" charset="2"/>
              <a:buChar char="ü"/>
            </a:pPr>
            <a:endParaRPr lang="lv-LV" sz="1600" dirty="0">
              <a:solidFill>
                <a:schemeClr val="tx2"/>
              </a:solidFill>
            </a:endParaRPr>
          </a:p>
          <a:p>
            <a:pPr lvl="1">
              <a:buFont typeface="Wingdings" pitchFamily="2" charset="2"/>
              <a:buChar char="ü"/>
            </a:pPr>
            <a:endParaRPr lang="lv-LV" sz="1600" dirty="0" smtClean="0">
              <a:solidFill>
                <a:schemeClr val="tx2"/>
              </a:solidFill>
            </a:endParaRPr>
          </a:p>
          <a:p>
            <a:pPr lvl="1">
              <a:buFont typeface="Wingdings" pitchFamily="2" charset="2"/>
              <a:buChar char="ü"/>
            </a:pPr>
            <a:endParaRPr lang="lv-LV" sz="1600" dirty="0">
              <a:solidFill>
                <a:schemeClr val="tx2"/>
              </a:solidFill>
            </a:endParaRPr>
          </a:p>
          <a:p>
            <a:pPr lvl="1">
              <a:buFont typeface="Wingdings" pitchFamily="2" charset="2"/>
              <a:buChar char="ü"/>
            </a:pPr>
            <a:endParaRPr lang="lv-LV" sz="1600" dirty="0" smtClean="0">
              <a:solidFill>
                <a:schemeClr val="tx2"/>
              </a:solidFill>
            </a:endParaRPr>
          </a:p>
          <a:p>
            <a:pPr lvl="1">
              <a:buFont typeface="Wingdings" pitchFamily="2" charset="2"/>
              <a:buChar char="ü"/>
            </a:pPr>
            <a:endParaRPr lang="lv-LV" sz="1600" dirty="0">
              <a:solidFill>
                <a:schemeClr val="tx2"/>
              </a:solidFill>
            </a:endParaRPr>
          </a:p>
          <a:p>
            <a:pPr lvl="1">
              <a:buFont typeface="Wingdings" pitchFamily="2" charset="2"/>
              <a:buChar char="ü"/>
            </a:pPr>
            <a:endParaRPr lang="lv-LV" sz="1600" dirty="0" smtClean="0">
              <a:solidFill>
                <a:schemeClr val="tx2"/>
              </a:solidFill>
            </a:endParaRPr>
          </a:p>
          <a:p>
            <a:pPr lvl="1">
              <a:buFont typeface="Wingdings" pitchFamily="2" charset="2"/>
              <a:buChar char="ü"/>
            </a:pPr>
            <a:endParaRPr lang="lv-LV" sz="1600" dirty="0" smtClean="0">
              <a:solidFill>
                <a:schemeClr val="tx2"/>
              </a:solidFill>
            </a:endParaRPr>
          </a:p>
          <a:p>
            <a:pPr lvl="1">
              <a:buFont typeface="Wingdings" pitchFamily="2" charset="2"/>
              <a:buChar char="ü"/>
            </a:pPr>
            <a:r>
              <a:rPr lang="lv-LV" sz="1600" dirty="0" smtClean="0">
                <a:solidFill>
                  <a:schemeClr val="tx2"/>
                </a:solidFill>
              </a:rPr>
              <a:t>Neskatoties </a:t>
            </a:r>
            <a:r>
              <a:rPr lang="lv-LV" sz="1600" dirty="0">
                <a:solidFill>
                  <a:schemeClr val="tx2"/>
                </a:solidFill>
              </a:rPr>
              <a:t>uz pasīvo brīvā laika pavadīšanas veidu, </a:t>
            </a:r>
            <a:endParaRPr lang="lv-LV" sz="1600" dirty="0" smtClean="0">
              <a:solidFill>
                <a:schemeClr val="tx2"/>
              </a:solidFill>
            </a:endParaRPr>
          </a:p>
          <a:p>
            <a:pPr marL="457200" lvl="1" indent="0">
              <a:buNone/>
            </a:pPr>
            <a:r>
              <a:rPr lang="lv-LV" sz="1600" dirty="0" smtClean="0">
                <a:solidFill>
                  <a:schemeClr val="tx2"/>
                </a:solidFill>
              </a:rPr>
              <a:t>37,6</a:t>
            </a:r>
            <a:r>
              <a:rPr lang="lv-LV" sz="1600" dirty="0">
                <a:solidFill>
                  <a:schemeClr val="tx2"/>
                </a:solidFill>
              </a:rPr>
              <a:t>% (2010.g. – 38,0%) vīriešu un 43,5% (46,6%) sieviešu </a:t>
            </a:r>
            <a:endParaRPr lang="lv-LV" sz="1600" dirty="0" smtClean="0">
              <a:solidFill>
                <a:schemeClr val="tx2"/>
              </a:solidFill>
            </a:endParaRPr>
          </a:p>
          <a:p>
            <a:pPr marL="457200" lvl="1" indent="0">
              <a:buNone/>
            </a:pPr>
            <a:r>
              <a:rPr lang="lv-LV" sz="1600" dirty="0" smtClean="0">
                <a:solidFill>
                  <a:schemeClr val="tx2"/>
                </a:solidFill>
              </a:rPr>
              <a:t>savu </a:t>
            </a:r>
            <a:r>
              <a:rPr lang="lv-LV" sz="1600" dirty="0">
                <a:solidFill>
                  <a:schemeClr val="tx2"/>
                </a:solidFill>
              </a:rPr>
              <a:t>fizisko formu vērtē kā </a:t>
            </a:r>
            <a:r>
              <a:rPr lang="lv-LV" sz="1600" dirty="0" smtClean="0">
                <a:solidFill>
                  <a:schemeClr val="tx2"/>
                </a:solidFill>
              </a:rPr>
              <a:t>vidēju. </a:t>
            </a:r>
            <a:endParaRPr lang="lv-LV" sz="1600" dirty="0">
              <a:solidFill>
                <a:schemeClr val="tx2"/>
              </a:solidFill>
            </a:endParaRPr>
          </a:p>
        </p:txBody>
      </p:sp>
      <p:pic>
        <p:nvPicPr>
          <p:cNvPr id="4" name="Picture 3"/>
          <p:cNvPicPr/>
          <p:nvPr/>
        </p:nvPicPr>
        <p:blipFill rotWithShape="1">
          <a:blip r:embed="rId3" cstate="print"/>
          <a:srcRect l="9210" t="22799" r="5192" b="20091"/>
          <a:stretch/>
        </p:blipFill>
        <p:spPr bwMode="auto">
          <a:xfrm>
            <a:off x="1187624" y="2636912"/>
            <a:ext cx="5040560" cy="2736304"/>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427984" y="6381055"/>
            <a:ext cx="3456384" cy="461665"/>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2012</a:t>
            </a:r>
          </a:p>
        </p:txBody>
      </p:sp>
    </p:spTree>
    <p:extLst>
      <p:ext uri="{BB962C8B-B14F-4D97-AF65-F5344CB8AC3E}">
        <p14:creationId xmlns:p14="http://schemas.microsoft.com/office/powerpoint/2010/main" val="348164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8" y="188913"/>
            <a:ext cx="8047037" cy="503783"/>
          </a:xfrm>
        </p:spPr>
        <p:txBody>
          <a:bodyPr/>
          <a:lstStyle/>
          <a:p>
            <a:r>
              <a:rPr lang="lv-LV" dirty="0" smtClean="0"/>
              <a:t>Fiziskā aktivitāte – realitāte? </a:t>
            </a:r>
            <a:endParaRPr lang="en-GB" dirty="0"/>
          </a:p>
        </p:txBody>
      </p:sp>
      <p:sp>
        <p:nvSpPr>
          <p:cNvPr id="3" name="Text Placeholder 2"/>
          <p:cNvSpPr>
            <a:spLocks noGrp="1"/>
          </p:cNvSpPr>
          <p:nvPr>
            <p:ph type="body" sz="half" idx="1"/>
          </p:nvPr>
        </p:nvSpPr>
        <p:spPr>
          <a:xfrm>
            <a:off x="179512" y="5229200"/>
            <a:ext cx="8856984" cy="684959"/>
          </a:xfrm>
        </p:spPr>
        <p:txBody>
          <a:bodyPr/>
          <a:lstStyle/>
          <a:p>
            <a:r>
              <a:rPr lang="lv-LV" sz="2800" b="1" dirty="0" smtClean="0"/>
              <a:t>5,8% + 4,1% + 12,5% = kustas pietiekami bieži…</a:t>
            </a:r>
            <a:endParaRPr lang="en-GB"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64704"/>
            <a:ext cx="8086725"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355976" y="5914159"/>
            <a:ext cx="4788024" cy="276999"/>
          </a:xfrm>
          <a:prstGeom prst="rect">
            <a:avLst/>
          </a:prstGeom>
          <a:noFill/>
        </p:spPr>
        <p:txBody>
          <a:bodyPr wrap="square" rtlCol="0">
            <a:spAutoFit/>
          </a:bodyPr>
          <a:lstStyle/>
          <a:p>
            <a:pPr fontAlgn="auto">
              <a:spcBef>
                <a:spcPts val="0"/>
              </a:spcBef>
              <a:spcAft>
                <a:spcPts val="0"/>
              </a:spcAft>
            </a:pPr>
            <a:r>
              <a:rPr lang="lv-LV" sz="1200" baseline="0" dirty="0" smtClean="0">
                <a:solidFill>
                  <a:prstClr val="black"/>
                </a:solidFill>
                <a:latin typeface="Calibri"/>
                <a:ea typeface="+mn-ea"/>
                <a:cs typeface="+mn-cs"/>
              </a:rPr>
              <a:t>*SPKC, Latvijas </a:t>
            </a:r>
            <a:r>
              <a:rPr lang="lv-LV" sz="1200" baseline="0" dirty="0">
                <a:solidFill>
                  <a:prstClr val="black"/>
                </a:solidFill>
                <a:latin typeface="Calibri"/>
                <a:ea typeface="+mn-ea"/>
                <a:cs typeface="+mn-cs"/>
              </a:rPr>
              <a:t>iedzīvotāju veselību ietekmējošo paradumu pētījums, </a:t>
            </a:r>
            <a:r>
              <a:rPr lang="lv-LV" sz="1200" baseline="0" dirty="0" smtClean="0">
                <a:solidFill>
                  <a:prstClr val="black"/>
                </a:solidFill>
                <a:latin typeface="Calibri"/>
                <a:ea typeface="+mn-ea"/>
                <a:cs typeface="+mn-cs"/>
              </a:rPr>
              <a:t>2014</a:t>
            </a:r>
            <a:endParaRPr lang="lv-LV" sz="1200" baseline="0" dirty="0">
              <a:solidFill>
                <a:prstClr val="black"/>
              </a:solidFill>
              <a:latin typeface="Calibri"/>
              <a:ea typeface="+mn-ea"/>
              <a:cs typeface="+mn-cs"/>
            </a:endParaRPr>
          </a:p>
        </p:txBody>
      </p:sp>
    </p:spTree>
    <p:extLst>
      <p:ext uri="{BB962C8B-B14F-4D97-AF65-F5344CB8AC3E}">
        <p14:creationId xmlns:p14="http://schemas.microsoft.com/office/powerpoint/2010/main" val="2719973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074" name="Picture 2" descr="C:\Users\User\Documents\Prezentacijas\Veselibas_veicinasana\info_grafikas\Cik_daudz_Tu_sedi_dienas_laika_Balt_Ergonomics_Apr_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036"/>
            <a:ext cx="7776864" cy="681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604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23528" y="188640"/>
            <a:ext cx="8002712" cy="864096"/>
          </a:xfrm>
        </p:spPr>
        <p:txBody>
          <a:bodyPr/>
          <a:lstStyle/>
          <a:p>
            <a:r>
              <a:rPr lang="lv-LV" altLang="lv-LV" dirty="0" smtClean="0">
                <a:solidFill>
                  <a:srgbClr val="D16309"/>
                </a:solidFill>
              </a:rPr>
              <a:t>Fizisko aktivitāšu un veselīga dzīvesveida veicināšana:</a:t>
            </a:r>
          </a:p>
        </p:txBody>
      </p:sp>
      <p:sp>
        <p:nvSpPr>
          <p:cNvPr id="61443" name="Content Placeholder 2"/>
          <p:cNvSpPr>
            <a:spLocks noGrp="1"/>
          </p:cNvSpPr>
          <p:nvPr>
            <p:ph idx="1"/>
          </p:nvPr>
        </p:nvSpPr>
        <p:spPr>
          <a:xfrm>
            <a:off x="467544" y="1268760"/>
            <a:ext cx="8208392" cy="4534346"/>
          </a:xfrm>
        </p:spPr>
        <p:txBody>
          <a:bodyPr/>
          <a:lstStyle/>
          <a:p>
            <a:r>
              <a:rPr lang="lv-LV" altLang="lv-LV" dirty="0" smtClean="0"/>
              <a:t>Vairāki virzieni: </a:t>
            </a:r>
          </a:p>
          <a:p>
            <a:pPr lvl="1"/>
            <a:r>
              <a:rPr lang="lv-LV" altLang="lv-LV" sz="3200" dirty="0" smtClean="0"/>
              <a:t>Telpu plānošanas aspekti </a:t>
            </a:r>
          </a:p>
          <a:p>
            <a:pPr lvl="1"/>
            <a:r>
              <a:rPr lang="lv-LV" altLang="lv-LV" sz="3200" dirty="0" smtClean="0"/>
              <a:t>Kustēšanas rosināšana darba vietā </a:t>
            </a:r>
          </a:p>
          <a:p>
            <a:pPr lvl="1"/>
            <a:r>
              <a:rPr lang="lv-LV" altLang="lv-LV" sz="3200" dirty="0" smtClean="0"/>
              <a:t>Veselīga nokļūšana darbā</a:t>
            </a:r>
          </a:p>
          <a:p>
            <a:pPr lvl="1"/>
            <a:r>
              <a:rPr lang="lv-LV" altLang="lv-LV" sz="3200" dirty="0" smtClean="0"/>
              <a:t>Sporta nodarbību apmeklēšanas veicināšana / kustīga dzīves veida veicināšana</a:t>
            </a:r>
          </a:p>
        </p:txBody>
      </p:sp>
    </p:spTree>
    <p:extLst>
      <p:ext uri="{BB962C8B-B14F-4D97-AF65-F5344CB8AC3E}">
        <p14:creationId xmlns:p14="http://schemas.microsoft.com/office/powerpoint/2010/main" val="1540281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23528" y="188640"/>
            <a:ext cx="8002712" cy="864096"/>
          </a:xfrm>
        </p:spPr>
        <p:txBody>
          <a:bodyPr/>
          <a:lstStyle/>
          <a:p>
            <a:r>
              <a:rPr lang="lv-LV" altLang="lv-LV" dirty="0" smtClean="0">
                <a:solidFill>
                  <a:srgbClr val="D16309"/>
                </a:solidFill>
              </a:rPr>
              <a:t>Fizisko aktivitāšu un veselīga dzīvesveida veicināšana:</a:t>
            </a:r>
          </a:p>
        </p:txBody>
      </p:sp>
      <p:sp>
        <p:nvSpPr>
          <p:cNvPr id="61443" name="Content Placeholder 2"/>
          <p:cNvSpPr>
            <a:spLocks noGrp="1"/>
          </p:cNvSpPr>
          <p:nvPr>
            <p:ph idx="1"/>
          </p:nvPr>
        </p:nvSpPr>
        <p:spPr>
          <a:xfrm>
            <a:off x="323528" y="1052736"/>
            <a:ext cx="8352408" cy="4750370"/>
          </a:xfrm>
        </p:spPr>
        <p:txBody>
          <a:bodyPr/>
          <a:lstStyle/>
          <a:p>
            <a:r>
              <a:rPr lang="lv-LV" altLang="lv-LV" sz="3000" dirty="0"/>
              <a:t>Telpu plānošanas </a:t>
            </a:r>
            <a:r>
              <a:rPr lang="lv-LV" altLang="lv-LV" sz="3000" dirty="0" smtClean="0"/>
              <a:t>aspekti – kur novietoti printeri</a:t>
            </a:r>
            <a:r>
              <a:rPr lang="lv-LV" altLang="lv-LV" sz="3000" dirty="0"/>
              <a:t>, tualetes, </a:t>
            </a:r>
            <a:r>
              <a:rPr lang="lv-LV" altLang="lv-LV" sz="3000" dirty="0" smtClean="0"/>
              <a:t>lifti utt.</a:t>
            </a:r>
          </a:p>
          <a:p>
            <a:r>
              <a:rPr lang="lv-LV" altLang="lv-LV" dirty="0"/>
              <a:t>Darba vietu piemērošana sportiskam dzīvesveidam:</a:t>
            </a:r>
          </a:p>
          <a:p>
            <a:pPr lvl="1"/>
            <a:r>
              <a:rPr lang="lv-LV" altLang="lv-LV" sz="3200" dirty="0"/>
              <a:t>velosipēdu novietņu izvietošana uzņēmumos, </a:t>
            </a:r>
          </a:p>
          <a:p>
            <a:pPr lvl="1"/>
            <a:r>
              <a:rPr lang="lv-LV" altLang="lv-LV" sz="3200" dirty="0"/>
              <a:t>dušās telpas velobraucējiem/skrējējiem u.c.</a:t>
            </a:r>
          </a:p>
          <a:p>
            <a:pPr lvl="1"/>
            <a:r>
              <a:rPr lang="lv-LV" altLang="lv-LV" sz="3200" dirty="0"/>
              <a:t>Atgādinājumi par lifta nelietošanu u.c</a:t>
            </a:r>
            <a:r>
              <a:rPr lang="lv-LV" altLang="lv-LV" sz="3200" dirty="0" smtClean="0"/>
              <a:t>.</a:t>
            </a:r>
            <a:endParaRPr lang="lv-LV" altLang="lv-LV" sz="3200" dirty="0"/>
          </a:p>
        </p:txBody>
      </p:sp>
    </p:spTree>
    <p:extLst>
      <p:ext uri="{BB962C8B-B14F-4D97-AF65-F5344CB8AC3E}">
        <p14:creationId xmlns:p14="http://schemas.microsoft.com/office/powerpoint/2010/main" val="2298400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544" y="1109676"/>
            <a:ext cx="8267563" cy="55110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itle 1"/>
          <p:cNvSpPr>
            <a:spLocks noGrp="1"/>
          </p:cNvSpPr>
          <p:nvPr>
            <p:ph type="title"/>
          </p:nvPr>
        </p:nvSpPr>
        <p:spPr>
          <a:xfrm>
            <a:off x="2411760" y="274638"/>
            <a:ext cx="6275040" cy="835038"/>
          </a:xfrm>
        </p:spPr>
        <p:txBody>
          <a:bodyPr/>
          <a:lstStyle/>
          <a:p>
            <a:pPr algn="r"/>
            <a:r>
              <a:rPr lang="lv-LV" altLang="lv-LV" dirty="0" smtClean="0">
                <a:latin typeface="Arial Narrow" pitchFamily="34" charset="0"/>
              </a:rPr>
              <a:t>Fizisko aktivitāšu</a:t>
            </a:r>
            <a:br>
              <a:rPr lang="lv-LV" altLang="lv-LV" dirty="0" smtClean="0">
                <a:latin typeface="Arial Narrow" pitchFamily="34" charset="0"/>
              </a:rPr>
            </a:br>
            <a:r>
              <a:rPr lang="lv-LV" altLang="lv-LV" dirty="0" smtClean="0">
                <a:latin typeface="Arial Narrow" pitchFamily="34" charset="0"/>
              </a:rPr>
              <a:t>veicināšana</a:t>
            </a:r>
          </a:p>
        </p:txBody>
      </p:sp>
    </p:spTree>
    <p:extLst>
      <p:ext uri="{BB962C8B-B14F-4D97-AF65-F5344CB8AC3E}">
        <p14:creationId xmlns:p14="http://schemas.microsoft.com/office/powerpoint/2010/main" val="3188651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lv-LV" altLang="lv-LV" sz="3600" dirty="0" smtClean="0">
                <a:solidFill>
                  <a:srgbClr val="D16309"/>
                </a:solidFill>
              </a:rPr>
              <a:t>Darba apstākļu tālāka uzlabošana</a:t>
            </a:r>
          </a:p>
        </p:txBody>
      </p:sp>
      <p:sp>
        <p:nvSpPr>
          <p:cNvPr id="47107" name="Content Placeholder 2"/>
          <p:cNvSpPr>
            <a:spLocks noGrp="1"/>
          </p:cNvSpPr>
          <p:nvPr>
            <p:ph idx="1"/>
          </p:nvPr>
        </p:nvSpPr>
        <p:spPr>
          <a:xfrm>
            <a:off x="539552" y="1196752"/>
            <a:ext cx="8136136" cy="5040536"/>
          </a:xfrm>
        </p:spPr>
        <p:txBody>
          <a:bodyPr/>
          <a:lstStyle/>
          <a:p>
            <a:r>
              <a:rPr lang="lv-LV" altLang="lv-LV" sz="3200" dirty="0" smtClean="0"/>
              <a:t>Doma – nodrošināt labākus apstākļus salīdzinājumā ar minimālo prasību izpildi: </a:t>
            </a:r>
          </a:p>
          <a:p>
            <a:pPr lvl="1"/>
            <a:r>
              <a:rPr lang="lv-LV" altLang="lv-LV" sz="2800" dirty="0" smtClean="0"/>
              <a:t>Mikroklimata (īpaši caurvējš, sauss gaiss u.c.) uzlabošana,  </a:t>
            </a:r>
          </a:p>
          <a:p>
            <a:pPr lvl="1"/>
            <a:r>
              <a:rPr lang="lv-LV" altLang="lv-LV" sz="2800" dirty="0" smtClean="0"/>
              <a:t>apgaismojuma uzlabošana, </a:t>
            </a:r>
          </a:p>
          <a:p>
            <a:pPr lvl="1"/>
            <a:r>
              <a:rPr lang="lv-LV" altLang="lv-LV" sz="2800" dirty="0" smtClean="0"/>
              <a:t>darba vietu iekārtojuma pilnveidošana (ergonomikas uzlabošana) u.c.,</a:t>
            </a:r>
          </a:p>
          <a:p>
            <a:pPr lvl="1"/>
            <a:r>
              <a:rPr lang="lv-LV" altLang="lv-LV" sz="2800" dirty="0" smtClean="0"/>
              <a:t>darba organizācijas, darba laika plānošanas u.c. faktoru uzlabošana; </a:t>
            </a:r>
          </a:p>
          <a:p>
            <a:pPr lvl="1"/>
            <a:r>
              <a:rPr lang="lv-LV" altLang="lv-LV" dirty="0" smtClean="0"/>
              <a:t>Riska grupu darba aizsardzības organizācija (grūtnieces, barojošas mātes, jaunieši u.c.)</a:t>
            </a:r>
            <a:endParaRPr lang="lv-LV" altLang="lv-LV" sz="2800" dirty="0" smtClean="0"/>
          </a:p>
          <a:p>
            <a:endParaRPr lang="lv-LV" altLang="lv-LV" dirty="0" smtClean="0"/>
          </a:p>
        </p:txBody>
      </p:sp>
    </p:spTree>
    <p:extLst>
      <p:ext uri="{BB962C8B-B14F-4D97-AF65-F5344CB8AC3E}">
        <p14:creationId xmlns:p14="http://schemas.microsoft.com/office/powerpoint/2010/main" val="2932186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026" name="Picture 2" descr="C:\Users\ivavan\info_materiali_bak_mag_darbi\infografikas\VVDV\Fin_min_kapsana_pa_kapnem_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577" y="-99392"/>
            <a:ext cx="5715000" cy="76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031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528" y="20786"/>
            <a:ext cx="8002712" cy="864096"/>
          </a:xfrm>
        </p:spPr>
        <p:txBody>
          <a:bodyPr/>
          <a:lstStyle/>
          <a:p>
            <a:r>
              <a:rPr lang="lv-LV" altLang="lv-LV" dirty="0" smtClean="0">
                <a:solidFill>
                  <a:srgbClr val="D16309"/>
                </a:solidFill>
              </a:rPr>
              <a:t>Fizisko aktivitāšu un veselīga dzīvesveida veicināšana</a:t>
            </a:r>
          </a:p>
        </p:txBody>
      </p:sp>
      <p:sp>
        <p:nvSpPr>
          <p:cNvPr id="62467" name="Content Placeholder 2"/>
          <p:cNvSpPr>
            <a:spLocks noGrp="1"/>
          </p:cNvSpPr>
          <p:nvPr>
            <p:ph idx="1"/>
          </p:nvPr>
        </p:nvSpPr>
        <p:spPr>
          <a:xfrm>
            <a:off x="107504" y="908720"/>
            <a:ext cx="9217024" cy="5218931"/>
          </a:xfrm>
        </p:spPr>
        <p:txBody>
          <a:bodyPr/>
          <a:lstStyle/>
          <a:p>
            <a:r>
              <a:rPr lang="lv-LV" altLang="lv-LV" sz="2800" dirty="0" smtClean="0"/>
              <a:t>Speciālu </a:t>
            </a:r>
            <a:r>
              <a:rPr lang="lv-LV" altLang="lv-LV" sz="2800" dirty="0"/>
              <a:t>vingrojumu kompleksu attīstība, apmācība (piemēram, darbam pie datora, smagumu pārvietošanai u.c.),</a:t>
            </a:r>
          </a:p>
          <a:p>
            <a:r>
              <a:rPr lang="lv-LV" altLang="lv-LV" sz="2800" dirty="0"/>
              <a:t>Kopīga vingrošanas mācīšanās, Kopīga vingrošana sanāksmēs</a:t>
            </a:r>
          </a:p>
          <a:p>
            <a:r>
              <a:rPr lang="lv-LV" altLang="lv-LV" sz="2800" dirty="0" smtClean="0"/>
              <a:t>Atgādinājumi </a:t>
            </a:r>
            <a:r>
              <a:rPr lang="lv-LV" altLang="lv-LV" sz="2800" dirty="0"/>
              <a:t>par izkustēšanos (piemēram, ekrāna saudzētāji</a:t>
            </a:r>
            <a:r>
              <a:rPr lang="lv-LV" altLang="lv-LV" sz="2800" dirty="0" smtClean="0"/>
              <a:t>), aplikāciju uzinstalēšana (soļu skaitītāji u.c.)</a:t>
            </a:r>
          </a:p>
          <a:p>
            <a:pPr>
              <a:defRPr/>
            </a:pPr>
            <a:r>
              <a:rPr lang="lv-LV" altLang="lv-LV" sz="2800" dirty="0" smtClean="0"/>
              <a:t>Kopīga </a:t>
            </a:r>
            <a:r>
              <a:rPr lang="lv-LV" altLang="lv-LV" sz="2800" dirty="0"/>
              <a:t>vingrošana fizioterapeita vadībā, izmantojot modernās tehnoloģijas (skype)</a:t>
            </a:r>
          </a:p>
          <a:p>
            <a:pPr>
              <a:defRPr/>
            </a:pPr>
            <a:r>
              <a:rPr lang="lv-LV" altLang="lv-LV" sz="2800" dirty="0" smtClean="0"/>
              <a:t>Velotrenažieris </a:t>
            </a:r>
            <a:r>
              <a:rPr lang="lv-LV" altLang="lv-LV" sz="2800" dirty="0"/>
              <a:t>birojā</a:t>
            </a:r>
          </a:p>
          <a:p>
            <a:pPr>
              <a:defRPr/>
            </a:pPr>
            <a:r>
              <a:rPr lang="lv-LV" altLang="lv-LV" sz="2800" dirty="0"/>
              <a:t>Deju pauzes</a:t>
            </a:r>
          </a:p>
          <a:p>
            <a:pPr>
              <a:defRPr/>
            </a:pPr>
            <a:r>
              <a:rPr lang="lv-LV" altLang="lv-LV" sz="2800" dirty="0"/>
              <a:t>Galda tenisa galds, galda </a:t>
            </a:r>
            <a:r>
              <a:rPr lang="lv-LV" altLang="lv-LV" sz="2800" dirty="0" smtClean="0"/>
              <a:t>futbola, </a:t>
            </a:r>
            <a:r>
              <a:rPr lang="lv-LV" altLang="lv-LV" sz="2800" dirty="0"/>
              <a:t>novusa galds</a:t>
            </a:r>
          </a:p>
          <a:p>
            <a:endParaRPr lang="lv-LV" altLang="lv-LV" sz="2800" dirty="0"/>
          </a:p>
        </p:txBody>
      </p:sp>
    </p:spTree>
    <p:extLst>
      <p:ext uri="{BB962C8B-B14F-4D97-AF65-F5344CB8AC3E}">
        <p14:creationId xmlns:p14="http://schemas.microsoft.com/office/powerpoint/2010/main" val="2281787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0242" name="Picture 2" descr="C:\Users\ivavan\Bildes_darba_vide\VVDV\novuss_mintos_birojs_2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70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pic>
        <p:nvPicPr>
          <p:cNvPr id="12290" name="Picture 2" descr="C:\Users\ivavan\Bildes_darba_vide\VVDV\Galda_teniss_V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64" y="1019175"/>
            <a:ext cx="9577064" cy="405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695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647799"/>
          </a:xfrm>
        </p:spPr>
        <p:txBody>
          <a:bodyPr/>
          <a:lstStyle/>
          <a:p>
            <a:r>
              <a:rPr lang="lv-LV" dirty="0" smtClean="0"/>
              <a:t>Piemērs no dzīves</a:t>
            </a:r>
            <a:endParaRPr lang="en-US" dirty="0"/>
          </a:p>
        </p:txBody>
      </p:sp>
      <p:sp>
        <p:nvSpPr>
          <p:cNvPr id="3" name="Text Placeholder 2"/>
          <p:cNvSpPr>
            <a:spLocks noGrp="1"/>
          </p:cNvSpPr>
          <p:nvPr>
            <p:ph type="body" sz="half" idx="1"/>
          </p:nvPr>
        </p:nvSpPr>
        <p:spPr>
          <a:xfrm>
            <a:off x="467544" y="764704"/>
            <a:ext cx="8424936" cy="5255096"/>
          </a:xfrm>
        </p:spPr>
        <p:txBody>
          <a:bodyPr/>
          <a:lstStyle/>
          <a:p>
            <a:r>
              <a:rPr lang="en-US" sz="2400" i="1" dirty="0" err="1"/>
              <a:t>Tā</a:t>
            </a:r>
            <a:r>
              <a:rPr lang="en-US" sz="2400" i="1" dirty="0"/>
              <a:t> </a:t>
            </a:r>
            <a:r>
              <a:rPr lang="en-US" sz="2400" i="1" dirty="0" err="1"/>
              <a:t>kā</a:t>
            </a:r>
            <a:r>
              <a:rPr lang="en-US" sz="2400" i="1" dirty="0"/>
              <a:t> </a:t>
            </a:r>
            <a:r>
              <a:rPr lang="en-US" sz="2400" i="1" dirty="0" err="1"/>
              <a:t>būtībā</a:t>
            </a:r>
            <a:r>
              <a:rPr lang="en-US" sz="2400" i="1" dirty="0"/>
              <a:t> </a:t>
            </a:r>
            <a:r>
              <a:rPr lang="en-US" sz="2400" i="1" dirty="0" err="1"/>
              <a:t>mēs</a:t>
            </a:r>
            <a:r>
              <a:rPr lang="en-US" sz="2400" i="1" dirty="0"/>
              <a:t> </a:t>
            </a:r>
            <a:r>
              <a:rPr lang="en-US" sz="2400" i="1" dirty="0" err="1"/>
              <a:t>esam</a:t>
            </a:r>
            <a:r>
              <a:rPr lang="en-US" sz="2400" i="1" dirty="0"/>
              <a:t> </a:t>
            </a:r>
            <a:r>
              <a:rPr lang="en-US" sz="2400" i="1" dirty="0" err="1"/>
              <a:t>visi</a:t>
            </a:r>
            <a:r>
              <a:rPr lang="en-US" sz="2400" i="1" dirty="0"/>
              <a:t> </a:t>
            </a:r>
            <a:r>
              <a:rPr lang="en-US" sz="2400" i="1" dirty="0" err="1"/>
              <a:t>mazliet</a:t>
            </a:r>
            <a:r>
              <a:rPr lang="en-US" sz="2400" i="1" dirty="0"/>
              <a:t> </a:t>
            </a:r>
            <a:r>
              <a:rPr lang="en-US" sz="2400" i="1" dirty="0" err="1"/>
              <a:t>kūtri</a:t>
            </a:r>
            <a:r>
              <a:rPr lang="en-US" sz="2400" i="1" dirty="0"/>
              <a:t> </a:t>
            </a:r>
            <a:r>
              <a:rPr lang="en-US" sz="2400" i="1" dirty="0" err="1"/>
              <a:t>uz</a:t>
            </a:r>
            <a:r>
              <a:rPr lang="en-US" sz="2400" i="1" dirty="0"/>
              <a:t> </a:t>
            </a:r>
            <a:r>
              <a:rPr lang="en-US" sz="2400" i="1" dirty="0" err="1"/>
              <a:t>lieku</a:t>
            </a:r>
            <a:r>
              <a:rPr lang="en-US" sz="2400" i="1" dirty="0"/>
              <a:t> </a:t>
            </a:r>
            <a:r>
              <a:rPr lang="en-US" sz="2400" i="1" dirty="0" err="1"/>
              <a:t>kustēšanos</a:t>
            </a:r>
            <a:r>
              <a:rPr lang="en-US" sz="2400" i="1" dirty="0"/>
              <a:t>, tad </a:t>
            </a:r>
            <a:r>
              <a:rPr lang="en-US" sz="2400" i="1" dirty="0" err="1"/>
              <a:t>lai</a:t>
            </a:r>
            <a:r>
              <a:rPr lang="en-US" sz="2400" i="1" dirty="0"/>
              <a:t> </a:t>
            </a:r>
            <a:r>
              <a:rPr lang="en-US" sz="2400" i="1" dirty="0" err="1"/>
              <a:t>izkustinātu</a:t>
            </a:r>
            <a:r>
              <a:rPr lang="en-US" sz="2400" i="1" dirty="0"/>
              <a:t> </a:t>
            </a:r>
            <a:r>
              <a:rPr lang="en-US" sz="2400" i="1" dirty="0" err="1"/>
              <a:t>savus</a:t>
            </a:r>
            <a:r>
              <a:rPr lang="en-US" sz="2400" i="1" dirty="0"/>
              <a:t> </a:t>
            </a:r>
            <a:r>
              <a:rPr lang="en-US" sz="2400" i="1" dirty="0" err="1"/>
              <a:t>kolēģus</a:t>
            </a:r>
            <a:r>
              <a:rPr lang="en-US" sz="2400" i="1" dirty="0"/>
              <a:t> </a:t>
            </a:r>
            <a:r>
              <a:rPr lang="en-US" sz="2400" i="1" dirty="0" err="1"/>
              <a:t>katru</a:t>
            </a:r>
            <a:r>
              <a:rPr lang="en-US" sz="2400" i="1" dirty="0"/>
              <a:t> </a:t>
            </a:r>
            <a:r>
              <a:rPr lang="en-US" sz="2400" i="1" dirty="0" err="1"/>
              <a:t>gadu</a:t>
            </a:r>
            <a:r>
              <a:rPr lang="en-US" sz="2400" i="1" dirty="0"/>
              <a:t> </a:t>
            </a:r>
            <a:r>
              <a:rPr lang="en-US" sz="2400" i="1" dirty="0" err="1"/>
              <a:t>ir</a:t>
            </a:r>
            <a:r>
              <a:rPr lang="en-US" sz="2400" i="1" dirty="0"/>
              <a:t> </a:t>
            </a:r>
            <a:r>
              <a:rPr lang="en-US" sz="2400" i="1" dirty="0" err="1"/>
              <a:t>jāizdomā</a:t>
            </a:r>
            <a:r>
              <a:rPr lang="en-US" sz="2400" i="1" dirty="0"/>
              <a:t> </a:t>
            </a:r>
            <a:r>
              <a:rPr lang="en-US" sz="2400" i="1" dirty="0" err="1"/>
              <a:t>kādas</a:t>
            </a:r>
            <a:r>
              <a:rPr lang="en-US" sz="2400" i="1" dirty="0"/>
              <a:t> </a:t>
            </a:r>
            <a:r>
              <a:rPr lang="en-US" sz="2400" i="1" dirty="0" err="1"/>
              <a:t>īpašas</a:t>
            </a:r>
            <a:r>
              <a:rPr lang="en-US" sz="2400" i="1" dirty="0"/>
              <a:t> </a:t>
            </a:r>
            <a:r>
              <a:rPr lang="en-US" sz="2400" i="1" dirty="0" err="1"/>
              <a:t>aktivitātes</a:t>
            </a:r>
            <a:r>
              <a:rPr lang="en-US" sz="2400" i="1" dirty="0"/>
              <a:t>. </a:t>
            </a:r>
            <a:r>
              <a:rPr lang="en-US" sz="2400" i="1" dirty="0" err="1"/>
              <a:t>Mana</a:t>
            </a:r>
            <a:r>
              <a:rPr lang="en-US" sz="2400" i="1" dirty="0"/>
              <a:t>, un </a:t>
            </a:r>
            <a:r>
              <a:rPr lang="en-US" sz="2400" i="1" dirty="0" err="1"/>
              <a:t>vēl</a:t>
            </a:r>
            <a:r>
              <a:rPr lang="en-US" sz="2400" i="1" dirty="0"/>
              <a:t> 35 </a:t>
            </a:r>
            <a:r>
              <a:rPr lang="en-US" sz="2400" i="1" dirty="0" err="1"/>
              <a:t>kolēģu</a:t>
            </a:r>
            <a:r>
              <a:rPr lang="en-US" sz="2400" i="1" dirty="0"/>
              <a:t>, </a:t>
            </a:r>
            <a:r>
              <a:rPr lang="en-US" sz="2400" i="1" dirty="0" err="1"/>
              <a:t>kuri</a:t>
            </a:r>
            <a:r>
              <a:rPr lang="en-US" sz="2400" i="1" dirty="0"/>
              <a:t> </a:t>
            </a:r>
            <a:r>
              <a:rPr lang="en-US" sz="2400" i="1" dirty="0" err="1"/>
              <a:t>ikdienā</a:t>
            </a:r>
            <a:r>
              <a:rPr lang="en-US" sz="2400" i="1" dirty="0"/>
              <a:t> </a:t>
            </a:r>
            <a:r>
              <a:rPr lang="en-US" sz="2400" i="1" dirty="0" err="1"/>
              <a:t>strādā</a:t>
            </a:r>
            <a:r>
              <a:rPr lang="en-US" sz="2400" i="1" dirty="0"/>
              <a:t> </a:t>
            </a:r>
            <a:r>
              <a:rPr lang="en-US" sz="2400" i="1" dirty="0" err="1"/>
              <a:t>ar</a:t>
            </a:r>
            <a:r>
              <a:rPr lang="en-US" sz="2400" i="1" dirty="0"/>
              <a:t> </a:t>
            </a:r>
            <a:r>
              <a:rPr lang="en-US" sz="2400" i="1" dirty="0" err="1"/>
              <a:t>datoriem</a:t>
            </a:r>
            <a:r>
              <a:rPr lang="en-US" sz="2400" i="1" dirty="0"/>
              <a:t>, </a:t>
            </a:r>
            <a:r>
              <a:rPr lang="en-US" sz="2400" i="1" dirty="0" err="1"/>
              <a:t>darba</a:t>
            </a:r>
            <a:r>
              <a:rPr lang="en-US" sz="2400" i="1" dirty="0"/>
              <a:t> </a:t>
            </a:r>
            <a:r>
              <a:rPr lang="en-US" sz="2400" i="1" dirty="0" err="1"/>
              <a:t>vieta</a:t>
            </a:r>
            <a:r>
              <a:rPr lang="en-US" sz="2400" i="1" dirty="0"/>
              <a:t> </a:t>
            </a:r>
            <a:r>
              <a:rPr lang="en-US" sz="2400" i="1" dirty="0" err="1"/>
              <a:t>atrodas</a:t>
            </a:r>
            <a:r>
              <a:rPr lang="en-US" sz="2400" i="1" dirty="0"/>
              <a:t> </a:t>
            </a:r>
            <a:r>
              <a:rPr lang="en-US" sz="2400" i="1" dirty="0" err="1"/>
              <a:t>Graudu</a:t>
            </a:r>
            <a:r>
              <a:rPr lang="en-US" sz="2400" i="1" dirty="0"/>
              <a:t> </a:t>
            </a:r>
            <a:r>
              <a:rPr lang="en-US" sz="2400" i="1" dirty="0" err="1"/>
              <a:t>ielā</a:t>
            </a:r>
            <a:r>
              <a:rPr lang="en-US" sz="2400" i="1" dirty="0"/>
              <a:t>, </a:t>
            </a:r>
            <a:r>
              <a:rPr lang="en-US" sz="2400" i="1" dirty="0" err="1"/>
              <a:t>kur</a:t>
            </a:r>
            <a:r>
              <a:rPr lang="en-US" sz="2400" i="1" dirty="0"/>
              <a:t> </a:t>
            </a:r>
            <a:r>
              <a:rPr lang="en-US" sz="2400" i="1" dirty="0" err="1"/>
              <a:t>apkārt</a:t>
            </a:r>
            <a:r>
              <a:rPr lang="en-US" sz="2400" i="1" dirty="0"/>
              <a:t> </a:t>
            </a:r>
            <a:r>
              <a:rPr lang="en-US" sz="2400" i="1" dirty="0" err="1"/>
              <a:t>ir</a:t>
            </a:r>
            <a:r>
              <a:rPr lang="en-US" sz="2400" i="1" dirty="0"/>
              <a:t> </a:t>
            </a:r>
            <a:r>
              <a:rPr lang="en-US" sz="2400" i="1" dirty="0" err="1"/>
              <a:t>zaļā</a:t>
            </a:r>
            <a:r>
              <a:rPr lang="en-US" sz="2400" i="1" dirty="0"/>
              <a:t> zona </a:t>
            </a:r>
            <a:r>
              <a:rPr lang="en-US" sz="2400" i="1" dirty="0" err="1"/>
              <a:t>ar</a:t>
            </a:r>
            <a:r>
              <a:rPr lang="en-US" sz="2400" i="1" dirty="0"/>
              <a:t> </a:t>
            </a:r>
            <a:r>
              <a:rPr lang="en-US" sz="2400" i="1" dirty="0" err="1"/>
              <a:t>dažādām</a:t>
            </a:r>
            <a:r>
              <a:rPr lang="en-US" sz="2400" i="1" dirty="0"/>
              <a:t> </a:t>
            </a:r>
            <a:r>
              <a:rPr lang="en-US" sz="2400" i="1" dirty="0" err="1"/>
              <a:t>iespējām</a:t>
            </a:r>
            <a:r>
              <a:rPr lang="en-US" sz="2400" i="1" dirty="0"/>
              <a:t>, </a:t>
            </a:r>
            <a:r>
              <a:rPr lang="en-US" sz="2400" i="1" dirty="0" err="1"/>
              <a:t>kā</a:t>
            </a:r>
            <a:r>
              <a:rPr lang="en-US" sz="2400" i="1" dirty="0"/>
              <a:t> </a:t>
            </a:r>
            <a:r>
              <a:rPr lang="en-US" sz="2400" i="1" dirty="0" err="1"/>
              <a:t>piem</a:t>
            </a:r>
            <a:r>
              <a:rPr lang="en-US" sz="2400" i="1" dirty="0"/>
              <a:t>. </a:t>
            </a:r>
            <a:r>
              <a:rPr lang="en-US" sz="2400" i="1" dirty="0" err="1"/>
              <a:t>vismaz</a:t>
            </a:r>
            <a:r>
              <a:rPr lang="en-US" sz="2400" i="1" dirty="0"/>
              <a:t> </a:t>
            </a:r>
            <a:r>
              <a:rPr lang="en-US" sz="2400" i="1" dirty="0" err="1"/>
              <a:t>pāris</a:t>
            </a:r>
            <a:r>
              <a:rPr lang="en-US" sz="2400" i="1" dirty="0"/>
              <a:t> </a:t>
            </a:r>
            <a:r>
              <a:rPr lang="en-US" sz="2400" i="1" dirty="0" err="1"/>
              <a:t>reizes</a:t>
            </a:r>
            <a:r>
              <a:rPr lang="en-US" sz="2400" i="1" dirty="0"/>
              <a:t> </a:t>
            </a:r>
            <a:r>
              <a:rPr lang="en-US" sz="2400" i="1" dirty="0" err="1"/>
              <a:t>dienā</a:t>
            </a:r>
            <a:r>
              <a:rPr lang="en-US" sz="2400" i="1" dirty="0"/>
              <a:t> </a:t>
            </a:r>
            <a:r>
              <a:rPr lang="en-US" sz="2400" i="1" dirty="0" err="1"/>
              <a:t>izstaigāties</a:t>
            </a:r>
            <a:r>
              <a:rPr lang="en-US" sz="2400" i="1" dirty="0"/>
              <a:t>, </a:t>
            </a:r>
            <a:r>
              <a:rPr lang="en-US" sz="2400" i="1" dirty="0" err="1"/>
              <a:t>kas</a:t>
            </a:r>
            <a:r>
              <a:rPr lang="en-US" sz="2400" i="1" dirty="0"/>
              <a:t> </a:t>
            </a:r>
            <a:r>
              <a:rPr lang="en-US" sz="2400" i="1" dirty="0" err="1"/>
              <a:t>tiek</a:t>
            </a:r>
            <a:r>
              <a:rPr lang="en-US" sz="2400" i="1" dirty="0"/>
              <a:t> </a:t>
            </a:r>
            <a:r>
              <a:rPr lang="en-US" sz="2400" i="1" dirty="0" err="1"/>
              <a:t>arī</a:t>
            </a:r>
            <a:r>
              <a:rPr lang="en-US" sz="2400" i="1" dirty="0"/>
              <a:t> </a:t>
            </a:r>
            <a:r>
              <a:rPr lang="en-US" sz="2400" i="1" dirty="0" err="1"/>
              <a:t>regulāri</a:t>
            </a:r>
            <a:r>
              <a:rPr lang="en-US" sz="2400" i="1" dirty="0"/>
              <a:t> </a:t>
            </a:r>
            <a:r>
              <a:rPr lang="en-US" sz="2400" i="1" dirty="0" err="1"/>
              <a:t>darīts</a:t>
            </a:r>
            <a:r>
              <a:rPr lang="en-US" sz="2400" i="1" dirty="0"/>
              <a:t>, </a:t>
            </a:r>
            <a:r>
              <a:rPr lang="en-US" sz="2400" i="1" dirty="0" err="1"/>
              <a:t>neatkarīgi</a:t>
            </a:r>
            <a:r>
              <a:rPr lang="en-US" sz="2400" i="1" dirty="0"/>
              <a:t> no </a:t>
            </a:r>
            <a:r>
              <a:rPr lang="en-US" sz="2400" i="1" dirty="0" err="1"/>
              <a:t>laikapstākļiem.Dažus</a:t>
            </a:r>
            <a:r>
              <a:rPr lang="en-US" sz="2400" i="1" dirty="0"/>
              <a:t> </a:t>
            </a:r>
            <a:r>
              <a:rPr lang="en-US" sz="2400" i="1" dirty="0" err="1"/>
              <a:t>gadus</a:t>
            </a:r>
            <a:r>
              <a:rPr lang="en-US" sz="2400" i="1" dirty="0"/>
              <a:t> </a:t>
            </a:r>
            <a:r>
              <a:rPr lang="en-US" sz="2400" i="1" dirty="0" err="1"/>
              <a:t>atpakaļ</a:t>
            </a:r>
            <a:r>
              <a:rPr lang="en-US" sz="2400" i="1" dirty="0"/>
              <a:t> </a:t>
            </a:r>
            <a:r>
              <a:rPr lang="en-US" sz="2400" i="1" dirty="0" err="1"/>
              <a:t>es</a:t>
            </a:r>
            <a:r>
              <a:rPr lang="en-US" sz="2400" i="1" dirty="0"/>
              <a:t> </a:t>
            </a:r>
            <a:r>
              <a:rPr lang="en-US" sz="2400" i="1" dirty="0" err="1"/>
              <a:t>biju</a:t>
            </a:r>
            <a:r>
              <a:rPr lang="en-US" sz="2400" i="1" dirty="0"/>
              <a:t> </a:t>
            </a:r>
            <a:r>
              <a:rPr lang="en-US" sz="2400" i="1" dirty="0" err="1"/>
              <a:t>izaudzējusi</a:t>
            </a:r>
            <a:r>
              <a:rPr lang="en-US" sz="2400" i="1" dirty="0"/>
              <a:t> </a:t>
            </a:r>
            <a:r>
              <a:rPr lang="en-US" sz="2400" i="1" dirty="0" err="1"/>
              <a:t>kabaču</a:t>
            </a:r>
            <a:r>
              <a:rPr lang="en-US" sz="2400" i="1" dirty="0"/>
              <a:t> un </a:t>
            </a:r>
            <a:r>
              <a:rPr lang="en-US" sz="2400" i="1" dirty="0" err="1"/>
              <a:t>ķirbju</a:t>
            </a:r>
            <a:r>
              <a:rPr lang="en-US" sz="2400" i="1" dirty="0"/>
              <a:t> </a:t>
            </a:r>
            <a:r>
              <a:rPr lang="en-US" sz="2400" i="1" dirty="0" err="1"/>
              <a:t>stādus</a:t>
            </a:r>
            <a:r>
              <a:rPr lang="en-US" sz="2400" i="1" dirty="0"/>
              <a:t>, </a:t>
            </a:r>
            <a:r>
              <a:rPr lang="en-US" sz="2400" i="1" dirty="0" err="1"/>
              <a:t>kurus</a:t>
            </a:r>
            <a:r>
              <a:rPr lang="en-US" sz="2400" i="1" dirty="0"/>
              <a:t> </a:t>
            </a:r>
            <a:r>
              <a:rPr lang="en-US" sz="2400" i="1" dirty="0" err="1"/>
              <a:t>katrs</a:t>
            </a:r>
            <a:r>
              <a:rPr lang="en-US" sz="2400" i="1" dirty="0"/>
              <a:t> </a:t>
            </a:r>
            <a:r>
              <a:rPr lang="en-US" sz="2400" i="1" dirty="0" err="1"/>
              <a:t>kolēģis</a:t>
            </a:r>
            <a:r>
              <a:rPr lang="en-US" sz="2400" i="1" dirty="0"/>
              <a:t> </a:t>
            </a:r>
            <a:r>
              <a:rPr lang="en-US" sz="2400" i="1" dirty="0" err="1"/>
              <a:t>iestādija</a:t>
            </a:r>
            <a:r>
              <a:rPr lang="en-US" sz="2400" i="1" dirty="0"/>
              <a:t> </a:t>
            </a:r>
            <a:r>
              <a:rPr lang="en-US" sz="2400" i="1" dirty="0" err="1"/>
              <a:t>mazā</a:t>
            </a:r>
            <a:r>
              <a:rPr lang="en-US" sz="2400" i="1" dirty="0"/>
              <a:t> </a:t>
            </a:r>
            <a:r>
              <a:rPr lang="en-US" sz="2400" i="1" dirty="0" err="1"/>
              <a:t>dārziņā</a:t>
            </a:r>
            <a:r>
              <a:rPr lang="en-US" sz="2400" i="1" dirty="0"/>
              <a:t>, un </a:t>
            </a:r>
            <a:r>
              <a:rPr lang="en-US" sz="2400" i="1" dirty="0" err="1"/>
              <a:t>bija</a:t>
            </a:r>
            <a:r>
              <a:rPr lang="en-US" sz="2400" i="1" dirty="0"/>
              <a:t> </a:t>
            </a:r>
            <a:r>
              <a:rPr lang="en-US" sz="2400" i="1" dirty="0" err="1"/>
              <a:t>spiests</a:t>
            </a:r>
            <a:r>
              <a:rPr lang="en-US" sz="2400" i="1" dirty="0"/>
              <a:t> </a:t>
            </a:r>
            <a:r>
              <a:rPr lang="en-US" sz="2400" i="1" dirty="0" err="1"/>
              <a:t>piecelties</a:t>
            </a:r>
            <a:r>
              <a:rPr lang="en-US" sz="2400" i="1" dirty="0"/>
              <a:t> no </a:t>
            </a:r>
            <a:r>
              <a:rPr lang="en-US" sz="2400" i="1" dirty="0" err="1"/>
              <a:t>datora</a:t>
            </a:r>
            <a:r>
              <a:rPr lang="en-US" sz="2400" i="1" dirty="0"/>
              <a:t> un </a:t>
            </a:r>
            <a:r>
              <a:rPr lang="en-US" sz="2400" i="1" dirty="0" err="1"/>
              <a:t>katru</a:t>
            </a:r>
            <a:r>
              <a:rPr lang="en-US" sz="2400" i="1" dirty="0"/>
              <a:t> </a:t>
            </a:r>
            <a:r>
              <a:rPr lang="en-US" sz="2400" i="1" dirty="0" err="1"/>
              <a:t>dienu</a:t>
            </a:r>
            <a:r>
              <a:rPr lang="en-US" sz="2400" i="1" dirty="0"/>
              <a:t> </a:t>
            </a:r>
            <a:r>
              <a:rPr lang="en-US" sz="2400" i="1" dirty="0" err="1"/>
              <a:t>apraudzīt</a:t>
            </a:r>
            <a:r>
              <a:rPr lang="en-US" sz="2400" i="1" dirty="0"/>
              <a:t> </a:t>
            </a:r>
            <a:r>
              <a:rPr lang="en-US" sz="2400" i="1" dirty="0" err="1"/>
              <a:t>savu</a:t>
            </a:r>
            <a:r>
              <a:rPr lang="en-US" sz="2400" i="1" dirty="0"/>
              <a:t> </a:t>
            </a:r>
            <a:r>
              <a:rPr lang="en-US" sz="2400" i="1" dirty="0" err="1"/>
              <a:t>lolojumu</a:t>
            </a:r>
            <a:r>
              <a:rPr lang="en-US" sz="2400" i="1" dirty="0"/>
              <a:t>. </a:t>
            </a:r>
            <a:r>
              <a:rPr lang="en-US" sz="2400" i="1" dirty="0" err="1"/>
              <a:t>Pagājušajā</a:t>
            </a:r>
            <a:r>
              <a:rPr lang="en-US" sz="2400" i="1" dirty="0"/>
              <a:t> </a:t>
            </a:r>
            <a:r>
              <a:rPr lang="en-US" sz="2400" i="1" dirty="0" err="1"/>
              <a:t>gadā</a:t>
            </a:r>
            <a:r>
              <a:rPr lang="en-US" sz="2400" i="1" dirty="0"/>
              <a:t> </a:t>
            </a:r>
            <a:r>
              <a:rPr lang="en-US" sz="2400" i="1" dirty="0" err="1"/>
              <a:t>iegādājāmies</a:t>
            </a:r>
            <a:r>
              <a:rPr lang="en-US" sz="2400" i="1" dirty="0"/>
              <a:t> </a:t>
            </a:r>
            <a:r>
              <a:rPr lang="en-US" sz="2400" i="1" dirty="0" err="1"/>
              <a:t>badmintonu</a:t>
            </a:r>
            <a:r>
              <a:rPr lang="en-US" sz="2400" i="1" dirty="0"/>
              <a:t>, un </a:t>
            </a:r>
            <a:r>
              <a:rPr lang="en-US" sz="2400" i="1" dirty="0" err="1"/>
              <a:t>vismaz</a:t>
            </a:r>
            <a:r>
              <a:rPr lang="en-US" sz="2400" i="1" dirty="0"/>
              <a:t> </a:t>
            </a:r>
            <a:r>
              <a:rPr lang="en-US" sz="2400" i="1" dirty="0" err="1"/>
              <a:t>reizi</a:t>
            </a:r>
            <a:r>
              <a:rPr lang="en-US" sz="2400" i="1" dirty="0"/>
              <a:t> </a:t>
            </a:r>
            <a:r>
              <a:rPr lang="en-US" sz="2400" i="1" dirty="0" err="1"/>
              <a:t>dienā</a:t>
            </a:r>
            <a:r>
              <a:rPr lang="en-US" sz="2400" i="1" dirty="0"/>
              <a:t> 5 min. </a:t>
            </a:r>
            <a:r>
              <a:rPr lang="en-US" sz="2400" i="1" dirty="0" err="1"/>
              <a:t>izkustējāmies</a:t>
            </a:r>
            <a:r>
              <a:rPr lang="en-US" sz="2400" i="1" dirty="0"/>
              <a:t> to </a:t>
            </a:r>
            <a:r>
              <a:rPr lang="en-US" sz="2400" i="1" dirty="0" err="1"/>
              <a:t>spēlējot</a:t>
            </a:r>
            <a:r>
              <a:rPr lang="en-US" sz="2400" i="1" dirty="0"/>
              <a:t>. </a:t>
            </a:r>
            <a:r>
              <a:rPr lang="en-US" sz="2400" i="1" dirty="0" err="1"/>
              <a:t>Šogad</a:t>
            </a:r>
            <a:r>
              <a:rPr lang="en-US" sz="2400" i="1" dirty="0"/>
              <a:t> </a:t>
            </a:r>
            <a:r>
              <a:rPr lang="en-US" sz="2400" i="1" dirty="0" err="1"/>
              <a:t>būs</a:t>
            </a:r>
            <a:r>
              <a:rPr lang="en-US" sz="2400" i="1" dirty="0"/>
              <a:t> </a:t>
            </a:r>
            <a:r>
              <a:rPr lang="en-US" sz="2400" i="1" dirty="0" err="1"/>
              <a:t>jāuzmana</a:t>
            </a:r>
            <a:r>
              <a:rPr lang="en-US" sz="2400" i="1" dirty="0"/>
              <a:t> </a:t>
            </a:r>
            <a:r>
              <a:rPr lang="en-US" sz="2400" i="1" dirty="0" err="1"/>
              <a:t>gurķu</a:t>
            </a:r>
            <a:r>
              <a:rPr lang="en-US" sz="2400" i="1" dirty="0"/>
              <a:t> </a:t>
            </a:r>
            <a:r>
              <a:rPr lang="en-US" sz="2400" i="1" dirty="0" err="1"/>
              <a:t>stādi</a:t>
            </a:r>
            <a:r>
              <a:rPr lang="en-US" sz="2400" i="1" dirty="0"/>
              <a:t>, </a:t>
            </a:r>
            <a:r>
              <a:rPr lang="en-US" sz="2400" i="1" dirty="0" err="1"/>
              <a:t>kurus</a:t>
            </a:r>
            <a:r>
              <a:rPr lang="en-US" sz="2400" i="1" dirty="0"/>
              <a:t> </a:t>
            </a:r>
            <a:r>
              <a:rPr lang="en-US" sz="2400" i="1" dirty="0" err="1"/>
              <a:t>tieši</a:t>
            </a:r>
            <a:r>
              <a:rPr lang="en-US" sz="2400" i="1" dirty="0"/>
              <a:t> </a:t>
            </a:r>
            <a:r>
              <a:rPr lang="en-US" sz="2400" i="1" dirty="0" err="1"/>
              <a:t>šodien</a:t>
            </a:r>
            <a:r>
              <a:rPr lang="en-US" sz="2400" i="1" dirty="0"/>
              <a:t> </a:t>
            </a:r>
            <a:r>
              <a:rPr lang="en-US" sz="2400" i="1" dirty="0" err="1"/>
              <a:t>atnesu</a:t>
            </a:r>
            <a:r>
              <a:rPr lang="en-US" sz="2400" i="1" dirty="0"/>
              <a:t> un </a:t>
            </a:r>
            <a:r>
              <a:rPr lang="en-US" sz="2400" i="1" dirty="0" err="1"/>
              <a:t>jau</a:t>
            </a:r>
            <a:r>
              <a:rPr lang="en-US" sz="2400" i="1" dirty="0"/>
              <a:t> </a:t>
            </a:r>
            <a:r>
              <a:rPr lang="en-US" sz="2400" i="1" dirty="0" err="1"/>
              <a:t>nodevu</a:t>
            </a:r>
            <a:r>
              <a:rPr lang="en-US" sz="2400" i="1" dirty="0"/>
              <a:t> </a:t>
            </a:r>
            <a:r>
              <a:rPr lang="en-US" sz="2400" i="1" dirty="0" err="1"/>
              <a:t>kolēģiem</a:t>
            </a:r>
            <a:r>
              <a:rPr lang="en-US" sz="2400" i="1" dirty="0"/>
              <a:t> </a:t>
            </a:r>
            <a:r>
              <a:rPr lang="en-US" sz="2400" i="1" dirty="0" err="1"/>
              <a:t>rūpēties</a:t>
            </a:r>
            <a:r>
              <a:rPr lang="en-US" sz="2400" i="1" dirty="0"/>
              <a:t>. </a:t>
            </a:r>
            <a:r>
              <a:rPr lang="en-US" sz="2400" i="1" dirty="0" err="1"/>
              <a:t>Tā</a:t>
            </a:r>
            <a:r>
              <a:rPr lang="en-US" sz="2400" i="1" dirty="0"/>
              <a:t> </a:t>
            </a:r>
            <a:r>
              <a:rPr lang="en-US" sz="2400" i="1" dirty="0" err="1"/>
              <a:t>es</a:t>
            </a:r>
            <a:r>
              <a:rPr lang="en-US" sz="2400" i="1" dirty="0"/>
              <a:t> </a:t>
            </a:r>
            <a:r>
              <a:rPr lang="en-US" sz="2400" i="1" dirty="0" err="1"/>
              <a:t>mēģinu</a:t>
            </a:r>
            <a:r>
              <a:rPr lang="en-US" sz="2400" i="1" dirty="0"/>
              <a:t> "</a:t>
            </a:r>
            <a:r>
              <a:rPr lang="en-US" sz="2400" i="1" dirty="0" err="1"/>
              <a:t>kustināt</a:t>
            </a:r>
            <a:r>
              <a:rPr lang="en-US" sz="2400" i="1" dirty="0"/>
              <a:t>" </a:t>
            </a:r>
            <a:r>
              <a:rPr lang="en-US" sz="2400" i="1" dirty="0" err="1"/>
              <a:t>savus</a:t>
            </a:r>
            <a:r>
              <a:rPr lang="en-US" sz="2400" i="1" dirty="0"/>
              <a:t> </a:t>
            </a:r>
            <a:r>
              <a:rPr lang="en-US" sz="2400" i="1" dirty="0" err="1"/>
              <a:t>mazkustīgos</a:t>
            </a:r>
            <a:r>
              <a:rPr lang="en-US" sz="2400" i="1" dirty="0"/>
              <a:t> </a:t>
            </a:r>
            <a:r>
              <a:rPr lang="en-US" sz="2400" i="1" dirty="0" err="1"/>
              <a:t>kolēģus</a:t>
            </a:r>
            <a:r>
              <a:rPr lang="en-US" sz="2400" i="1" dirty="0"/>
              <a:t>. </a:t>
            </a:r>
          </a:p>
          <a:p>
            <a:endParaRPr lang="en-US" sz="2400" dirty="0"/>
          </a:p>
        </p:txBody>
      </p:sp>
    </p:spTree>
    <p:extLst>
      <p:ext uri="{BB962C8B-B14F-4D97-AF65-F5344CB8AC3E}">
        <p14:creationId xmlns:p14="http://schemas.microsoft.com/office/powerpoint/2010/main" val="17845227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652120" y="39688"/>
            <a:ext cx="3312368" cy="2237184"/>
          </a:xfrm>
        </p:spPr>
        <p:txBody>
          <a:bodyPr/>
          <a:lstStyle/>
          <a:p>
            <a:r>
              <a:rPr lang="lv-LV" altLang="lv-LV" dirty="0" smtClean="0"/>
              <a:t>Velokustība – viena no populārākajām lietām!!!</a:t>
            </a:r>
          </a:p>
        </p:txBody>
      </p:sp>
      <p:pic>
        <p:nvPicPr>
          <p:cNvPr id="8195" name="Picture 2" descr="C:\Users\E4310\Desktop\ser\06_Bildes\Profesionalais marazms\DSC05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533041" cy="414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Users\ivavan\Bildes_darba_vide\VVD\DSC_01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435" y="3017641"/>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58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08912" cy="5040559"/>
          </a:xfrm>
        </p:spPr>
        <p:txBody>
          <a:bodyPr>
            <a:normAutofit/>
          </a:bodyPr>
          <a:lstStyle/>
          <a:p>
            <a:pPr>
              <a:defRPr/>
            </a:pPr>
            <a:r>
              <a:rPr lang="lv-LV" altLang="lv-LV" sz="2800" dirty="0"/>
              <a:t>Velosipēda drošība (</a:t>
            </a:r>
            <a:r>
              <a:rPr lang="lv-LV" altLang="lv-LV" sz="2800" dirty="0" err="1"/>
              <a:t>velonovietnes</a:t>
            </a:r>
            <a:r>
              <a:rPr lang="lv-LV" altLang="lv-LV" sz="2800" dirty="0"/>
              <a:t>, saslēgšana)</a:t>
            </a:r>
          </a:p>
          <a:p>
            <a:pPr>
              <a:defRPr/>
            </a:pPr>
            <a:r>
              <a:rPr lang="lv-LV" altLang="lv-LV" sz="2800" dirty="0" smtClean="0"/>
              <a:t>Velosipēda izvēle un tehniskais stāvoklis (t.sk. regulāras apkopes, iespējas nomazgāt)</a:t>
            </a:r>
          </a:p>
          <a:p>
            <a:pPr>
              <a:defRPr/>
            </a:pPr>
            <a:r>
              <a:rPr lang="lv-LV" altLang="lv-LV" sz="2800" dirty="0" smtClean="0"/>
              <a:t>Maršruta plānošana, braukšanas nosacījumi uzņēmuma teritorijā</a:t>
            </a:r>
          </a:p>
          <a:p>
            <a:pPr>
              <a:defRPr/>
            </a:pPr>
            <a:r>
              <a:rPr lang="lv-LV" altLang="lv-LV" sz="2800" dirty="0" smtClean="0"/>
              <a:t>Sadzīves atpūtas telpas (dušas, skapītis ķiverei, maiņas drēbes)</a:t>
            </a:r>
          </a:p>
          <a:p>
            <a:pPr>
              <a:defRPr/>
            </a:pPr>
            <a:r>
              <a:rPr lang="lv-LV" altLang="lv-LV" sz="2800" dirty="0" smtClean="0"/>
              <a:t>Izglītība par drošu pārvietošanos (ēšana, dzeršana, telefons, priekšmetu pārvietošana, kā tikt mājās, ja līst)</a:t>
            </a:r>
          </a:p>
          <a:p>
            <a:pPr marL="0" indent="0">
              <a:buFont typeface="Times New Roman" pitchFamily="18" charset="0"/>
              <a:buNone/>
              <a:defRPr/>
            </a:pPr>
            <a:endParaRPr lang="lv-LV" altLang="lv-LV" sz="2800" dirty="0" smtClean="0"/>
          </a:p>
        </p:txBody>
      </p:sp>
      <p:sp>
        <p:nvSpPr>
          <p:cNvPr id="10243" name="Title 1"/>
          <p:cNvSpPr txBox="1">
            <a:spLocks/>
          </p:cNvSpPr>
          <p:nvPr/>
        </p:nvSpPr>
        <p:spPr bwMode="auto">
          <a:xfrm>
            <a:off x="395536" y="260648"/>
            <a:ext cx="856863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lv-LV" altLang="lv-LV" b="1" baseline="0" dirty="0">
                <a:solidFill>
                  <a:srgbClr val="D16309"/>
                </a:solidFill>
                <a:latin typeface="+mn-lt"/>
              </a:rPr>
              <a:t>Atbildīga velokustības veicināšana</a:t>
            </a:r>
          </a:p>
        </p:txBody>
      </p:sp>
    </p:spTree>
    <p:extLst>
      <p:ext uri="{BB962C8B-B14F-4D97-AF65-F5344CB8AC3E}">
        <p14:creationId xmlns:p14="http://schemas.microsoft.com/office/powerpoint/2010/main" val="3724373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260648"/>
            <a:ext cx="8280153" cy="864096"/>
          </a:xfrm>
        </p:spPr>
        <p:txBody>
          <a:bodyPr/>
          <a:lstStyle/>
          <a:p>
            <a:r>
              <a:rPr lang="lv-LV" altLang="lv-LV" dirty="0" smtClean="0">
                <a:latin typeface="+mn-lt"/>
              </a:rPr>
              <a:t>Stratēģiska </a:t>
            </a:r>
            <a:r>
              <a:rPr lang="lv-LV" altLang="lv-LV" dirty="0" err="1" smtClean="0">
                <a:latin typeface="+mn-lt"/>
              </a:rPr>
              <a:t>velokustības</a:t>
            </a:r>
            <a:r>
              <a:rPr lang="lv-LV" altLang="lv-LV" dirty="0" smtClean="0">
                <a:latin typeface="+mn-lt"/>
              </a:rPr>
              <a:t> veicināšana</a:t>
            </a:r>
          </a:p>
        </p:txBody>
      </p:sp>
      <p:sp>
        <p:nvSpPr>
          <p:cNvPr id="11267" name="Content Placeholder 2"/>
          <p:cNvSpPr>
            <a:spLocks noGrp="1"/>
          </p:cNvSpPr>
          <p:nvPr>
            <p:ph idx="1"/>
          </p:nvPr>
        </p:nvSpPr>
        <p:spPr>
          <a:xfrm>
            <a:off x="395536" y="1196753"/>
            <a:ext cx="8351589" cy="4545236"/>
          </a:xfrm>
        </p:spPr>
        <p:txBody>
          <a:bodyPr/>
          <a:lstStyle/>
          <a:p>
            <a:pPr>
              <a:buFont typeface="Wingdings" pitchFamily="2" charset="2"/>
              <a:buChar char="§"/>
            </a:pPr>
            <a:r>
              <a:rPr lang="lv-LV" altLang="lv-LV" sz="3000" dirty="0" smtClean="0"/>
              <a:t>Atbalsta pasākumi darbiniekiem:</a:t>
            </a:r>
          </a:p>
          <a:p>
            <a:pPr lvl="1">
              <a:buFont typeface="Wingdings" pitchFamily="2" charset="2"/>
              <a:buChar char="ü"/>
            </a:pPr>
            <a:r>
              <a:rPr lang="lv-LV" altLang="lv-LV" sz="3000" dirty="0" smtClean="0"/>
              <a:t>Uzskaite / salīdzināšana/ «sacensības» - dažādas mobilās aplikācijas</a:t>
            </a:r>
          </a:p>
          <a:p>
            <a:pPr lvl="1">
              <a:buFont typeface="Wingdings" pitchFamily="2" charset="2"/>
              <a:buChar char="ü"/>
            </a:pPr>
            <a:r>
              <a:rPr lang="lv-LV" altLang="lv-LV" sz="3000" dirty="0" smtClean="0"/>
              <a:t>Bezmaksas velonoma - uzņēmums uzņemas visus izdevumus, kas saistīti ar velosipēda iegādi, apkopēm:</a:t>
            </a:r>
          </a:p>
          <a:p>
            <a:pPr lvl="2"/>
            <a:r>
              <a:rPr lang="lv-LV" altLang="lv-LV" sz="3000" dirty="0" smtClean="0"/>
              <a:t>Braukšanai starp dažādām uzņēmuma struktūrvienībām</a:t>
            </a:r>
          </a:p>
          <a:p>
            <a:pPr lvl="2"/>
            <a:r>
              <a:rPr lang="lv-LV" altLang="lv-LV" sz="3000" dirty="0" smtClean="0"/>
              <a:t>Brīvajā laikā (uz darbu / uz mājām)</a:t>
            </a:r>
          </a:p>
        </p:txBody>
      </p:sp>
    </p:spTree>
    <p:extLst>
      <p:ext uri="{BB962C8B-B14F-4D97-AF65-F5344CB8AC3E}">
        <p14:creationId xmlns:p14="http://schemas.microsoft.com/office/powerpoint/2010/main" val="24455594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a:xfrm>
            <a:off x="395536" y="764704"/>
            <a:ext cx="8424936" cy="5472608"/>
          </a:xfrm>
        </p:spPr>
        <p:txBody>
          <a:bodyPr>
            <a:normAutofit/>
          </a:bodyPr>
          <a:lstStyle/>
          <a:p>
            <a:pPr marL="514350" lvl="1" indent="-514350">
              <a:buFont typeface="Wingdings" pitchFamily="2" charset="2"/>
              <a:buChar char="§"/>
              <a:defRPr/>
            </a:pPr>
            <a:r>
              <a:rPr lang="lv-LV" altLang="lv-LV" sz="3200" dirty="0" smtClean="0"/>
              <a:t>Tematiskie pasākumi:</a:t>
            </a:r>
          </a:p>
          <a:p>
            <a:pPr marL="744537" lvl="2" indent="-342900">
              <a:buFont typeface="Wingdings" pitchFamily="2" charset="2"/>
              <a:buChar char="ü"/>
              <a:defRPr/>
            </a:pPr>
            <a:r>
              <a:rPr lang="lv-LV" altLang="lv-LV" sz="2600" dirty="0" smtClean="0"/>
              <a:t>Atbalsts dalībai sacensībās (transports uz / no sacensību vietas, formas tērpi, kopējas komandas u.c.)</a:t>
            </a:r>
          </a:p>
          <a:p>
            <a:pPr marL="744537" lvl="2" indent="-342900">
              <a:buFont typeface="Wingdings" pitchFamily="2" charset="2"/>
              <a:buChar char="ü"/>
              <a:defRPr/>
            </a:pPr>
            <a:r>
              <a:rPr lang="lv-LV" altLang="lv-LV" sz="2600" dirty="0" err="1" smtClean="0"/>
              <a:t>Velo</a:t>
            </a:r>
            <a:r>
              <a:rPr lang="lv-LV" altLang="lv-LV" sz="2600" dirty="0" smtClean="0"/>
              <a:t> diena (integrētas ar vides un veselības pasākumiem)</a:t>
            </a:r>
          </a:p>
          <a:p>
            <a:pPr marL="744537" lvl="2" indent="-342900">
              <a:buFont typeface="Wingdings" pitchFamily="2" charset="2"/>
              <a:buChar char="ü"/>
              <a:defRPr/>
            </a:pPr>
            <a:r>
              <a:rPr lang="lv-LV" altLang="lv-LV" sz="2600" dirty="0" err="1" smtClean="0"/>
              <a:t>Velo</a:t>
            </a:r>
            <a:r>
              <a:rPr lang="lv-LV" altLang="lv-LV" sz="2600" dirty="0" smtClean="0"/>
              <a:t> mēnesis</a:t>
            </a:r>
          </a:p>
          <a:p>
            <a:pPr marL="744537" lvl="2" indent="-342900">
              <a:buFont typeface="Wingdings" pitchFamily="2" charset="2"/>
              <a:buChar char="ü"/>
              <a:defRPr/>
            </a:pPr>
            <a:r>
              <a:rPr lang="lv-LV" altLang="lv-LV" sz="2600" dirty="0" smtClean="0"/>
              <a:t>Fanu klubiņš</a:t>
            </a:r>
          </a:p>
          <a:p>
            <a:pPr marL="457200" lvl="1" indent="-457200">
              <a:buFont typeface="Wingdings" pitchFamily="2" charset="2"/>
              <a:buChar char="§"/>
              <a:defRPr/>
            </a:pPr>
            <a:r>
              <a:rPr lang="lv-LV" altLang="lv-LV" sz="3200" dirty="0" err="1" smtClean="0"/>
              <a:t>Velokustība</a:t>
            </a:r>
            <a:r>
              <a:rPr lang="lv-LV" altLang="lv-LV" sz="3200" dirty="0" smtClean="0"/>
              <a:t> kā biznesa sastāvdaļa:</a:t>
            </a:r>
          </a:p>
          <a:p>
            <a:pPr marL="744537" lvl="2" indent="-342900">
              <a:buFont typeface="Wingdings" pitchFamily="2" charset="2"/>
              <a:buChar char="ü"/>
              <a:defRPr/>
            </a:pPr>
            <a:r>
              <a:rPr lang="lv-LV" altLang="lv-LV" sz="2600" dirty="0" err="1" smtClean="0"/>
              <a:t>Velonovietnes</a:t>
            </a:r>
            <a:r>
              <a:rPr lang="lv-LV" altLang="lv-LV" sz="2600" dirty="0" smtClean="0"/>
              <a:t> klientiem</a:t>
            </a:r>
          </a:p>
          <a:p>
            <a:pPr marL="744537" lvl="2" indent="-342900">
              <a:buFont typeface="Wingdings" pitchFamily="2" charset="2"/>
              <a:buChar char="ü"/>
              <a:defRPr/>
            </a:pPr>
            <a:r>
              <a:rPr lang="lv-LV" altLang="lv-LV" sz="2600" dirty="0" smtClean="0"/>
              <a:t>Atlaides </a:t>
            </a:r>
            <a:r>
              <a:rPr lang="lv-LV" altLang="lv-LV" sz="2600" dirty="0" err="1" smtClean="0"/>
              <a:t>veloklientiem</a:t>
            </a:r>
            <a:endParaRPr lang="lv-LV" altLang="lv-LV" sz="2600" dirty="0" smtClean="0"/>
          </a:p>
          <a:p>
            <a:pPr marL="744537" lvl="2" indent="-342900">
              <a:buFont typeface="Wingdings" pitchFamily="2" charset="2"/>
              <a:buChar char="ü"/>
              <a:defRPr/>
            </a:pPr>
            <a:r>
              <a:rPr lang="lv-LV" altLang="lv-LV" sz="2600" dirty="0" smtClean="0"/>
              <a:t>Pakalpojumu / piegādātāju izvēle (piemēram, velokurjeri)</a:t>
            </a:r>
          </a:p>
          <a:p>
            <a:pPr>
              <a:defRPr/>
            </a:pPr>
            <a:endParaRPr lang="lv-LV" altLang="lv-LV" dirty="0" smtClean="0"/>
          </a:p>
        </p:txBody>
      </p:sp>
      <p:sp>
        <p:nvSpPr>
          <p:cNvPr id="5" name="Title 1"/>
          <p:cNvSpPr>
            <a:spLocks noGrp="1"/>
          </p:cNvSpPr>
          <p:nvPr>
            <p:ph type="title"/>
          </p:nvPr>
        </p:nvSpPr>
        <p:spPr>
          <a:xfrm>
            <a:off x="323528" y="116632"/>
            <a:ext cx="8352161" cy="576064"/>
          </a:xfrm>
        </p:spPr>
        <p:txBody>
          <a:bodyPr/>
          <a:lstStyle/>
          <a:p>
            <a:r>
              <a:rPr lang="lv-LV" altLang="lv-LV" dirty="0" smtClean="0">
                <a:latin typeface="+mn-lt"/>
              </a:rPr>
              <a:t>Stratēģiska </a:t>
            </a:r>
            <a:r>
              <a:rPr lang="lv-LV" altLang="lv-LV" dirty="0" err="1" smtClean="0">
                <a:latin typeface="+mn-lt"/>
              </a:rPr>
              <a:t>velokustības</a:t>
            </a:r>
            <a:r>
              <a:rPr lang="lv-LV" altLang="lv-LV" dirty="0" smtClean="0">
                <a:latin typeface="+mn-lt"/>
              </a:rPr>
              <a:t> veicināšana</a:t>
            </a:r>
          </a:p>
        </p:txBody>
      </p:sp>
    </p:spTree>
    <p:extLst>
      <p:ext uri="{BB962C8B-B14F-4D97-AF65-F5344CB8AC3E}">
        <p14:creationId xmlns:p14="http://schemas.microsoft.com/office/powerpoint/2010/main" val="3884023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188640"/>
            <a:ext cx="7930704" cy="648072"/>
          </a:xfrm>
        </p:spPr>
        <p:txBody>
          <a:bodyPr/>
          <a:lstStyle/>
          <a:p>
            <a:r>
              <a:rPr lang="lv-LV" altLang="lv-LV" dirty="0" smtClean="0"/>
              <a:t>BET - Velokustība – var būt arī riski!</a:t>
            </a:r>
          </a:p>
        </p:txBody>
      </p:sp>
      <p:sp>
        <p:nvSpPr>
          <p:cNvPr id="9219" name="Content Placeholder 2"/>
          <p:cNvSpPr>
            <a:spLocks noGrp="1"/>
          </p:cNvSpPr>
          <p:nvPr>
            <p:ph idx="1"/>
          </p:nvPr>
        </p:nvSpPr>
        <p:spPr>
          <a:xfrm>
            <a:off x="3990463" y="4941168"/>
            <a:ext cx="4974025" cy="1186483"/>
          </a:xfrm>
        </p:spPr>
        <p:txBody>
          <a:bodyPr/>
          <a:lstStyle/>
          <a:p>
            <a:r>
              <a:rPr lang="lv-LV" altLang="lv-LV" sz="2400" dirty="0" smtClean="0"/>
              <a:t>...un vēl, VELO NEDRAUGIEM – svarīgi lai VELO DRAUGI NETRAUCĒ!</a:t>
            </a:r>
          </a:p>
        </p:txBody>
      </p:sp>
      <p:pic>
        <p:nvPicPr>
          <p:cNvPr id="9220"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3745565" cy="5000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C:\Users\Linda\AppData\Local\Microsoft\Windows\Temporary Internet Files\Content.Outlook\6FMWPNN4\Telefons 1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90463" y="832948"/>
            <a:ext cx="5148064" cy="386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912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49110"/>
            <a:ext cx="7786743" cy="1071562"/>
          </a:xfrm>
        </p:spPr>
        <p:txBody>
          <a:bodyPr>
            <a:normAutofit/>
          </a:bodyPr>
          <a:lstStyle/>
          <a:p>
            <a:r>
              <a:rPr lang="lv-LV" dirty="0" smtClean="0"/>
              <a:t>Piemēri – Ergonomikai: Darbvirsma</a:t>
            </a:r>
            <a:endParaRPr lang="lv-LV" dirty="0"/>
          </a:p>
        </p:txBody>
      </p:sp>
      <p:pic>
        <p:nvPicPr>
          <p:cNvPr id="10242" name="Picture 2" descr="http://www.statga.lt/var/ezwebin_site/storage/images/rol-ergo/igyvendinti-projektai/baltic-ergonomics-group/baltic-ergonomics-group-3/5109-1-lit-LT/Baltic-Ergonomics-Group-3_galleryquery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412776"/>
            <a:ext cx="4457852" cy="386794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parette.lv/dizains_uplfiles/50/Galds1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91" y="1420672"/>
            <a:ext cx="4662199" cy="28645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4581128"/>
            <a:ext cx="4464496" cy="1661993"/>
          </a:xfrm>
          <a:prstGeom prst="rect">
            <a:avLst/>
          </a:prstGeom>
          <a:noFill/>
        </p:spPr>
        <p:txBody>
          <a:bodyPr wrap="square" rtlCol="0">
            <a:spAutoFit/>
          </a:bodyPr>
          <a:lstStyle/>
          <a:p>
            <a:pPr marL="285750" indent="-285750">
              <a:buFont typeface="Calibri" panose="020F0502020204030204" pitchFamily="34" charset="0"/>
              <a:buChar char="*"/>
            </a:pPr>
            <a:r>
              <a:rPr lang="lv-LV" dirty="0" smtClean="0"/>
              <a:t>Stāvot cilvēks patērē </a:t>
            </a:r>
            <a:r>
              <a:rPr lang="lv-LV" dirty="0" smtClean="0">
                <a:solidFill>
                  <a:srgbClr val="FF0000"/>
                </a:solidFill>
              </a:rPr>
              <a:t>3x vairāk enerģijas</a:t>
            </a:r>
            <a:r>
              <a:rPr lang="lv-LV" dirty="0" smtClean="0"/>
              <a:t>, samazina spiedienu uz starpskriemeļu diskiem</a:t>
            </a:r>
          </a:p>
          <a:p>
            <a:pPr marL="285750" indent="-285750">
              <a:buFont typeface="Calibri" panose="020F0502020204030204" pitchFamily="34" charset="0"/>
              <a:buChar char="*"/>
            </a:pPr>
            <a:endParaRPr lang="lv-LV" dirty="0" smtClean="0"/>
          </a:p>
          <a:p>
            <a:pPr marL="285750" indent="-285750">
              <a:buFont typeface="Calibri" panose="020F0502020204030204" pitchFamily="34" charset="0"/>
              <a:buChar char="*"/>
            </a:pPr>
            <a:r>
              <a:rPr lang="lv-LV" dirty="0" smtClean="0"/>
              <a:t>Ilgstoši stāvot , rodas pietūkums kajās</a:t>
            </a:r>
          </a:p>
          <a:p>
            <a:endParaRPr lang="lv-LV" dirty="0"/>
          </a:p>
        </p:txBody>
      </p:sp>
    </p:spTree>
    <p:extLst>
      <p:ext uri="{BB962C8B-B14F-4D97-AF65-F5344CB8AC3E}">
        <p14:creationId xmlns:p14="http://schemas.microsoft.com/office/powerpoint/2010/main" val="32424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536" y="116632"/>
            <a:ext cx="8291264" cy="720080"/>
          </a:xfrm>
        </p:spPr>
        <p:txBody>
          <a:bodyPr/>
          <a:lstStyle/>
          <a:p>
            <a:r>
              <a:rPr lang="lv-LV" altLang="lv-LV" dirty="0" smtClean="0">
                <a:latin typeface="+mn-lt"/>
              </a:rPr>
              <a:t>Sacensību gars kā motivācija</a:t>
            </a:r>
          </a:p>
        </p:txBody>
      </p:sp>
      <p:sp>
        <p:nvSpPr>
          <p:cNvPr id="6147" name="Content Placeholder 2"/>
          <p:cNvSpPr>
            <a:spLocks noGrp="1"/>
          </p:cNvSpPr>
          <p:nvPr>
            <p:ph idx="1"/>
          </p:nvPr>
        </p:nvSpPr>
        <p:spPr>
          <a:xfrm>
            <a:off x="323528" y="836712"/>
            <a:ext cx="8374385" cy="5389463"/>
          </a:xfrm>
        </p:spPr>
        <p:txBody>
          <a:bodyPr/>
          <a:lstStyle/>
          <a:p>
            <a:pPr>
              <a:lnSpc>
                <a:spcPct val="80000"/>
              </a:lnSpc>
              <a:spcBef>
                <a:spcPts val="600"/>
              </a:spcBef>
              <a:defRPr/>
            </a:pPr>
            <a:r>
              <a:rPr lang="lv-LV" altLang="lv-LV" sz="2800" dirty="0"/>
              <a:t>S</a:t>
            </a:r>
            <a:r>
              <a:rPr lang="lv-LV" altLang="lv-LV" sz="2800" dirty="0" smtClean="0"/>
              <a:t>porta seriāls (9 mēneši) - dažādu sporta veidu iepazīšana treneru uzraudzībā, punktu krāšana, uzvarētāju apbalvošana</a:t>
            </a:r>
          </a:p>
          <a:p>
            <a:pPr>
              <a:lnSpc>
                <a:spcPct val="80000"/>
              </a:lnSpc>
              <a:spcBef>
                <a:spcPts val="600"/>
              </a:spcBef>
              <a:defRPr/>
            </a:pPr>
            <a:r>
              <a:rPr lang="lv-LV" altLang="lv-LV" sz="2800" dirty="0"/>
              <a:t>A</a:t>
            </a:r>
            <a:r>
              <a:rPr lang="lv-LV" altLang="lv-LV" sz="2800" dirty="0" smtClean="0"/>
              <a:t>tbalsts darbinieku dalībai dažādās individuālās sporta sacensībās, piem., slēpošana, riteņbraukšana, "roņu" peldēšana, roku cīņas, svaru celšana</a:t>
            </a:r>
          </a:p>
          <a:p>
            <a:pPr>
              <a:lnSpc>
                <a:spcPct val="80000"/>
              </a:lnSpc>
              <a:spcBef>
                <a:spcPts val="600"/>
              </a:spcBef>
              <a:defRPr/>
            </a:pPr>
            <a:r>
              <a:rPr lang="lv-LV" altLang="lv-LV" sz="2800" dirty="0" smtClean="0"/>
              <a:t>Dažādu aplikāciju izmantošana</a:t>
            </a:r>
          </a:p>
          <a:p>
            <a:pPr marL="0" indent="0">
              <a:lnSpc>
                <a:spcPct val="80000"/>
              </a:lnSpc>
              <a:spcBef>
                <a:spcPts val="600"/>
              </a:spcBef>
              <a:buNone/>
              <a:defRPr/>
            </a:pPr>
            <a:r>
              <a:rPr lang="lv-LV" altLang="lv-LV" sz="2800" dirty="0" smtClean="0"/>
              <a:t>komandu sacensības, </a:t>
            </a:r>
          </a:p>
          <a:p>
            <a:pPr marL="0" indent="0">
              <a:lnSpc>
                <a:spcPct val="80000"/>
              </a:lnSpc>
              <a:spcBef>
                <a:spcPts val="600"/>
              </a:spcBef>
              <a:buNone/>
              <a:defRPr/>
            </a:pPr>
            <a:r>
              <a:rPr lang="lv-LV" altLang="lv-LV" sz="2800" dirty="0" smtClean="0"/>
              <a:t>Individuālās sacensības – km, </a:t>
            </a:r>
          </a:p>
          <a:p>
            <a:pPr marL="0" indent="0">
              <a:lnSpc>
                <a:spcPct val="80000"/>
              </a:lnSpc>
              <a:spcBef>
                <a:spcPts val="600"/>
              </a:spcBef>
              <a:buNone/>
              <a:defRPr/>
            </a:pPr>
            <a:r>
              <a:rPr lang="lv-LV" altLang="lv-LV" sz="2800" dirty="0" smtClean="0"/>
              <a:t>minūtes, patērētās kalorijas, </a:t>
            </a:r>
          </a:p>
          <a:p>
            <a:pPr marL="0" indent="0">
              <a:lnSpc>
                <a:spcPct val="80000"/>
              </a:lnSpc>
              <a:spcBef>
                <a:spcPts val="600"/>
              </a:spcBef>
              <a:buNone/>
              <a:defRPr/>
            </a:pPr>
            <a:r>
              <a:rPr lang="lv-LV" altLang="lv-LV" sz="2800" dirty="0" smtClean="0"/>
              <a:t>piem., Endomondo</a:t>
            </a:r>
          </a:p>
        </p:txBody>
      </p:sp>
      <p:pic>
        <p:nvPicPr>
          <p:cNvPr id="15364" name="Picture 2" descr="http://www.rdveikals.lv/blog/wp-content/uploads/2013/05/Endomondo-Android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90655"/>
            <a:ext cx="3793030" cy="308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395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Fortum</a:t>
            </a:r>
            <a:r>
              <a:rPr lang="lv-LV" dirty="0" smtClean="0"/>
              <a:t> «Aktivitātes un enerģija» PIEMĒRS – 4 nedēļas/4 izaicinājumi</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9" y="1196752"/>
            <a:ext cx="9114865" cy="5047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296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23528" y="188640"/>
            <a:ext cx="8002712" cy="864096"/>
          </a:xfrm>
        </p:spPr>
        <p:txBody>
          <a:bodyPr/>
          <a:lstStyle/>
          <a:p>
            <a:r>
              <a:rPr lang="lv-LV" altLang="lv-LV" dirty="0" smtClean="0">
                <a:solidFill>
                  <a:srgbClr val="D16309"/>
                </a:solidFill>
              </a:rPr>
              <a:t>Fizisko aktivitāšu un veselīga dzīvesveida veicināšana</a:t>
            </a:r>
          </a:p>
        </p:txBody>
      </p:sp>
      <p:sp>
        <p:nvSpPr>
          <p:cNvPr id="62467" name="Content Placeholder 2"/>
          <p:cNvSpPr>
            <a:spLocks noGrp="1"/>
          </p:cNvSpPr>
          <p:nvPr>
            <p:ph idx="1"/>
          </p:nvPr>
        </p:nvSpPr>
        <p:spPr>
          <a:xfrm>
            <a:off x="395536" y="1124744"/>
            <a:ext cx="8424936" cy="5002907"/>
          </a:xfrm>
        </p:spPr>
        <p:txBody>
          <a:bodyPr/>
          <a:lstStyle/>
          <a:p>
            <a:r>
              <a:rPr lang="lv-LV" altLang="lv-LV" sz="3000" dirty="0" smtClean="0"/>
              <a:t>Sporta nodarbību apmeklējumu veicināšana (daļēja apmaksa, uzņēmumu sporta zāļu veidošana, balvu izmantošana u.c.)</a:t>
            </a:r>
          </a:p>
          <a:p>
            <a:r>
              <a:rPr lang="lv-LV" altLang="lv-LV" sz="3000" dirty="0" smtClean="0"/>
              <a:t>Darbinieku līdzdalības veicināšana sporta pasākumos (uzņēmumu komandas, komandas tērpi, dalības apmaksa u.c.) un sporta spēlēs</a:t>
            </a:r>
          </a:p>
          <a:p>
            <a:r>
              <a:rPr lang="lv-LV" altLang="lv-LV" sz="3000" dirty="0" smtClean="0"/>
              <a:t>Attiecībā uz visiem šiem pasākumiem: </a:t>
            </a:r>
          </a:p>
          <a:p>
            <a:pPr lvl="1"/>
            <a:r>
              <a:rPr lang="lv-LV" altLang="lv-LV" sz="2600" dirty="0" smtClean="0"/>
              <a:t>tos ir «jāgrib»…</a:t>
            </a:r>
          </a:p>
          <a:p>
            <a:pPr lvl="1"/>
            <a:r>
              <a:rPr lang="lv-LV" altLang="lv-LV" sz="2600" dirty="0" smtClean="0"/>
              <a:t>tiem jābūt piemērotiem darbiniekiem…!</a:t>
            </a:r>
          </a:p>
          <a:p>
            <a:pPr lvl="1"/>
            <a:r>
              <a:rPr lang="lv-LV" altLang="lv-LV" sz="2600" dirty="0" smtClean="0"/>
              <a:t>Tiem jābūt pieejamiem (piemēram, baseiniem u.c.)</a:t>
            </a:r>
          </a:p>
        </p:txBody>
      </p:sp>
    </p:spTree>
    <p:extLst>
      <p:ext uri="{BB962C8B-B14F-4D97-AF65-F5344CB8AC3E}">
        <p14:creationId xmlns:p14="http://schemas.microsoft.com/office/powerpoint/2010/main" val="15496971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95536" y="188640"/>
            <a:ext cx="7930704" cy="792088"/>
          </a:xfrm>
        </p:spPr>
        <p:txBody>
          <a:bodyPr/>
          <a:lstStyle/>
          <a:p>
            <a:r>
              <a:rPr lang="lv-LV" altLang="lv-LV" sz="3600" dirty="0" smtClean="0">
                <a:solidFill>
                  <a:srgbClr val="D16309"/>
                </a:solidFill>
              </a:rPr>
              <a:t>Sociālo kontaktu veicināšana</a:t>
            </a:r>
          </a:p>
        </p:txBody>
      </p:sp>
      <p:sp>
        <p:nvSpPr>
          <p:cNvPr id="63491" name="Content Placeholder 2"/>
          <p:cNvSpPr>
            <a:spLocks noGrp="1"/>
          </p:cNvSpPr>
          <p:nvPr>
            <p:ph idx="1"/>
          </p:nvPr>
        </p:nvSpPr>
        <p:spPr>
          <a:xfrm>
            <a:off x="467544" y="908720"/>
            <a:ext cx="8424936" cy="5328592"/>
          </a:xfrm>
        </p:spPr>
        <p:txBody>
          <a:bodyPr/>
          <a:lstStyle/>
          <a:p>
            <a:r>
              <a:rPr lang="lv-LV" altLang="lv-LV" sz="2800" dirty="0" smtClean="0"/>
              <a:t>Kopīgu pasākumu organizēšana un sociālo kontaktu veicināšana ārpus darba laika un vietas, ģimeņu iesaistīšana u.c.</a:t>
            </a:r>
          </a:p>
          <a:p>
            <a:r>
              <a:rPr lang="lv-LV" altLang="lv-LV" sz="2800" b="1" dirty="0" smtClean="0">
                <a:solidFill>
                  <a:srgbClr val="D16309"/>
                </a:solidFill>
              </a:rPr>
              <a:t>Svarīgi – plānot visiem PIEMĒROTUS PASĀKUMUS!</a:t>
            </a:r>
          </a:p>
          <a:p>
            <a:r>
              <a:rPr lang="lv-LV" altLang="lv-LV" sz="2800" dirty="0" smtClean="0">
                <a:solidFill>
                  <a:schemeClr val="tx1"/>
                </a:solidFill>
              </a:rPr>
              <a:t>Pozitīvie piemēri: - pastaigas dabā, laivu braucieni</a:t>
            </a:r>
            <a:r>
              <a:rPr lang="lv-LV" altLang="lv-LV" sz="2800" dirty="0">
                <a:solidFill>
                  <a:schemeClr val="tx1"/>
                </a:solidFill>
              </a:rPr>
              <a:t>:</a:t>
            </a:r>
            <a:endParaRPr lang="lv-LV" altLang="lv-LV" sz="2800" dirty="0" smtClean="0">
              <a:solidFill>
                <a:schemeClr val="tx1"/>
              </a:solidFill>
            </a:endParaRPr>
          </a:p>
          <a:p>
            <a:pPr lvl="1"/>
            <a:r>
              <a:rPr lang="en-US" sz="2600" b="1" i="1" dirty="0" err="1"/>
              <a:t>Zivju</a:t>
            </a:r>
            <a:r>
              <a:rPr lang="en-US" sz="2600" b="1" i="1" dirty="0"/>
              <a:t> </a:t>
            </a:r>
            <a:r>
              <a:rPr lang="en-US" sz="2600" b="1" i="1" dirty="0" err="1"/>
              <a:t>nārsta</a:t>
            </a:r>
            <a:r>
              <a:rPr lang="en-US" sz="2600" b="1" i="1" dirty="0"/>
              <a:t> </a:t>
            </a:r>
            <a:r>
              <a:rPr lang="en-US" sz="2600" b="1" i="1" dirty="0" err="1"/>
              <a:t>ligzdu</a:t>
            </a:r>
            <a:r>
              <a:rPr lang="en-US" sz="2600" b="1" i="1" dirty="0"/>
              <a:t> </a:t>
            </a:r>
            <a:r>
              <a:rPr lang="en-US" sz="2600" b="1" i="1" dirty="0" err="1"/>
              <a:t>izgatavošanas</a:t>
            </a:r>
            <a:r>
              <a:rPr lang="en-US" sz="2600" b="1" i="1" dirty="0"/>
              <a:t> </a:t>
            </a:r>
            <a:r>
              <a:rPr lang="en-US" sz="2600" b="1" i="1" dirty="0" err="1"/>
              <a:t>pasākumi</a:t>
            </a:r>
            <a:r>
              <a:rPr lang="en-US" sz="2600" b="1" i="1" dirty="0"/>
              <a:t> </a:t>
            </a:r>
            <a:r>
              <a:rPr lang="lv-LV" sz="2600" i="1" dirty="0" smtClean="0"/>
              <a:t>un </a:t>
            </a:r>
            <a:r>
              <a:rPr lang="en-US" sz="2600" i="1" dirty="0" smtClean="0"/>
              <a:t>(</a:t>
            </a:r>
            <a:r>
              <a:rPr lang="en-US" sz="2600" i="1" dirty="0" err="1" smtClean="0"/>
              <a:t>trešo</a:t>
            </a:r>
            <a:r>
              <a:rPr lang="en-US" sz="2600" i="1" dirty="0" smtClean="0"/>
              <a:t> </a:t>
            </a:r>
            <a:r>
              <a:rPr lang="en-US" sz="2600" i="1" dirty="0" err="1"/>
              <a:t>gadu</a:t>
            </a:r>
            <a:r>
              <a:rPr lang="en-US" sz="2600" i="1" dirty="0"/>
              <a:t>) </a:t>
            </a:r>
            <a:r>
              <a:rPr lang="en-US" sz="2600" b="1" i="1" dirty="0" err="1"/>
              <a:t>Stārķu</a:t>
            </a:r>
            <a:r>
              <a:rPr lang="en-US" sz="2600" b="1" i="1" dirty="0"/>
              <a:t> </a:t>
            </a:r>
            <a:r>
              <a:rPr lang="en-US" sz="2600" b="1" i="1" dirty="0" err="1"/>
              <a:t>monitorings</a:t>
            </a:r>
            <a:r>
              <a:rPr lang="en-US" sz="2600" b="1" i="1" dirty="0"/>
              <a:t> </a:t>
            </a:r>
            <a:r>
              <a:rPr lang="en-US" sz="2600" i="1" dirty="0"/>
              <a:t>- </a:t>
            </a:r>
            <a:r>
              <a:rPr lang="en-US" sz="2600" i="1" dirty="0" err="1"/>
              <a:t>katram</a:t>
            </a:r>
            <a:r>
              <a:rPr lang="en-US" sz="2600" i="1" dirty="0"/>
              <a:t> </a:t>
            </a:r>
            <a:r>
              <a:rPr lang="en-US" sz="2600" i="1" dirty="0" err="1"/>
              <a:t>ir</a:t>
            </a:r>
            <a:r>
              <a:rPr lang="en-US" sz="2600" i="1" dirty="0"/>
              <a:t> </a:t>
            </a:r>
            <a:r>
              <a:rPr lang="en-US" sz="2600" i="1" dirty="0" err="1"/>
              <a:t>iespēja</a:t>
            </a:r>
            <a:r>
              <a:rPr lang="en-US" sz="2600" i="1" dirty="0"/>
              <a:t> </a:t>
            </a:r>
            <a:r>
              <a:rPr lang="en-US" sz="2600" i="1" dirty="0" err="1"/>
              <a:t>izvēlēties</a:t>
            </a:r>
            <a:r>
              <a:rPr lang="en-US" sz="2600" i="1" dirty="0"/>
              <a:t> </a:t>
            </a:r>
            <a:r>
              <a:rPr lang="en-US" sz="2600" i="1" dirty="0" err="1"/>
              <a:t>sev</a:t>
            </a:r>
            <a:r>
              <a:rPr lang="en-US" sz="2600" i="1" dirty="0"/>
              <a:t> </a:t>
            </a:r>
            <a:r>
              <a:rPr lang="en-US" sz="2600" i="1" dirty="0" err="1"/>
              <a:t>pieejamāko</a:t>
            </a:r>
            <a:r>
              <a:rPr lang="en-US" sz="2600" i="1" dirty="0"/>
              <a:t> </a:t>
            </a:r>
            <a:r>
              <a:rPr lang="en-US" sz="2600" i="1" dirty="0" err="1"/>
              <a:t>teritoriju</a:t>
            </a:r>
            <a:r>
              <a:rPr lang="en-US" sz="2600" i="1" dirty="0"/>
              <a:t>, to </a:t>
            </a:r>
            <a:r>
              <a:rPr lang="en-US" sz="2600" i="1" dirty="0" err="1"/>
              <a:t>regulāri</a:t>
            </a:r>
            <a:r>
              <a:rPr lang="en-US" sz="2600" i="1" dirty="0"/>
              <a:t> </a:t>
            </a:r>
            <a:r>
              <a:rPr lang="en-US" sz="2600" i="1" dirty="0" err="1"/>
              <a:t>apsekojot</a:t>
            </a:r>
            <a:r>
              <a:rPr lang="en-US" sz="2600" i="1" dirty="0"/>
              <a:t> un </a:t>
            </a:r>
            <a:r>
              <a:rPr lang="en-US" sz="2600" i="1" dirty="0" err="1"/>
              <a:t>sniedzot</a:t>
            </a:r>
            <a:r>
              <a:rPr lang="en-US" sz="2600" i="1" dirty="0"/>
              <a:t> </a:t>
            </a:r>
            <a:r>
              <a:rPr lang="en-US" sz="2600" i="1" dirty="0" err="1"/>
              <a:t>datus</a:t>
            </a:r>
            <a:r>
              <a:rPr lang="en-US" sz="2600" i="1" dirty="0"/>
              <a:t> </a:t>
            </a:r>
            <a:r>
              <a:rPr lang="en-US" sz="2600" i="1" dirty="0" err="1"/>
              <a:t>pētniekiem</a:t>
            </a:r>
            <a:endParaRPr lang="lv-LV" altLang="lv-LV" sz="2600" i="1" dirty="0" smtClean="0">
              <a:solidFill>
                <a:schemeClr val="tx1"/>
              </a:solidFill>
            </a:endParaRPr>
          </a:p>
          <a:p>
            <a:endParaRPr lang="lv-LV" altLang="lv-LV" sz="2800" dirty="0" smtClean="0"/>
          </a:p>
        </p:txBody>
      </p:sp>
    </p:spTree>
    <p:extLst>
      <p:ext uri="{BB962C8B-B14F-4D97-AF65-F5344CB8AC3E}">
        <p14:creationId xmlns:p14="http://schemas.microsoft.com/office/powerpoint/2010/main" val="8167159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67544" y="188640"/>
            <a:ext cx="7858696" cy="936104"/>
          </a:xfrm>
        </p:spPr>
        <p:txBody>
          <a:bodyPr/>
          <a:lstStyle/>
          <a:p>
            <a:r>
              <a:rPr lang="lv-LV" altLang="lv-LV" dirty="0" smtClean="0">
                <a:solidFill>
                  <a:srgbClr val="D16309"/>
                </a:solidFill>
              </a:rPr>
              <a:t>Atkarību profilakse un mazināšana</a:t>
            </a:r>
          </a:p>
        </p:txBody>
      </p:sp>
      <p:sp>
        <p:nvSpPr>
          <p:cNvPr id="64515" name="Content Placeholder 2"/>
          <p:cNvSpPr>
            <a:spLocks noGrp="1"/>
          </p:cNvSpPr>
          <p:nvPr>
            <p:ph idx="1"/>
          </p:nvPr>
        </p:nvSpPr>
        <p:spPr>
          <a:xfrm>
            <a:off x="539552" y="1124744"/>
            <a:ext cx="7786743" cy="5002907"/>
          </a:xfrm>
        </p:spPr>
        <p:txBody>
          <a:bodyPr/>
          <a:lstStyle/>
          <a:p>
            <a:r>
              <a:rPr lang="lv-LV" altLang="lv-LV" sz="2800" dirty="0" smtClean="0"/>
              <a:t>Ļoti jūtīgs jautājums – ar šo nevajadzētu sākt….</a:t>
            </a:r>
          </a:p>
          <a:p>
            <a:r>
              <a:rPr lang="lv-LV" altLang="lv-LV" sz="2800" dirty="0" smtClean="0"/>
              <a:t>Pretsmēķēšanas kampaņas, vispārējās nesmēķēšanas kultūras ieviešana u.c.,</a:t>
            </a:r>
          </a:p>
          <a:p>
            <a:r>
              <a:rPr lang="lv-LV" altLang="lv-LV" sz="2800" dirty="0" smtClean="0"/>
              <a:t>informācijas kampaņas par alkoholisma un narkotisko vielu radītajām problēmām, </a:t>
            </a:r>
          </a:p>
          <a:p>
            <a:r>
              <a:rPr lang="lv-LV" altLang="lv-LV" sz="2800" dirty="0" smtClean="0"/>
              <a:t>Atkarību ārstēšanas programmu ieviešana u.c.</a:t>
            </a:r>
          </a:p>
          <a:p>
            <a:endParaRPr lang="lv-LV" altLang="lv-LV" dirty="0" smtClean="0"/>
          </a:p>
        </p:txBody>
      </p:sp>
    </p:spTree>
    <p:extLst>
      <p:ext uri="{BB962C8B-B14F-4D97-AF65-F5344CB8AC3E}">
        <p14:creationId xmlns:p14="http://schemas.microsoft.com/office/powerpoint/2010/main" val="958829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539552" y="908721"/>
            <a:ext cx="7920880" cy="4968552"/>
          </a:xfrm>
        </p:spPr>
        <p:txBody>
          <a:bodyPr>
            <a:normAutofit lnSpcReduction="10000"/>
          </a:bodyPr>
          <a:lstStyle/>
          <a:p>
            <a:pPr marL="342900" lvl="1" indent="-342900">
              <a:buFont typeface="Arial" charset="0"/>
              <a:buChar char="•"/>
              <a:defRPr/>
            </a:pPr>
            <a:r>
              <a:rPr lang="lv-LV" altLang="lv-LV" dirty="0" smtClean="0"/>
              <a:t>Stratēģisks lēmums dažu gadu laikā likvidēt / samazināt smēķētavu skaitu</a:t>
            </a:r>
          </a:p>
          <a:p>
            <a:pPr marL="342900" lvl="1" indent="-342900">
              <a:buFont typeface="Arial" charset="0"/>
              <a:buChar char="•"/>
              <a:defRPr/>
            </a:pPr>
            <a:r>
              <a:rPr lang="lv-LV" altLang="lv-LV" dirty="0" smtClean="0"/>
              <a:t>Informēšana par smēķēšanas kaitīgumu</a:t>
            </a:r>
          </a:p>
          <a:p>
            <a:pPr lvl="1">
              <a:defRPr/>
            </a:pPr>
            <a:r>
              <a:rPr lang="lv-LV" altLang="lv-LV" dirty="0" smtClean="0"/>
              <a:t>uzņēmuma iekšējā izdevumā,</a:t>
            </a:r>
          </a:p>
          <a:p>
            <a:pPr lvl="1">
              <a:defRPr/>
            </a:pPr>
            <a:r>
              <a:rPr lang="lv-LV" altLang="lv-LV" dirty="0" smtClean="0"/>
              <a:t>ar informatīvu lapu starpniecību uzņēmuma teritorijā/ </a:t>
            </a:r>
            <a:r>
              <a:rPr lang="lv-LV" altLang="lv-LV" dirty="0"/>
              <a:t>s</a:t>
            </a:r>
            <a:r>
              <a:rPr lang="lv-LV" altLang="lv-LV" dirty="0" smtClean="0"/>
              <a:t>mēķēšanas vietās</a:t>
            </a:r>
          </a:p>
          <a:p>
            <a:pPr>
              <a:buFont typeface="Wingdings" panose="05000000000000000000" pitchFamily="2" charset="2"/>
              <a:buChar char="§"/>
              <a:defRPr/>
            </a:pPr>
            <a:r>
              <a:rPr lang="lv-LV" altLang="lv-LV" sz="2800" dirty="0"/>
              <a:t>Uzraksti – aicinājumi smēķēšanu aizvietot ar kādu citu </a:t>
            </a:r>
            <a:r>
              <a:rPr lang="lv-LV" altLang="lv-LV" sz="2800" dirty="0" smtClean="0"/>
              <a:t>nodarbi</a:t>
            </a:r>
          </a:p>
          <a:p>
            <a:pPr>
              <a:buFont typeface="Wingdings" panose="05000000000000000000" pitchFamily="2" charset="2"/>
              <a:buChar char="§"/>
              <a:defRPr/>
            </a:pPr>
            <a:r>
              <a:rPr lang="lv-LV" altLang="lv-LV" sz="2800" b="1" dirty="0" smtClean="0"/>
              <a:t>Pēdējā laikā dzirdēti: </a:t>
            </a:r>
          </a:p>
          <a:p>
            <a:pPr lvl="1">
              <a:buFont typeface="Wingdings" panose="05000000000000000000" pitchFamily="2" charset="2"/>
              <a:buChar char="§"/>
              <a:defRPr/>
            </a:pPr>
            <a:r>
              <a:rPr lang="lv-LV" altLang="lv-LV" dirty="0" smtClean="0"/>
              <a:t>Piemaksas nesmēķētājiem</a:t>
            </a:r>
          </a:p>
          <a:p>
            <a:pPr lvl="1">
              <a:buFont typeface="Wingdings" panose="05000000000000000000" pitchFamily="2" charset="2"/>
              <a:buChar char="§"/>
              <a:defRPr/>
            </a:pPr>
            <a:r>
              <a:rPr lang="lv-LV" altLang="lv-LV" dirty="0" smtClean="0"/>
              <a:t>Papildus brīva stunda/atvaļinājuma dienas nesmēķētājiem u.tml.</a:t>
            </a:r>
            <a:endParaRPr lang="lv-LV" altLang="lv-LV" dirty="0"/>
          </a:p>
        </p:txBody>
      </p:sp>
      <p:sp>
        <p:nvSpPr>
          <p:cNvPr id="17411" name="Title 1"/>
          <p:cNvSpPr>
            <a:spLocks noGrp="1"/>
          </p:cNvSpPr>
          <p:nvPr>
            <p:ph type="title"/>
          </p:nvPr>
        </p:nvSpPr>
        <p:spPr>
          <a:xfrm>
            <a:off x="395536" y="188640"/>
            <a:ext cx="8075810" cy="792088"/>
          </a:xfrm>
        </p:spPr>
        <p:txBody>
          <a:bodyPr/>
          <a:lstStyle/>
          <a:p>
            <a:pPr eaLnBrk="1" hangingPunct="1"/>
            <a:r>
              <a:rPr lang="lv-LV" altLang="lv-LV" dirty="0" smtClean="0">
                <a:latin typeface="+mn-lt"/>
              </a:rPr>
              <a:t>Smēķēšanas ierobežošanas pasākumi</a:t>
            </a:r>
          </a:p>
        </p:txBody>
      </p:sp>
    </p:spTree>
    <p:extLst>
      <p:ext uri="{BB962C8B-B14F-4D97-AF65-F5344CB8AC3E}">
        <p14:creationId xmlns:p14="http://schemas.microsoft.com/office/powerpoint/2010/main" val="39161747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67544" y="980729"/>
            <a:ext cx="8064896" cy="5040560"/>
          </a:xfrm>
        </p:spPr>
        <p:txBody>
          <a:bodyPr>
            <a:normAutofit/>
          </a:bodyPr>
          <a:lstStyle/>
          <a:p>
            <a:pPr marL="342900" lvl="1" indent="-342900">
              <a:buFont typeface="Arial" pitchFamily="34" charset="0"/>
              <a:buChar char="•"/>
              <a:defRPr/>
            </a:pPr>
            <a:r>
              <a:rPr lang="lv-LV" altLang="lv-LV" dirty="0" smtClean="0"/>
              <a:t>Smēķēšanas atmešanas SMS serviss</a:t>
            </a:r>
            <a:endParaRPr lang="lv-LV" altLang="lv-LV" dirty="0"/>
          </a:p>
          <a:p>
            <a:pPr marL="342900" lvl="1" indent="-342900">
              <a:buFont typeface="Arial" pitchFamily="34" charset="0"/>
              <a:buChar char="•"/>
              <a:defRPr/>
            </a:pPr>
            <a:r>
              <a:rPr lang="lv-LV" altLang="lv-LV" dirty="0" smtClean="0"/>
              <a:t>Smēķētavu atrašanās vietu maiņa: </a:t>
            </a:r>
          </a:p>
          <a:p>
            <a:pPr marL="742950" lvl="2" indent="-342900">
              <a:defRPr/>
            </a:pPr>
            <a:r>
              <a:rPr lang="lv-LV" altLang="lv-LV" sz="2800" dirty="0" smtClean="0"/>
              <a:t>ārpus uzņēmuma telpām, kas mazina darbinieku vēlmi aukstā laikā doties ārā (vistālāk no darba vietām)</a:t>
            </a:r>
          </a:p>
          <a:p>
            <a:pPr marL="742950" lvl="2" indent="-342900">
              <a:defRPr/>
            </a:pPr>
            <a:r>
              <a:rPr lang="lv-LV" altLang="lv-LV" sz="2800" dirty="0" smtClean="0"/>
              <a:t>tieši telpu vidū stikla «kupolā», lai visi redz, kurš un cik ilgi smēķē</a:t>
            </a:r>
          </a:p>
          <a:p>
            <a:pPr marL="742950" lvl="2" indent="-342900">
              <a:defRPr/>
            </a:pPr>
            <a:r>
              <a:rPr lang="lv-LV" altLang="lv-LV" sz="2800" dirty="0"/>
              <a:t>n</a:t>
            </a:r>
            <a:r>
              <a:rPr lang="lv-LV" altLang="lv-LV" sz="2800" dirty="0" smtClean="0"/>
              <a:t>ost no pārvietošanās ceļiem</a:t>
            </a:r>
          </a:p>
          <a:p>
            <a:pPr>
              <a:defRPr/>
            </a:pPr>
            <a:endParaRPr lang="lv-LV" altLang="lv-LV" sz="2800" dirty="0" smtClean="0"/>
          </a:p>
        </p:txBody>
      </p:sp>
      <p:sp>
        <p:nvSpPr>
          <p:cNvPr id="17411" name="Title 1"/>
          <p:cNvSpPr>
            <a:spLocks noGrp="1"/>
          </p:cNvSpPr>
          <p:nvPr>
            <p:ph type="title"/>
          </p:nvPr>
        </p:nvSpPr>
        <p:spPr>
          <a:xfrm>
            <a:off x="395536" y="188640"/>
            <a:ext cx="8075810" cy="648370"/>
          </a:xfrm>
        </p:spPr>
        <p:txBody>
          <a:bodyPr/>
          <a:lstStyle/>
          <a:p>
            <a:pPr eaLnBrk="1" hangingPunct="1"/>
            <a:r>
              <a:rPr lang="lv-LV" altLang="lv-LV" dirty="0" smtClean="0">
                <a:latin typeface="+mn-lt"/>
              </a:rPr>
              <a:t>Smēķēšanas ierobežošanas pasākumi</a:t>
            </a:r>
          </a:p>
        </p:txBody>
      </p:sp>
    </p:spTree>
    <p:extLst>
      <p:ext uri="{BB962C8B-B14F-4D97-AF65-F5344CB8AC3E}">
        <p14:creationId xmlns:p14="http://schemas.microsoft.com/office/powerpoint/2010/main" val="8308455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Laba ideja ar lielu «</a:t>
            </a:r>
            <a:r>
              <a:rPr lang="lv-LV" dirty="0" err="1" smtClean="0"/>
              <a:t>šūmēšanos</a:t>
            </a:r>
            <a:r>
              <a:rPr lang="lv-LV" dirty="0" smtClean="0"/>
              <a:t>» sociālajos tīklos….</a:t>
            </a:r>
            <a:endParaRPr lang="en-GB" dirty="0"/>
          </a:p>
        </p:txBody>
      </p:sp>
      <p:pic>
        <p:nvPicPr>
          <p:cNvPr id="3074" name="Picture 2" descr="C:\Users\ivavan\Bildes_darba_vide\VVDV\Finieris_smekesana_2_brivdien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54" y="1295783"/>
            <a:ext cx="808297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746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4744"/>
            <a:ext cx="8496944" cy="4464496"/>
          </a:xfrm>
        </p:spPr>
        <p:txBody>
          <a:bodyPr>
            <a:normAutofit fontScale="90000"/>
          </a:bodyPr>
          <a:lstStyle/>
          <a:p>
            <a:pPr algn="ctr">
              <a:defRPr/>
            </a:pPr>
            <a:r>
              <a:rPr lang="lv-LV" sz="4900" b="1" dirty="0" smtClean="0">
                <a:solidFill>
                  <a:srgbClr val="C00000"/>
                </a:solidFill>
                <a:latin typeface="Arial Narrow" pitchFamily="34" charset="0"/>
              </a:rPr>
              <a:t>Viens izmērs neder visiem!</a:t>
            </a:r>
            <a:br>
              <a:rPr lang="lv-LV" sz="4900" b="1" dirty="0" smtClean="0">
                <a:solidFill>
                  <a:srgbClr val="C00000"/>
                </a:solidFill>
                <a:latin typeface="Arial Narrow" pitchFamily="34" charset="0"/>
              </a:rPr>
            </a:br>
            <a:r>
              <a:rPr lang="lv-LV" b="1" dirty="0" smtClean="0">
                <a:solidFill>
                  <a:srgbClr val="C00000"/>
                </a:solidFill>
                <a:latin typeface="Arial Narrow" pitchFamily="34" charset="0"/>
              </a:rPr>
              <a:t/>
            </a:r>
            <a:br>
              <a:rPr lang="lv-LV" b="1" dirty="0" smtClean="0">
                <a:solidFill>
                  <a:srgbClr val="C00000"/>
                </a:solidFill>
                <a:latin typeface="Arial Narrow" pitchFamily="34" charset="0"/>
              </a:rPr>
            </a:br>
            <a:r>
              <a:rPr lang="lv-LV" sz="3100" dirty="0" smtClean="0">
                <a:latin typeface="Arial Narrow" pitchFamily="34" charset="0"/>
              </a:rPr>
              <a:t>JEB </a:t>
            </a:r>
            <a:br>
              <a:rPr lang="lv-LV" sz="3100" dirty="0" smtClean="0">
                <a:latin typeface="Arial Narrow" pitchFamily="34" charset="0"/>
              </a:rPr>
            </a:br>
            <a:r>
              <a:rPr lang="lv-LV" sz="3100" b="1" dirty="0" smtClean="0">
                <a:latin typeface="Arial Narrow" pitchFamily="34" charset="0"/>
              </a:rPr>
              <a:t/>
            </a:r>
            <a:br>
              <a:rPr lang="lv-LV" sz="3100" b="1" dirty="0" smtClean="0">
                <a:latin typeface="Arial Narrow" pitchFamily="34" charset="0"/>
              </a:rPr>
            </a:br>
            <a:r>
              <a:rPr lang="lv-LV" sz="3600" b="1" dirty="0" smtClean="0">
                <a:latin typeface="Arial Narrow" pitchFamily="34" charset="0"/>
              </a:rPr>
              <a:t>katram uzņēmumam jāatrod tie pasākumi un tās metodes, kas der šī uzņēmuma DARBINIEKIEM un ir vajadzīgi šī uzņēmuma VADĪTĀJIEM UN ĪPAŠNIEKIEM!</a:t>
            </a:r>
            <a:r>
              <a:rPr lang="lv-LV" sz="4000" b="1" dirty="0" smtClean="0">
                <a:latin typeface="Arial Narrow" pitchFamily="34" charset="0"/>
              </a:rPr>
              <a:t/>
            </a:r>
            <a:br>
              <a:rPr lang="lv-LV" sz="4000" b="1" dirty="0" smtClean="0">
                <a:latin typeface="Arial Narrow" pitchFamily="34" charset="0"/>
              </a:rPr>
            </a:br>
            <a:endParaRPr lang="lv-LV" b="1" dirty="0">
              <a:latin typeface="Arial Narrow" pitchFamily="34" charset="0"/>
            </a:endParaRPr>
          </a:p>
        </p:txBody>
      </p:sp>
    </p:spTree>
    <p:extLst>
      <p:ext uri="{BB962C8B-B14F-4D97-AF65-F5344CB8AC3E}">
        <p14:creationId xmlns:p14="http://schemas.microsoft.com/office/powerpoint/2010/main" val="14797705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Text Placeholder 2"/>
          <p:cNvSpPr>
            <a:spLocks noGrp="1"/>
          </p:cNvSpPr>
          <p:nvPr>
            <p:ph type="body" sz="half" idx="1"/>
          </p:nvPr>
        </p:nvSpPr>
        <p:spPr/>
        <p:txBody>
          <a:bodyPr/>
          <a:lstStyle/>
          <a:p>
            <a:endParaRPr lang="lv-LV"/>
          </a:p>
        </p:txBody>
      </p:sp>
      <p:sp>
        <p:nvSpPr>
          <p:cNvPr id="4" name="Content Placeholder 3"/>
          <p:cNvSpPr>
            <a:spLocks noGrp="1"/>
          </p:cNvSpPr>
          <p:nvPr>
            <p:ph sz="half" idx="2"/>
          </p:nvPr>
        </p:nvSpPr>
        <p:spPr/>
        <p:txBody>
          <a:bodyPr/>
          <a:lstStyle/>
          <a:p>
            <a:endParaRPr lang="lv-LV"/>
          </a:p>
        </p:txBody>
      </p:sp>
      <p:pic>
        <p:nvPicPr>
          <p:cNvPr id="3074" name="Picture 2" descr="C:\Users\ivavan\DVVI_projekti\Preventivie_pasakumi_2014\Seminari\VVDV_Saldus_15042014\161_2013_Plakats_VVD_Veseliba_izve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95736" y="-22895"/>
            <a:ext cx="48481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80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Piemērs – labāka ergonomika</a:t>
            </a:r>
            <a:endParaRPr lang="lv-LV" dirty="0"/>
          </a:p>
        </p:txBody>
      </p:sp>
      <p:sp>
        <p:nvSpPr>
          <p:cNvPr id="3" name="Text Placeholder 2"/>
          <p:cNvSpPr>
            <a:spLocks noGrp="1"/>
          </p:cNvSpPr>
          <p:nvPr>
            <p:ph type="body" sz="half" idx="1"/>
          </p:nvPr>
        </p:nvSpPr>
        <p:spPr/>
        <p:txBody>
          <a:bodyPr/>
          <a:lstStyle/>
          <a:p>
            <a:endParaRPr lang="lv-LV"/>
          </a:p>
        </p:txBody>
      </p:sp>
      <p:sp>
        <p:nvSpPr>
          <p:cNvPr id="4" name="Content Placeholder 3"/>
          <p:cNvSpPr>
            <a:spLocks noGrp="1"/>
          </p:cNvSpPr>
          <p:nvPr>
            <p:ph sz="half" idx="2"/>
          </p:nvPr>
        </p:nvSpPr>
        <p:spPr/>
        <p:txBody>
          <a:bodyPr/>
          <a:lstStyle/>
          <a:p>
            <a:endParaRPr lang="lv-LV"/>
          </a:p>
        </p:txBody>
      </p:sp>
      <p:pic>
        <p:nvPicPr>
          <p:cNvPr id="2050" name="Picture 2" descr="C:\Users\ivavan\Bildes_darba_vide\VVDV\Stavgalds_V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44" y="2512301"/>
            <a:ext cx="8910464" cy="43044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ivavan\Bildes_darba_vide\VVDV\stavgalds_mintos_birojs_20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8720"/>
            <a:ext cx="4896544" cy="32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096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lv-LV" altLang="lv-LV" sz="3600" dirty="0" smtClean="0"/>
              <a:t>Veselības veicināšana gan darbā, gan vispār?</a:t>
            </a:r>
          </a:p>
        </p:txBody>
      </p:sp>
      <p:sp>
        <p:nvSpPr>
          <p:cNvPr id="84995" name="Content Placeholder 2"/>
          <p:cNvSpPr>
            <a:spLocks noGrp="1"/>
          </p:cNvSpPr>
          <p:nvPr>
            <p:ph idx="1"/>
          </p:nvPr>
        </p:nvSpPr>
        <p:spPr>
          <a:xfrm>
            <a:off x="539552" y="1196752"/>
            <a:ext cx="7786743" cy="4714875"/>
          </a:xfrm>
        </p:spPr>
        <p:txBody>
          <a:bodyPr/>
          <a:lstStyle/>
          <a:p>
            <a:r>
              <a:rPr lang="lv-LV" altLang="lv-LV" dirty="0" smtClean="0"/>
              <a:t>Svarīga lieta – ATTIEKSME, kuru veido daudzi faktori: </a:t>
            </a:r>
          </a:p>
          <a:p>
            <a:pPr lvl="1"/>
            <a:r>
              <a:rPr lang="lv-LV" altLang="lv-LV" dirty="0" smtClean="0"/>
              <a:t>Izglītība un izpratne</a:t>
            </a:r>
          </a:p>
          <a:p>
            <a:pPr lvl="1"/>
            <a:r>
              <a:rPr lang="lv-LV" altLang="lv-LV" dirty="0" smtClean="0"/>
              <a:t>Apkārtējā sabiedrība</a:t>
            </a:r>
          </a:p>
          <a:p>
            <a:pPr lvl="1"/>
            <a:r>
              <a:rPr lang="lv-LV" altLang="lv-LV" dirty="0" smtClean="0"/>
              <a:t>«Viedokļa līderi» </a:t>
            </a:r>
          </a:p>
          <a:p>
            <a:pPr lvl="1"/>
            <a:r>
              <a:rPr lang="lv-LV" altLang="lv-LV" dirty="0" smtClean="0"/>
              <a:t>Normatīvs regulējums un dažādi ekonomiski mehānismi (piemēram, apdrošināšana, nodokļi u. c.)</a:t>
            </a:r>
          </a:p>
          <a:p>
            <a:r>
              <a:rPr lang="lv-LV" altLang="lv-LV" b="1" dirty="0" smtClean="0">
                <a:solidFill>
                  <a:srgbClr val="C00000"/>
                </a:solidFill>
              </a:rPr>
              <a:t>Bet tomēr - ir saistīta arī ar katra personīgo attieksmi – bieži vien tieši SĪKUMOS!!!</a:t>
            </a:r>
          </a:p>
          <a:p>
            <a:pPr lvl="1"/>
            <a:endParaRPr lang="lv-LV" altLang="lv-LV" dirty="0" smtClean="0"/>
          </a:p>
        </p:txBody>
      </p:sp>
      <p:sp>
        <p:nvSpPr>
          <p:cNvPr id="84996"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4EEFDC9E-FDEF-460D-9068-4CAB080205DE}" type="slidenum">
              <a:rPr lang="en-US" altLang="lv-LV" smtClean="0"/>
              <a:pPr/>
              <a:t>60</a:t>
            </a:fld>
            <a:endParaRPr lang="en-US" altLang="lv-LV" smtClean="0"/>
          </a:p>
        </p:txBody>
      </p:sp>
    </p:spTree>
    <p:extLst>
      <p:ext uri="{BB962C8B-B14F-4D97-AF65-F5344CB8AC3E}">
        <p14:creationId xmlns:p14="http://schemas.microsoft.com/office/powerpoint/2010/main" val="21302569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913"/>
            <a:ext cx="8108131" cy="503783"/>
          </a:xfrm>
        </p:spPr>
        <p:txBody>
          <a:bodyPr/>
          <a:lstStyle/>
          <a:p>
            <a:pPr algn="ctr"/>
            <a:r>
              <a:rPr lang="lv-LV" dirty="0" smtClean="0"/>
              <a:t>Ikdienišķa izvēle? </a:t>
            </a:r>
            <a:endParaRPr lang="lv-LV" dirty="0"/>
          </a:p>
        </p:txBody>
      </p:sp>
      <p:sp>
        <p:nvSpPr>
          <p:cNvPr id="3" name="Text Placeholder 2"/>
          <p:cNvSpPr>
            <a:spLocks noGrp="1"/>
          </p:cNvSpPr>
          <p:nvPr>
            <p:ph type="body" sz="half" idx="1"/>
          </p:nvPr>
        </p:nvSpPr>
        <p:spPr>
          <a:xfrm>
            <a:off x="539552" y="5805264"/>
            <a:ext cx="8136904" cy="360040"/>
          </a:xfrm>
        </p:spPr>
        <p:txBody>
          <a:bodyPr/>
          <a:lstStyle/>
          <a:p>
            <a:r>
              <a:rPr lang="lv-LV" sz="2000" dirty="0" smtClean="0"/>
              <a:t>Paradumu maiņai vajagot 21 dienu...!</a:t>
            </a:r>
            <a:endParaRPr lang="lv-LV" sz="2000" dirty="0"/>
          </a:p>
        </p:txBody>
      </p:sp>
      <p:pic>
        <p:nvPicPr>
          <p:cNvPr id="2050" name="Picture 2" descr="C:\Users\ivavan\DVVI_projekti\Preventivie_pasakumi_2014\Seminari\VVDV_Riga_02042014\DSC_033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15616" y="620688"/>
            <a:ext cx="6912768" cy="5184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28384" y="4732103"/>
            <a:ext cx="1115616" cy="830997"/>
          </a:xfrm>
          <a:prstGeom prst="rect">
            <a:avLst/>
          </a:prstGeom>
          <a:noFill/>
        </p:spPr>
        <p:txBody>
          <a:bodyPr wrap="square" rtlCol="0">
            <a:spAutoFit/>
          </a:bodyPr>
          <a:lstStyle/>
          <a:p>
            <a:r>
              <a:rPr lang="lv-LV" dirty="0" smtClean="0"/>
              <a:t>0,30 Euro vai 5 Euro/kg</a:t>
            </a:r>
            <a:endParaRPr lang="lv-LV" dirty="0"/>
          </a:p>
        </p:txBody>
      </p:sp>
      <p:sp>
        <p:nvSpPr>
          <p:cNvPr id="6" name="TextBox 5"/>
          <p:cNvSpPr txBox="1"/>
          <p:nvPr/>
        </p:nvSpPr>
        <p:spPr>
          <a:xfrm>
            <a:off x="0" y="4884502"/>
            <a:ext cx="1115616" cy="830997"/>
          </a:xfrm>
          <a:prstGeom prst="rect">
            <a:avLst/>
          </a:prstGeom>
          <a:noFill/>
        </p:spPr>
        <p:txBody>
          <a:bodyPr wrap="square" rtlCol="0">
            <a:spAutoFit/>
          </a:bodyPr>
          <a:lstStyle/>
          <a:p>
            <a:r>
              <a:rPr lang="lv-LV" dirty="0" smtClean="0"/>
              <a:t>0,34 Euro vai 3,40 Euro/kg</a:t>
            </a:r>
            <a:endParaRPr lang="lv-LV" dirty="0"/>
          </a:p>
        </p:txBody>
      </p:sp>
    </p:spTree>
    <p:extLst>
      <p:ext uri="{BB962C8B-B14F-4D97-AF65-F5344CB8AC3E}">
        <p14:creationId xmlns:p14="http://schemas.microsoft.com/office/powerpoint/2010/main" val="253970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88913"/>
            <a:ext cx="3960813" cy="892175"/>
          </a:xfrm>
        </p:spPr>
        <p:txBody>
          <a:bodyPr/>
          <a:lstStyle/>
          <a:p>
            <a:r>
              <a:rPr lang="lv-LV" altLang="lv-LV" smtClean="0"/>
              <a:t>Dabiska izvēle? </a:t>
            </a:r>
          </a:p>
        </p:txBody>
      </p:sp>
      <p:sp>
        <p:nvSpPr>
          <p:cNvPr id="86019" name="Content Placeholder 2"/>
          <p:cNvSpPr>
            <a:spLocks noGrp="1"/>
          </p:cNvSpPr>
          <p:nvPr>
            <p:ph idx="1"/>
          </p:nvPr>
        </p:nvSpPr>
        <p:spPr/>
        <p:txBody>
          <a:bodyPr/>
          <a:lstStyle/>
          <a:p>
            <a:endParaRPr lang="lv-LV" altLang="lv-LV" smtClean="0"/>
          </a:p>
        </p:txBody>
      </p:sp>
      <p:sp>
        <p:nvSpPr>
          <p:cNvPr id="86020"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EDBC6D1-6DB4-499C-AE8E-D4FB6194BB08}" type="slidenum">
              <a:rPr lang="en-US" altLang="lv-LV" smtClean="0"/>
              <a:pPr/>
              <a:t>62</a:t>
            </a:fld>
            <a:endParaRPr lang="en-US" altLang="lv-LV" smtClean="0"/>
          </a:p>
        </p:txBody>
      </p:sp>
      <p:pic>
        <p:nvPicPr>
          <p:cNvPr id="3"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00563" y="1268413"/>
            <a:ext cx="4032250" cy="610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bwMode="auto">
          <a:xfrm>
            <a:off x="4356100" y="188913"/>
            <a:ext cx="47879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a:r>
              <a:rPr lang="lv-LV" altLang="lv-LV" sz="4400" b="1" dirty="0">
                <a:solidFill>
                  <a:srgbClr val="376416"/>
                </a:solidFill>
              </a:rPr>
              <a:t>...un ierasta lieta?</a:t>
            </a:r>
          </a:p>
        </p:txBody>
      </p:sp>
    </p:spTree>
    <p:extLst>
      <p:ext uri="{BB962C8B-B14F-4D97-AF65-F5344CB8AC3E}">
        <p14:creationId xmlns:p14="http://schemas.microsoft.com/office/powerpoint/2010/main" val="925592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3" y="203200"/>
            <a:ext cx="4770437" cy="892175"/>
          </a:xfrm>
        </p:spPr>
        <p:txBody>
          <a:bodyPr/>
          <a:lstStyle/>
          <a:p>
            <a:r>
              <a:rPr lang="lv-LV" altLang="lv-LV" sz="3200" smtClean="0"/>
              <a:t>Diemžēl realitāte....</a:t>
            </a:r>
          </a:p>
        </p:txBody>
      </p:sp>
      <p:sp>
        <p:nvSpPr>
          <p:cNvPr id="87043" name="Slide Number Placeholder 3"/>
          <p:cNvSpPr>
            <a:spLocks noGrp="1"/>
          </p:cNvSpPr>
          <p:nvPr>
            <p:ph type="sldNum" sz="quarter" idx="4294967295"/>
          </p:nvPr>
        </p:nvSpPr>
        <p:spPr>
          <a:xfrm>
            <a:off x="6553200" y="6245225"/>
            <a:ext cx="19812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E2C53198-2258-45CA-853F-A1E6D50E631A}" type="slidenum">
              <a:rPr lang="en-US" altLang="lv-LV" smtClean="0"/>
              <a:pPr/>
              <a:t>63</a:t>
            </a:fld>
            <a:endParaRPr lang="en-US" altLang="lv-LV" smtClean="0"/>
          </a:p>
        </p:txBody>
      </p:sp>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1550" y="1341438"/>
            <a:ext cx="7229475" cy="551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4716463" y="188913"/>
            <a:ext cx="42481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lv-LV" altLang="lv-LV" sz="4400" b="1" dirty="0">
                <a:solidFill>
                  <a:srgbClr val="FF0000"/>
                </a:solidFill>
              </a:rPr>
              <a:t>ir pavisam cita...</a:t>
            </a:r>
          </a:p>
        </p:txBody>
      </p:sp>
    </p:spTree>
    <p:extLst>
      <p:ext uri="{BB962C8B-B14F-4D97-AF65-F5344CB8AC3E}">
        <p14:creationId xmlns:p14="http://schemas.microsoft.com/office/powerpoint/2010/main" val="367277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22"/>
                                        </p:tgtEl>
                                        <p:attrNameLst>
                                          <p:attrName>style.visibility</p:attrName>
                                        </p:attrNameLst>
                                      </p:cBhvr>
                                      <p:to>
                                        <p:strVal val="visible"/>
                                      </p:to>
                                    </p:set>
                                    <p:animEffect transition="in" filter="fade">
                                      <p:cBhvr>
                                        <p:cTn id="12" dur="500"/>
                                        <p:tgtEl>
                                          <p:spTgt spid="30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lv-LV" altLang="lv-LV" smtClean="0"/>
          </a:p>
        </p:txBody>
      </p:sp>
      <p:sp>
        <p:nvSpPr>
          <p:cNvPr id="88067" name="Content Placeholder 2"/>
          <p:cNvSpPr>
            <a:spLocks noGrp="1"/>
          </p:cNvSpPr>
          <p:nvPr>
            <p:ph idx="1"/>
          </p:nvPr>
        </p:nvSpPr>
        <p:spPr/>
        <p:txBody>
          <a:bodyPr/>
          <a:lstStyle/>
          <a:p>
            <a:pPr marL="0" indent="0" algn="ctr">
              <a:buFont typeface="Wingdings" pitchFamily="2" charset="2"/>
              <a:buNone/>
            </a:pPr>
            <a:endParaRPr lang="lv-LV" altLang="lv-LV" sz="4000" b="1" dirty="0" smtClean="0">
              <a:solidFill>
                <a:srgbClr val="376416"/>
              </a:solidFill>
            </a:endParaRPr>
          </a:p>
          <a:p>
            <a:pPr marL="0" indent="0" algn="ctr">
              <a:buFont typeface="Wingdings" pitchFamily="2" charset="2"/>
              <a:buNone/>
            </a:pPr>
            <a:endParaRPr lang="lv-LV" altLang="lv-LV" sz="4000" b="1" dirty="0" smtClean="0">
              <a:solidFill>
                <a:srgbClr val="376416"/>
              </a:solidFill>
            </a:endParaRPr>
          </a:p>
          <a:p>
            <a:pPr marL="0" indent="0" algn="ctr">
              <a:buFont typeface="Wingdings" pitchFamily="2" charset="2"/>
              <a:buNone/>
            </a:pPr>
            <a:r>
              <a:rPr lang="lv-LV" altLang="lv-LV" sz="4000" b="1" dirty="0" smtClean="0">
                <a:solidFill>
                  <a:srgbClr val="376416"/>
                </a:solidFill>
              </a:rPr>
              <a:t>Sāksim arī katrs pats ar savas veselības veicināšanu...</a:t>
            </a:r>
          </a:p>
          <a:p>
            <a:pPr marL="0" indent="0" algn="ctr">
              <a:buFont typeface="Wingdings" pitchFamily="2" charset="2"/>
              <a:buNone/>
            </a:pPr>
            <a:endParaRPr lang="lv-LV" altLang="lv-LV" sz="2400" b="1" dirty="0" smtClean="0"/>
          </a:p>
        </p:txBody>
      </p:sp>
    </p:spTree>
    <p:extLst>
      <p:ext uri="{BB962C8B-B14F-4D97-AF65-F5344CB8AC3E}">
        <p14:creationId xmlns:p14="http://schemas.microsoft.com/office/powerpoint/2010/main" val="1666679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v-LV" b="1" dirty="0" smtClean="0"/>
              <a:t>Ergonomisku risinājumu piemēri</a:t>
            </a:r>
            <a:endParaRPr lang="lv-LV" b="1"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3918"/>
            <a:ext cx="4743128" cy="452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57994" y="6165304"/>
            <a:ext cx="5760640" cy="523220"/>
          </a:xfrm>
          <a:prstGeom prst="rect">
            <a:avLst/>
          </a:prstGeom>
          <a:noFill/>
        </p:spPr>
        <p:txBody>
          <a:bodyPr wrap="square" rtlCol="0">
            <a:spAutoFit/>
          </a:bodyPr>
          <a:lstStyle/>
          <a:p>
            <a:r>
              <a:rPr lang="lv-LV" sz="1400" dirty="0"/>
              <a:t>http://www.balticergonomics.lv/produkti/kategorijas/kju-roku-balsti-un-datorpeles-palikti/plaukstu-un-delmu-balsti/ergorest-apakdelma-balsts</a:t>
            </a:r>
          </a:p>
        </p:txBody>
      </p:sp>
      <p:pic>
        <p:nvPicPr>
          <p:cNvPr id="3074" name="Picture 2" descr="C:\Users\ivavan\Bildes_darba_vide\Datori_biroji_darba_pozas\elkona_balst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76056" y="1243918"/>
            <a:ext cx="3758602" cy="501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17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dirty="0" smtClean="0"/>
              <a:t>Amortizējoši paklāji</a:t>
            </a:r>
            <a:endParaRPr lang="lv-LV" dirty="0"/>
          </a:p>
        </p:txBody>
      </p:sp>
      <p:sp>
        <p:nvSpPr>
          <p:cNvPr id="3" name="Content Placeholder 2"/>
          <p:cNvSpPr>
            <a:spLocks noGrp="1"/>
          </p:cNvSpPr>
          <p:nvPr>
            <p:ph idx="1"/>
          </p:nvPr>
        </p:nvSpPr>
        <p:spPr/>
        <p:txBody>
          <a:bodyPr/>
          <a:lstStyle/>
          <a:p>
            <a:endParaRPr lang="lv-LV"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76" y="1340768"/>
            <a:ext cx="8892480" cy="4837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078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descr="C:\Users\User\Documents\konferences\2014_World_OSH_congress_Frankfurt\foto\DSC_08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6775"/>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66000"/>
                <a:satMod val="160000"/>
                <a:alpha val="0"/>
                <a:lumMod val="70000"/>
                <a:lumOff val="30000"/>
              </a:schemeClr>
            </a:gs>
            <a:gs pos="100000">
              <a:schemeClr val="accent1">
                <a:tint val="44500"/>
                <a:satMod val="160000"/>
              </a:schemeClr>
            </a:gs>
            <a:gs pos="100000">
              <a:schemeClr val="accent1">
                <a:tint val="23500"/>
                <a:satMod val="160000"/>
              </a:schemeClr>
            </a:gs>
          </a:gsLst>
          <a:lin ang="5400000" scaled="0"/>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ヒラギノ角ゴ Pro W3"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kuments" ma:contentTypeID="0x010100431CD2B79AC61F42A124C2CEFAA390A9" ma:contentTypeVersion="0" ma:contentTypeDescription="Izveidot jaunu dokumentu." ma:contentTypeScope="" ma:versionID="25ce8bab2a4c82042c23900185beadbb">
  <xsd:schema xmlns:xsd="http://www.w3.org/2001/XMLSchema" xmlns:p="http://schemas.microsoft.com/office/2006/metadata/properties" targetNamespace="http://schemas.microsoft.com/office/2006/metadata/properties" ma:root="true" ma:fieldsID="03f02128687e48d6f6cc7d7a99a2c2f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ma:readOnly="true"/>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7887137-3DA8-41E7-8276-8054ACD6D229}">
  <ds:schemaRefs>
    <ds:schemaRef ds:uri="http://schemas.microsoft.com/office/2006/metadata/longProperties"/>
  </ds:schemaRefs>
</ds:datastoreItem>
</file>

<file path=customXml/itemProps2.xml><?xml version="1.0" encoding="utf-8"?>
<ds:datastoreItem xmlns:ds="http://schemas.openxmlformats.org/officeDocument/2006/customXml" ds:itemID="{07FDEF95-9B99-491A-AD1D-DC1076C96C28}">
  <ds:schemaRefs>
    <ds:schemaRef ds:uri="http://schemas.microsoft.com/sharepoint/v3/contenttype/forms"/>
  </ds:schemaRefs>
</ds:datastoreItem>
</file>

<file path=customXml/itemProps3.xml><?xml version="1.0" encoding="utf-8"?>
<ds:datastoreItem xmlns:ds="http://schemas.openxmlformats.org/officeDocument/2006/customXml" ds:itemID="{94B67A99-68FB-4511-8531-73739D38A15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89D5DCEF-F8A0-440A-99EE-E8069B03FB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5598</TotalTime>
  <Words>2326</Words>
  <Application>Microsoft Office PowerPoint</Application>
  <PresentationFormat>On-screen Show (4:3)</PresentationFormat>
  <Paragraphs>302</Paragraphs>
  <Slides>64</Slides>
  <Notes>8</Notes>
  <HiddenSlides>0</HiddenSlides>
  <MMClips>0</MMClips>
  <ScaleCrop>false</ScaleCrop>
  <HeadingPairs>
    <vt:vector size="4" baseType="variant">
      <vt:variant>
        <vt:lpstr>Theme</vt:lpstr>
      </vt:variant>
      <vt:variant>
        <vt:i4>5</vt:i4>
      </vt:variant>
      <vt:variant>
        <vt:lpstr>Slide Titles</vt:lpstr>
      </vt:variant>
      <vt:variant>
        <vt:i4>64</vt:i4>
      </vt:variant>
    </vt:vector>
  </HeadingPairs>
  <TitlesOfParts>
    <vt:vector size="69" baseType="lpstr">
      <vt:lpstr>1_Blank Presentation</vt:lpstr>
      <vt:lpstr>2_Blank Presentation</vt:lpstr>
      <vt:lpstr>Office Theme</vt:lpstr>
      <vt:lpstr>2_Office Theme</vt:lpstr>
      <vt:lpstr>3_Blank Presentation</vt:lpstr>
      <vt:lpstr>PowerPoint Presentation</vt:lpstr>
      <vt:lpstr>Tipiskākie VVDV virzieni? </vt:lpstr>
      <vt:lpstr>Tipiskākie VVDV virzieni? </vt:lpstr>
      <vt:lpstr>Darba apstākļu tālāka uzlabošana</vt:lpstr>
      <vt:lpstr>Piemēri – Ergonomikai: Darbvirsma</vt:lpstr>
      <vt:lpstr>Piemērs – labāka ergonomika</vt:lpstr>
      <vt:lpstr>Ergonomisku risinājumu piemēri</vt:lpstr>
      <vt:lpstr>Amortizējoši paklāji</vt:lpstr>
      <vt:lpstr>PowerPoint Presentation</vt:lpstr>
      <vt:lpstr>PowerPoint Presentation</vt:lpstr>
      <vt:lpstr>PowerPoint Presentation</vt:lpstr>
      <vt:lpstr>Darba vietu adaptācija vecāku nodarbināto vajadzībām – veids, kā uzlabot produktivitāti</vt:lpstr>
      <vt:lpstr>... Tas ir ekonomiski izdevīgi, virkne uzlabojumu nav dārgi un nes ekonomisku labumu</vt:lpstr>
      <vt:lpstr>Piemērs no dzīves</vt:lpstr>
      <vt:lpstr>Vispārējā veselības stāvokļa uzlabošana</vt:lpstr>
      <vt:lpstr>Vai pēdējo 3 gadu laikā esat izgājis obligāto veselības pārbaudi?</vt:lpstr>
      <vt:lpstr>Asinspiediena mērīšana? </vt:lpstr>
      <vt:lpstr>Holesterīna mērīšana? </vt:lpstr>
      <vt:lpstr>Profilaktiskās veselības pārbaudes? </vt:lpstr>
      <vt:lpstr>Vispārējā veselības stāvokļa uzlabošana</vt:lpstr>
      <vt:lpstr>Vispārējā veselības stāvokļa uzlabošana</vt:lpstr>
      <vt:lpstr>Veselīgu ēšanas paradumu veicināšana</vt:lpstr>
      <vt:lpstr>Ķermeņa masa</vt:lpstr>
      <vt:lpstr>Pēdējās tendences ĶMI? </vt:lpstr>
      <vt:lpstr>Aprēķinātais ĶMI* un respondentu pašvērtējums par savu ķermeņa masu (%) </vt:lpstr>
      <vt:lpstr>Veselīgu ēšanas paradumu veicināšana</vt:lpstr>
      <vt:lpstr>Veselīgu ēšanas paradumu veicināšana</vt:lpstr>
      <vt:lpstr>PowerPoint Presentation</vt:lpstr>
      <vt:lpstr>Tipiskā sapulce....</vt:lpstr>
      <vt:lpstr>Varbūt labāk šādi?</vt:lpstr>
      <vt:lpstr>Vai šādi?</vt:lpstr>
      <vt:lpstr>PowerPoint Presentation</vt:lpstr>
      <vt:lpstr>PowerPoint Presentation</vt:lpstr>
      <vt:lpstr>Fiziskās aktivitātes</vt:lpstr>
      <vt:lpstr>Fiziskā aktivitāte – realitāte? </vt:lpstr>
      <vt:lpstr>PowerPoint Presentation</vt:lpstr>
      <vt:lpstr>Fizisko aktivitāšu un veselīga dzīvesveida veicināšana:</vt:lpstr>
      <vt:lpstr>Fizisko aktivitāšu un veselīga dzīvesveida veicināšana:</vt:lpstr>
      <vt:lpstr>Fizisko aktivitāšu veicināšana</vt:lpstr>
      <vt:lpstr>PowerPoint Presentation</vt:lpstr>
      <vt:lpstr>Fizisko aktivitāšu un veselīga dzīvesveida veicināšana</vt:lpstr>
      <vt:lpstr>PowerPoint Presentation</vt:lpstr>
      <vt:lpstr>PowerPoint Presentation</vt:lpstr>
      <vt:lpstr>Piemērs no dzīves</vt:lpstr>
      <vt:lpstr>Velokustība – viena no populārākajām lietām!!!</vt:lpstr>
      <vt:lpstr>PowerPoint Presentation</vt:lpstr>
      <vt:lpstr>Stratēģiska velokustības veicināšana</vt:lpstr>
      <vt:lpstr>Stratēģiska velokustības veicināšana</vt:lpstr>
      <vt:lpstr>BET - Velokustība – var būt arī riski!</vt:lpstr>
      <vt:lpstr>Sacensību gars kā motivācija</vt:lpstr>
      <vt:lpstr>Fortum «Aktivitātes un enerģija» PIEMĒRS – 4 nedēļas/4 izaicinājumi</vt:lpstr>
      <vt:lpstr>Fizisko aktivitāšu un veselīga dzīvesveida veicināšana</vt:lpstr>
      <vt:lpstr>Sociālo kontaktu veicināšana</vt:lpstr>
      <vt:lpstr>Atkarību profilakse un mazināšana</vt:lpstr>
      <vt:lpstr>Smēķēšanas ierobežošanas pasākumi</vt:lpstr>
      <vt:lpstr>Smēķēšanas ierobežošanas pasākumi</vt:lpstr>
      <vt:lpstr>Laba ideja ar lielu «šūmēšanos» sociālajos tīklos….</vt:lpstr>
      <vt:lpstr>Viens izmērs neder visiem!  JEB   katram uzņēmumam jāatrod tie pasākumi un tās metodes, kas der šī uzņēmuma DARBINIEKIEM un ir vajadzīgi šī uzņēmuma VADĪTĀJIEM UN ĪPAŠNIEKIEM! </vt:lpstr>
      <vt:lpstr>PowerPoint Presentation</vt:lpstr>
      <vt:lpstr>Veselības veicināšana gan darbā, gan vispār?</vt:lpstr>
      <vt:lpstr>Ikdienišķa izvēle? </vt:lpstr>
      <vt:lpstr>Dabiska izvēle? </vt:lpstr>
      <vt:lpstr>Diemžēl realitāte....</vt:lpstr>
      <vt:lpstr>PowerPoint Presentation</vt:lpstr>
    </vt:vector>
  </TitlesOfParts>
  <Company>eforma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RSU PowerPointa prezentācijas standarta sagatave</dc:title>
  <dc:creator>Linda</dc:creator>
  <cp:lastModifiedBy>Lāsma Kozlova</cp:lastModifiedBy>
  <cp:revision>362</cp:revision>
  <cp:lastPrinted>2014-01-29T14:06:35Z</cp:lastPrinted>
  <dcterms:created xsi:type="dcterms:W3CDTF">2009-08-25T09:42:51Z</dcterms:created>
  <dcterms:modified xsi:type="dcterms:W3CDTF">2016-11-14T10:09:03Z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Dokuments</vt:lpwstr>
  </property>
</Properties>
</file>