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5"/>
    <p:sldMasterId id="2147483907" r:id="rId6"/>
    <p:sldMasterId id="2147483912" r:id="rId7"/>
    <p:sldMasterId id="2147483931" r:id="rId8"/>
  </p:sldMasterIdLst>
  <p:notesMasterIdLst>
    <p:notesMasterId r:id="rId53"/>
  </p:notesMasterIdLst>
  <p:handoutMasterIdLst>
    <p:handoutMasterId r:id="rId54"/>
  </p:handoutMasterIdLst>
  <p:sldIdLst>
    <p:sldId id="542" r:id="rId9"/>
    <p:sldId id="543" r:id="rId10"/>
    <p:sldId id="363" r:id="rId11"/>
    <p:sldId id="533" r:id="rId12"/>
    <p:sldId id="534" r:id="rId13"/>
    <p:sldId id="549" r:id="rId14"/>
    <p:sldId id="550" r:id="rId15"/>
    <p:sldId id="556" r:id="rId16"/>
    <p:sldId id="505" r:id="rId17"/>
    <p:sldId id="504" r:id="rId18"/>
    <p:sldId id="544" r:id="rId19"/>
    <p:sldId id="545" r:id="rId20"/>
    <p:sldId id="546" r:id="rId21"/>
    <p:sldId id="547" r:id="rId22"/>
    <p:sldId id="548" r:id="rId23"/>
    <p:sldId id="364" r:id="rId24"/>
    <p:sldId id="365" r:id="rId25"/>
    <p:sldId id="366" r:id="rId26"/>
    <p:sldId id="367" r:id="rId27"/>
    <p:sldId id="368" r:id="rId28"/>
    <p:sldId id="438" r:id="rId29"/>
    <p:sldId id="535" r:id="rId30"/>
    <p:sldId id="435" r:id="rId31"/>
    <p:sldId id="554" r:id="rId32"/>
    <p:sldId id="557" r:id="rId33"/>
    <p:sldId id="439" r:id="rId34"/>
    <p:sldId id="440" r:id="rId35"/>
    <p:sldId id="441" r:id="rId36"/>
    <p:sldId id="442" r:id="rId37"/>
    <p:sldId id="443" r:id="rId38"/>
    <p:sldId id="536" r:id="rId39"/>
    <p:sldId id="555" r:id="rId40"/>
    <p:sldId id="431" r:id="rId41"/>
    <p:sldId id="377" r:id="rId42"/>
    <p:sldId id="380" r:id="rId43"/>
    <p:sldId id="419" r:id="rId44"/>
    <p:sldId id="415" r:id="rId45"/>
    <p:sldId id="416" r:id="rId46"/>
    <p:sldId id="420" r:id="rId47"/>
    <p:sldId id="402" r:id="rId48"/>
    <p:sldId id="511" r:id="rId49"/>
    <p:sldId id="401" r:id="rId50"/>
    <p:sldId id="553" r:id="rId51"/>
    <p:sldId id="551" r:id="rId52"/>
  </p:sldIdLst>
  <p:sldSz cx="9144000" cy="6858000" type="screen4x3"/>
  <p:notesSz cx="6797675" cy="9928225"/>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09"/>
    <a:srgbClr val="353535"/>
    <a:srgbClr val="26822A"/>
    <a:srgbClr val="D2640A"/>
    <a:srgbClr val="C85A0A"/>
    <a:srgbClr val="FFA3B5"/>
    <a:srgbClr val="3F3F3F"/>
    <a:srgbClr val="2E2E2E"/>
    <a:srgbClr val="F3740B"/>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90586" autoAdjust="0"/>
  </p:normalViewPr>
  <p:slideViewPr>
    <p:cSldViewPr>
      <p:cViewPr>
        <p:scale>
          <a:sx n="66" d="100"/>
          <a:sy n="66" d="100"/>
        </p:scale>
        <p:origin x="-228" y="-8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50" d="100"/>
        <a:sy n="150" d="100"/>
      </p:scale>
      <p:origin x="0" y="13254"/>
    </p:cViewPr>
  </p:sorterViewPr>
  <p:notesViewPr>
    <p:cSldViewPr>
      <p:cViewPr varScale="1">
        <p:scale>
          <a:sx n="59" d="100"/>
          <a:sy n="59" d="100"/>
        </p:scale>
        <p:origin x="-25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G:\1_MG_Brantevica_Krista\Statistika_Eurosta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'demogrāfiskā slodze'!$B$4</c:f>
              <c:strCache>
                <c:ptCount val="1"/>
                <c:pt idx="0">
                  <c:v>demogrāfiskās slodzes līmenis</c:v>
                </c:pt>
              </c:strCache>
            </c:strRef>
          </c:tx>
          <c:spPr>
            <a:ln w="57150" cap="rnd">
              <a:solidFill>
                <a:schemeClr val="accent1"/>
              </a:solidFill>
              <a:round/>
            </a:ln>
            <a:effectLst/>
          </c:spPr>
          <c:marker>
            <c:symbol val="circle"/>
            <c:size val="5"/>
            <c:spPr>
              <a:solidFill>
                <a:srgbClr val="353535"/>
              </a:solidFill>
              <a:ln w="57150">
                <a:solidFill>
                  <a:schemeClr val="accent1"/>
                </a:solidFill>
              </a:ln>
              <a:effectLst/>
            </c:spPr>
          </c:marker>
          <c:dLbls>
            <c:spPr>
              <a:noFill/>
              <a:ln w="25400">
                <a:noFill/>
              </a:ln>
            </c:spPr>
            <c:txPr>
              <a:bodyPr rot="0" vert="horz"/>
              <a:lstStyle/>
              <a:p>
                <a:pPr>
                  <a:defRPr sz="2000"/>
                </a:pPr>
                <a:endParaRPr lang="lv-LV"/>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'demogrāfiskā slodze'!$C$3:$N$3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'demogrāfiskā slodze'!$C$4:$N$4</c:f>
              <c:numCache>
                <c:formatCode>General</c:formatCode>
                <c:ptCount val="12"/>
                <c:pt idx="0">
                  <c:v>597</c:v>
                </c:pt>
                <c:pt idx="1">
                  <c:v>574</c:v>
                </c:pt>
                <c:pt idx="2">
                  <c:v>565</c:v>
                </c:pt>
                <c:pt idx="3">
                  <c:v>546</c:v>
                </c:pt>
                <c:pt idx="4">
                  <c:v>541</c:v>
                </c:pt>
                <c:pt idx="5">
                  <c:v>533</c:v>
                </c:pt>
                <c:pt idx="6">
                  <c:v>545</c:v>
                </c:pt>
                <c:pt idx="7">
                  <c:v>558</c:v>
                </c:pt>
                <c:pt idx="8">
                  <c:v>572</c:v>
                </c:pt>
                <c:pt idx="9">
                  <c:v>583</c:v>
                </c:pt>
                <c:pt idx="10">
                  <c:v>598</c:v>
                </c:pt>
                <c:pt idx="11">
                  <c:v>613</c:v>
                </c:pt>
              </c:numCache>
            </c:numRef>
          </c:val>
          <c:smooth val="0"/>
          <c:extLst xmlns:c16r2="http://schemas.microsoft.com/office/drawing/2015/06/chart">
            <c:ext xmlns:c16="http://schemas.microsoft.com/office/drawing/2014/chart" uri="{C3380CC4-5D6E-409C-BE32-E72D297353CC}">
              <c16:uniqueId val="{00000000-71E6-426A-8F0F-C813F8CBBF50}"/>
            </c:ext>
          </c:extLst>
        </c:ser>
        <c:dLbls>
          <c:showLegendKey val="0"/>
          <c:showVal val="0"/>
          <c:showCatName val="0"/>
          <c:showSerName val="0"/>
          <c:showPercent val="0"/>
          <c:showBubbleSize val="0"/>
        </c:dLbls>
        <c:marker val="1"/>
        <c:smooth val="0"/>
        <c:axId val="31484928"/>
        <c:axId val="31494912"/>
      </c:lineChart>
      <c:catAx>
        <c:axId val="3148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v-LV"/>
          </a:p>
        </c:txPr>
        <c:crossAx val="31494912"/>
        <c:crosses val="autoZero"/>
        <c:auto val="1"/>
        <c:lblAlgn val="ctr"/>
        <c:lblOffset val="100"/>
        <c:noMultiLvlLbl val="0"/>
      </c:catAx>
      <c:valAx>
        <c:axId val="3149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vert="horz"/>
          <a:lstStyle/>
          <a:p>
            <a:pPr>
              <a:defRPr/>
            </a:pPr>
            <a:endParaRPr lang="lv-LV"/>
          </a:p>
        </c:txPr>
        <c:crossAx val="31484928"/>
        <c:crosses val="autoZero"/>
        <c:crossBetween val="between"/>
      </c:valAx>
      <c:spPr>
        <a:solidFill>
          <a:schemeClr val="lt1"/>
        </a:solidFill>
        <a:ln w="12700" cap="flat" cmpd="sng" algn="ctr">
          <a:noFill/>
          <a:prstDash val="solid"/>
          <a:miter lim="800000"/>
        </a:ln>
        <a:effectLst/>
      </c:spPr>
    </c:plotArea>
    <c:plotVisOnly val="1"/>
    <c:dispBlanksAs val="gap"/>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952C1-B11D-4550-9F5F-45161D78BF8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FDAF021-CC4F-42EB-A439-5ADDCF87A51E}">
      <dgm:prSet phldrT="[Text]" custT="1"/>
      <dgm:spPr>
        <a:solidFill>
          <a:srgbClr val="00B050"/>
        </a:solidFill>
      </dgm:spPr>
      <dgm:t>
        <a:bodyPr/>
        <a:lstStyle/>
        <a:p>
          <a:r>
            <a:rPr lang="lv-LV" sz="3600" dirty="0" smtClean="0"/>
            <a:t>Pašvaldība</a:t>
          </a:r>
          <a:endParaRPr lang="en-US" sz="3600" dirty="0"/>
        </a:p>
      </dgm:t>
    </dgm:pt>
    <dgm:pt modelId="{DD18EFF7-51CB-41F0-B47F-364B29DC7A7B}" type="parTrans" cxnId="{D2241477-8DF6-4FD3-8808-41304BFA7E11}">
      <dgm:prSet/>
      <dgm:spPr/>
      <dgm:t>
        <a:bodyPr/>
        <a:lstStyle/>
        <a:p>
          <a:endParaRPr lang="en-US"/>
        </a:p>
      </dgm:t>
    </dgm:pt>
    <dgm:pt modelId="{7AD919E2-1367-4A1E-A18D-6C5F1ECAF47C}" type="sibTrans" cxnId="{D2241477-8DF6-4FD3-8808-41304BFA7E11}">
      <dgm:prSet/>
      <dgm:spPr/>
      <dgm:t>
        <a:bodyPr/>
        <a:lstStyle/>
        <a:p>
          <a:endParaRPr lang="en-US"/>
        </a:p>
      </dgm:t>
    </dgm:pt>
    <dgm:pt modelId="{79866E1E-303A-43E0-A1B8-F195CC26BCE9}">
      <dgm:prSet phldrT="[Text]" custT="1"/>
      <dgm:spPr>
        <a:solidFill>
          <a:srgbClr val="CC0066"/>
        </a:solidFill>
      </dgm:spPr>
      <dgm:t>
        <a:bodyPr/>
        <a:lstStyle/>
        <a:p>
          <a:r>
            <a:rPr lang="lv-LV" sz="3600" dirty="0" smtClean="0"/>
            <a:t>Iestādes un organizācijas</a:t>
          </a:r>
          <a:endParaRPr lang="en-US" sz="3600" dirty="0"/>
        </a:p>
      </dgm:t>
    </dgm:pt>
    <dgm:pt modelId="{873E1ED5-E82D-4368-B7D2-578E282B43B1}" type="parTrans" cxnId="{4500815C-57BF-483F-ACFC-BCD686791141}">
      <dgm:prSet/>
      <dgm:spPr/>
      <dgm:t>
        <a:bodyPr/>
        <a:lstStyle/>
        <a:p>
          <a:endParaRPr lang="en-US"/>
        </a:p>
      </dgm:t>
    </dgm:pt>
    <dgm:pt modelId="{01BA220E-2697-4C19-83C1-690560D9F937}" type="sibTrans" cxnId="{4500815C-57BF-483F-ACFC-BCD686791141}">
      <dgm:prSet/>
      <dgm:spPr/>
      <dgm:t>
        <a:bodyPr/>
        <a:lstStyle/>
        <a:p>
          <a:endParaRPr lang="en-US"/>
        </a:p>
      </dgm:t>
    </dgm:pt>
    <dgm:pt modelId="{133F6DDE-6391-4177-BCCB-116AA73265DC}">
      <dgm:prSet phldrT="[Text]" custT="1"/>
      <dgm:spPr>
        <a:solidFill>
          <a:srgbClr val="EEB500"/>
        </a:solidFill>
      </dgm:spPr>
      <dgm:t>
        <a:bodyPr/>
        <a:lstStyle/>
        <a:p>
          <a:r>
            <a:rPr lang="lv-LV" sz="3600" dirty="0" smtClean="0"/>
            <a:t>Privātais sektors</a:t>
          </a:r>
          <a:endParaRPr lang="en-US" sz="3600" dirty="0"/>
        </a:p>
      </dgm:t>
    </dgm:pt>
    <dgm:pt modelId="{31F32DE8-FEBC-43BE-BCEE-DEA8636CDE7F}" type="parTrans" cxnId="{E4375381-FF0F-4682-A4FB-E1D610469652}">
      <dgm:prSet/>
      <dgm:spPr/>
      <dgm:t>
        <a:bodyPr/>
        <a:lstStyle/>
        <a:p>
          <a:endParaRPr lang="en-US"/>
        </a:p>
      </dgm:t>
    </dgm:pt>
    <dgm:pt modelId="{A5F04F9D-6B8C-47E9-A859-E5528659045E}" type="sibTrans" cxnId="{E4375381-FF0F-4682-A4FB-E1D610469652}">
      <dgm:prSet/>
      <dgm:spPr/>
      <dgm:t>
        <a:bodyPr/>
        <a:lstStyle/>
        <a:p>
          <a:endParaRPr lang="en-US"/>
        </a:p>
      </dgm:t>
    </dgm:pt>
    <dgm:pt modelId="{881AB847-A0D3-461F-98A4-EFBAFBE9C96B}">
      <dgm:prSet phldrT="[Text]" custT="1"/>
      <dgm:spPr>
        <a:solidFill>
          <a:srgbClr val="0070C0"/>
        </a:solidFill>
      </dgm:spPr>
      <dgm:t>
        <a:bodyPr/>
        <a:lstStyle/>
        <a:p>
          <a:r>
            <a:rPr lang="lv-LV" sz="3600" dirty="0" smtClean="0"/>
            <a:t>Sabiedrība</a:t>
          </a:r>
          <a:r>
            <a:rPr lang="lv-LV" sz="2200" dirty="0" smtClean="0"/>
            <a:t> </a:t>
          </a:r>
          <a:endParaRPr lang="en-US" sz="2200" dirty="0"/>
        </a:p>
      </dgm:t>
    </dgm:pt>
    <dgm:pt modelId="{EA58BC73-12A4-4DD5-A230-5AA5FB39245F}" type="parTrans" cxnId="{5A560FD4-01AC-4C4B-B3B4-C54EEFA0E5CF}">
      <dgm:prSet/>
      <dgm:spPr/>
      <dgm:t>
        <a:bodyPr/>
        <a:lstStyle/>
        <a:p>
          <a:endParaRPr lang="en-US"/>
        </a:p>
      </dgm:t>
    </dgm:pt>
    <dgm:pt modelId="{0C99CC37-9440-42E0-8F0B-6E3503C641F6}" type="sibTrans" cxnId="{5A560FD4-01AC-4C4B-B3B4-C54EEFA0E5CF}">
      <dgm:prSet/>
      <dgm:spPr/>
      <dgm:t>
        <a:bodyPr/>
        <a:lstStyle/>
        <a:p>
          <a:endParaRPr lang="en-US"/>
        </a:p>
      </dgm:t>
    </dgm:pt>
    <dgm:pt modelId="{D4BDF143-0F79-44F6-99A3-B9838CC5EAAC}">
      <dgm:prSet phldrT="[Text]"/>
      <dgm:spPr>
        <a:solidFill>
          <a:srgbClr val="B7FFD8"/>
        </a:solidFill>
      </dgm:spPr>
      <dgm:t>
        <a:bodyPr/>
        <a:lstStyle/>
        <a:p>
          <a:endParaRPr lang="en-US" dirty="0">
            <a:solidFill>
              <a:srgbClr val="004821"/>
            </a:solidFill>
          </a:endParaRPr>
        </a:p>
      </dgm:t>
    </dgm:pt>
    <dgm:pt modelId="{A9D93C99-2D73-4DB6-8D5C-93A1A70F4B72}" type="sibTrans" cxnId="{0F134646-4A83-49FC-8FE3-F6D35E79BED0}">
      <dgm:prSet/>
      <dgm:spPr/>
      <dgm:t>
        <a:bodyPr/>
        <a:lstStyle/>
        <a:p>
          <a:endParaRPr lang="en-US"/>
        </a:p>
      </dgm:t>
    </dgm:pt>
    <dgm:pt modelId="{BD21A916-514D-4D55-92CE-8249E57B75F8}" type="parTrans" cxnId="{0F134646-4A83-49FC-8FE3-F6D35E79BED0}">
      <dgm:prSet/>
      <dgm:spPr/>
      <dgm:t>
        <a:bodyPr/>
        <a:lstStyle/>
        <a:p>
          <a:endParaRPr lang="en-US"/>
        </a:p>
      </dgm:t>
    </dgm:pt>
    <dgm:pt modelId="{6816C649-F9B6-4D4C-89B3-65A3367414A2}" type="pres">
      <dgm:prSet presAssocID="{BC3952C1-B11D-4550-9F5F-45161D78BF86}" presName="diagram" presStyleCnt="0">
        <dgm:presLayoutVars>
          <dgm:chMax val="1"/>
          <dgm:dir/>
          <dgm:animLvl val="ctr"/>
          <dgm:resizeHandles val="exact"/>
        </dgm:presLayoutVars>
      </dgm:prSet>
      <dgm:spPr/>
      <dgm:t>
        <a:bodyPr/>
        <a:lstStyle/>
        <a:p>
          <a:endParaRPr lang="en-US"/>
        </a:p>
      </dgm:t>
    </dgm:pt>
    <dgm:pt modelId="{1EBEDC0D-ECF1-429C-BF5E-758F03ABF44F}" type="pres">
      <dgm:prSet presAssocID="{BC3952C1-B11D-4550-9F5F-45161D78BF86}" presName="matrix" presStyleCnt="0"/>
      <dgm:spPr/>
    </dgm:pt>
    <dgm:pt modelId="{660CA5D6-C386-4675-8DB1-50D4965F5F62}" type="pres">
      <dgm:prSet presAssocID="{BC3952C1-B11D-4550-9F5F-45161D78BF86}" presName="tile1" presStyleLbl="node1" presStyleIdx="0" presStyleCnt="4"/>
      <dgm:spPr/>
      <dgm:t>
        <a:bodyPr/>
        <a:lstStyle/>
        <a:p>
          <a:endParaRPr lang="en-US"/>
        </a:p>
      </dgm:t>
    </dgm:pt>
    <dgm:pt modelId="{532ADE07-38E5-41D3-9EFB-332BCCAF8222}" type="pres">
      <dgm:prSet presAssocID="{BC3952C1-B11D-4550-9F5F-45161D78BF86}" presName="tile1text" presStyleLbl="node1" presStyleIdx="0" presStyleCnt="4">
        <dgm:presLayoutVars>
          <dgm:chMax val="0"/>
          <dgm:chPref val="0"/>
          <dgm:bulletEnabled val="1"/>
        </dgm:presLayoutVars>
      </dgm:prSet>
      <dgm:spPr/>
      <dgm:t>
        <a:bodyPr/>
        <a:lstStyle/>
        <a:p>
          <a:endParaRPr lang="en-US"/>
        </a:p>
      </dgm:t>
    </dgm:pt>
    <dgm:pt modelId="{122A7C27-996A-4C9D-B046-B71D4A3AF013}" type="pres">
      <dgm:prSet presAssocID="{BC3952C1-B11D-4550-9F5F-45161D78BF86}" presName="tile2" presStyleLbl="node1" presStyleIdx="1" presStyleCnt="4"/>
      <dgm:spPr/>
      <dgm:t>
        <a:bodyPr/>
        <a:lstStyle/>
        <a:p>
          <a:endParaRPr lang="en-US"/>
        </a:p>
      </dgm:t>
    </dgm:pt>
    <dgm:pt modelId="{98B81280-C6B0-454F-B287-5AE5063DF2AF}" type="pres">
      <dgm:prSet presAssocID="{BC3952C1-B11D-4550-9F5F-45161D78BF86}" presName="tile2text" presStyleLbl="node1" presStyleIdx="1" presStyleCnt="4">
        <dgm:presLayoutVars>
          <dgm:chMax val="0"/>
          <dgm:chPref val="0"/>
          <dgm:bulletEnabled val="1"/>
        </dgm:presLayoutVars>
      </dgm:prSet>
      <dgm:spPr/>
      <dgm:t>
        <a:bodyPr/>
        <a:lstStyle/>
        <a:p>
          <a:endParaRPr lang="en-US"/>
        </a:p>
      </dgm:t>
    </dgm:pt>
    <dgm:pt modelId="{A99B1E91-04D8-40A2-9141-64C1FA3CCE67}" type="pres">
      <dgm:prSet presAssocID="{BC3952C1-B11D-4550-9F5F-45161D78BF86}" presName="tile3" presStyleLbl="node1" presStyleIdx="2" presStyleCnt="4" custLinFactNeighborY="-19"/>
      <dgm:spPr/>
      <dgm:t>
        <a:bodyPr/>
        <a:lstStyle/>
        <a:p>
          <a:endParaRPr lang="en-US"/>
        </a:p>
      </dgm:t>
    </dgm:pt>
    <dgm:pt modelId="{AF0950AF-206C-408A-8509-34717A69F5AC}" type="pres">
      <dgm:prSet presAssocID="{BC3952C1-B11D-4550-9F5F-45161D78BF86}" presName="tile3text" presStyleLbl="node1" presStyleIdx="2" presStyleCnt="4">
        <dgm:presLayoutVars>
          <dgm:chMax val="0"/>
          <dgm:chPref val="0"/>
          <dgm:bulletEnabled val="1"/>
        </dgm:presLayoutVars>
      </dgm:prSet>
      <dgm:spPr/>
      <dgm:t>
        <a:bodyPr/>
        <a:lstStyle/>
        <a:p>
          <a:endParaRPr lang="en-US"/>
        </a:p>
      </dgm:t>
    </dgm:pt>
    <dgm:pt modelId="{1A371E61-F108-4DAE-BA5F-E442C504E0F9}" type="pres">
      <dgm:prSet presAssocID="{BC3952C1-B11D-4550-9F5F-45161D78BF86}" presName="tile4" presStyleLbl="node1" presStyleIdx="3" presStyleCnt="4" custLinFactNeighborY="-1449"/>
      <dgm:spPr/>
      <dgm:t>
        <a:bodyPr/>
        <a:lstStyle/>
        <a:p>
          <a:endParaRPr lang="en-US"/>
        </a:p>
      </dgm:t>
    </dgm:pt>
    <dgm:pt modelId="{8BC0633B-E9DD-4818-BE8E-DE61404C75CE}" type="pres">
      <dgm:prSet presAssocID="{BC3952C1-B11D-4550-9F5F-45161D78BF86}" presName="tile4text" presStyleLbl="node1" presStyleIdx="3" presStyleCnt="4">
        <dgm:presLayoutVars>
          <dgm:chMax val="0"/>
          <dgm:chPref val="0"/>
          <dgm:bulletEnabled val="1"/>
        </dgm:presLayoutVars>
      </dgm:prSet>
      <dgm:spPr/>
      <dgm:t>
        <a:bodyPr/>
        <a:lstStyle/>
        <a:p>
          <a:endParaRPr lang="en-US"/>
        </a:p>
      </dgm:t>
    </dgm:pt>
    <dgm:pt modelId="{0F838F0F-0805-4D26-AD48-50FC90E66611}" type="pres">
      <dgm:prSet presAssocID="{BC3952C1-B11D-4550-9F5F-45161D78BF86}" presName="centerTile" presStyleLbl="fgShp" presStyleIdx="0" presStyleCnt="1" custScaleX="37037" custScaleY="63768">
        <dgm:presLayoutVars>
          <dgm:chMax val="0"/>
          <dgm:chPref val="0"/>
        </dgm:presLayoutVars>
      </dgm:prSet>
      <dgm:spPr/>
      <dgm:t>
        <a:bodyPr/>
        <a:lstStyle/>
        <a:p>
          <a:endParaRPr lang="en-US"/>
        </a:p>
      </dgm:t>
    </dgm:pt>
  </dgm:ptLst>
  <dgm:cxnLst>
    <dgm:cxn modelId="{E57D3E25-8F29-4943-ABD3-118FAC63AEEE}" type="presOf" srcId="{881AB847-A0D3-461F-98A4-EFBAFBE9C96B}" destId="{8BC0633B-E9DD-4818-BE8E-DE61404C75CE}" srcOrd="1" destOrd="0" presId="urn:microsoft.com/office/officeart/2005/8/layout/matrix1"/>
    <dgm:cxn modelId="{49D339C7-9ABE-41A1-9CEA-D00E10DC69CF}" type="presOf" srcId="{CFDAF021-CC4F-42EB-A439-5ADDCF87A51E}" destId="{532ADE07-38E5-41D3-9EFB-332BCCAF8222}" srcOrd="1" destOrd="0" presId="urn:microsoft.com/office/officeart/2005/8/layout/matrix1"/>
    <dgm:cxn modelId="{8882443D-EB90-4E2B-9BF3-02E31E626235}" type="presOf" srcId="{79866E1E-303A-43E0-A1B8-F195CC26BCE9}" destId="{122A7C27-996A-4C9D-B046-B71D4A3AF013}" srcOrd="0" destOrd="0" presId="urn:microsoft.com/office/officeart/2005/8/layout/matrix1"/>
    <dgm:cxn modelId="{0AFCC3EF-1376-4EEC-BDB1-738892AF8E6D}" type="presOf" srcId="{BC3952C1-B11D-4550-9F5F-45161D78BF86}" destId="{6816C649-F9B6-4D4C-89B3-65A3367414A2}" srcOrd="0" destOrd="0" presId="urn:microsoft.com/office/officeart/2005/8/layout/matrix1"/>
    <dgm:cxn modelId="{D2241477-8DF6-4FD3-8808-41304BFA7E11}" srcId="{D4BDF143-0F79-44F6-99A3-B9838CC5EAAC}" destId="{CFDAF021-CC4F-42EB-A439-5ADDCF87A51E}" srcOrd="0" destOrd="0" parTransId="{DD18EFF7-51CB-41F0-B47F-364B29DC7A7B}" sibTransId="{7AD919E2-1367-4A1E-A18D-6C5F1ECAF47C}"/>
    <dgm:cxn modelId="{6A0DF52D-9A5F-4AAC-917A-C85D3009381B}" type="presOf" srcId="{133F6DDE-6391-4177-BCCB-116AA73265DC}" destId="{AF0950AF-206C-408A-8509-34717A69F5AC}" srcOrd="1" destOrd="0" presId="urn:microsoft.com/office/officeart/2005/8/layout/matrix1"/>
    <dgm:cxn modelId="{4500815C-57BF-483F-ACFC-BCD686791141}" srcId="{D4BDF143-0F79-44F6-99A3-B9838CC5EAAC}" destId="{79866E1E-303A-43E0-A1B8-F195CC26BCE9}" srcOrd="1" destOrd="0" parTransId="{873E1ED5-E82D-4368-B7D2-578E282B43B1}" sibTransId="{01BA220E-2697-4C19-83C1-690560D9F937}"/>
    <dgm:cxn modelId="{0F134646-4A83-49FC-8FE3-F6D35E79BED0}" srcId="{BC3952C1-B11D-4550-9F5F-45161D78BF86}" destId="{D4BDF143-0F79-44F6-99A3-B9838CC5EAAC}" srcOrd="0" destOrd="0" parTransId="{BD21A916-514D-4D55-92CE-8249E57B75F8}" sibTransId="{A9D93C99-2D73-4DB6-8D5C-93A1A70F4B72}"/>
    <dgm:cxn modelId="{B080DC94-A9BD-4A51-9278-A6DAB7A0A468}" type="presOf" srcId="{133F6DDE-6391-4177-BCCB-116AA73265DC}" destId="{A99B1E91-04D8-40A2-9141-64C1FA3CCE67}" srcOrd="0" destOrd="0" presId="urn:microsoft.com/office/officeart/2005/8/layout/matrix1"/>
    <dgm:cxn modelId="{5A560FD4-01AC-4C4B-B3B4-C54EEFA0E5CF}" srcId="{D4BDF143-0F79-44F6-99A3-B9838CC5EAAC}" destId="{881AB847-A0D3-461F-98A4-EFBAFBE9C96B}" srcOrd="3" destOrd="0" parTransId="{EA58BC73-12A4-4DD5-A230-5AA5FB39245F}" sibTransId="{0C99CC37-9440-42E0-8F0B-6E3503C641F6}"/>
    <dgm:cxn modelId="{B061B1C0-75A1-47E4-ADA2-C4512232E7D8}" type="presOf" srcId="{79866E1E-303A-43E0-A1B8-F195CC26BCE9}" destId="{98B81280-C6B0-454F-B287-5AE5063DF2AF}" srcOrd="1" destOrd="0" presId="urn:microsoft.com/office/officeart/2005/8/layout/matrix1"/>
    <dgm:cxn modelId="{F7FCEBDA-14E9-4E39-ABFD-2A0CB02B0E2B}" type="presOf" srcId="{CFDAF021-CC4F-42EB-A439-5ADDCF87A51E}" destId="{660CA5D6-C386-4675-8DB1-50D4965F5F62}" srcOrd="0" destOrd="0" presId="urn:microsoft.com/office/officeart/2005/8/layout/matrix1"/>
    <dgm:cxn modelId="{E4375381-FF0F-4682-A4FB-E1D610469652}" srcId="{D4BDF143-0F79-44F6-99A3-B9838CC5EAAC}" destId="{133F6DDE-6391-4177-BCCB-116AA73265DC}" srcOrd="2" destOrd="0" parTransId="{31F32DE8-FEBC-43BE-BCEE-DEA8636CDE7F}" sibTransId="{A5F04F9D-6B8C-47E9-A859-E5528659045E}"/>
    <dgm:cxn modelId="{D1526E35-E323-463A-ABA9-6094FFB88DAC}" type="presOf" srcId="{881AB847-A0D3-461F-98A4-EFBAFBE9C96B}" destId="{1A371E61-F108-4DAE-BA5F-E442C504E0F9}" srcOrd="0" destOrd="0" presId="urn:microsoft.com/office/officeart/2005/8/layout/matrix1"/>
    <dgm:cxn modelId="{A5E0A86D-AFCD-48EB-9501-65555C6CE6A6}" type="presOf" srcId="{D4BDF143-0F79-44F6-99A3-B9838CC5EAAC}" destId="{0F838F0F-0805-4D26-AD48-50FC90E66611}" srcOrd="0" destOrd="0" presId="urn:microsoft.com/office/officeart/2005/8/layout/matrix1"/>
    <dgm:cxn modelId="{D72D2825-5039-4BD4-A731-338CC4CF28F1}" type="presParOf" srcId="{6816C649-F9B6-4D4C-89B3-65A3367414A2}" destId="{1EBEDC0D-ECF1-429C-BF5E-758F03ABF44F}" srcOrd="0" destOrd="0" presId="urn:microsoft.com/office/officeart/2005/8/layout/matrix1"/>
    <dgm:cxn modelId="{7E18D5F5-06A0-43AD-BF60-1890DA697526}" type="presParOf" srcId="{1EBEDC0D-ECF1-429C-BF5E-758F03ABF44F}" destId="{660CA5D6-C386-4675-8DB1-50D4965F5F62}" srcOrd="0" destOrd="0" presId="urn:microsoft.com/office/officeart/2005/8/layout/matrix1"/>
    <dgm:cxn modelId="{451CC0C1-86B5-4240-BDD2-5BF1182EAC7D}" type="presParOf" srcId="{1EBEDC0D-ECF1-429C-BF5E-758F03ABF44F}" destId="{532ADE07-38E5-41D3-9EFB-332BCCAF8222}" srcOrd="1" destOrd="0" presId="urn:microsoft.com/office/officeart/2005/8/layout/matrix1"/>
    <dgm:cxn modelId="{EAB9BC2C-F019-44E8-8FD9-E2DA40A3B85C}" type="presParOf" srcId="{1EBEDC0D-ECF1-429C-BF5E-758F03ABF44F}" destId="{122A7C27-996A-4C9D-B046-B71D4A3AF013}" srcOrd="2" destOrd="0" presId="urn:microsoft.com/office/officeart/2005/8/layout/matrix1"/>
    <dgm:cxn modelId="{D9EA0BCB-5345-4E74-9A7D-2A2980E03799}" type="presParOf" srcId="{1EBEDC0D-ECF1-429C-BF5E-758F03ABF44F}" destId="{98B81280-C6B0-454F-B287-5AE5063DF2AF}" srcOrd="3" destOrd="0" presId="urn:microsoft.com/office/officeart/2005/8/layout/matrix1"/>
    <dgm:cxn modelId="{C3CC8A92-45E7-41C1-8D44-F76ABCA23946}" type="presParOf" srcId="{1EBEDC0D-ECF1-429C-BF5E-758F03ABF44F}" destId="{A99B1E91-04D8-40A2-9141-64C1FA3CCE67}" srcOrd="4" destOrd="0" presId="urn:microsoft.com/office/officeart/2005/8/layout/matrix1"/>
    <dgm:cxn modelId="{564CF484-55E2-4B6B-9DAF-E2A40390A0E8}" type="presParOf" srcId="{1EBEDC0D-ECF1-429C-BF5E-758F03ABF44F}" destId="{AF0950AF-206C-408A-8509-34717A69F5AC}" srcOrd="5" destOrd="0" presId="urn:microsoft.com/office/officeart/2005/8/layout/matrix1"/>
    <dgm:cxn modelId="{744FBE8E-81F7-4DDF-A681-B553311262D5}" type="presParOf" srcId="{1EBEDC0D-ECF1-429C-BF5E-758F03ABF44F}" destId="{1A371E61-F108-4DAE-BA5F-E442C504E0F9}" srcOrd="6" destOrd="0" presId="urn:microsoft.com/office/officeart/2005/8/layout/matrix1"/>
    <dgm:cxn modelId="{6B646D3D-3D18-4614-B35F-9F02026429C9}" type="presParOf" srcId="{1EBEDC0D-ECF1-429C-BF5E-758F03ABF44F}" destId="{8BC0633B-E9DD-4818-BE8E-DE61404C75CE}" srcOrd="7" destOrd="0" presId="urn:microsoft.com/office/officeart/2005/8/layout/matrix1"/>
    <dgm:cxn modelId="{2AB5F77F-6C3A-4D64-9725-7AC00853097D}" type="presParOf" srcId="{6816C649-F9B6-4D4C-89B3-65A3367414A2}" destId="{0F838F0F-0805-4D26-AD48-50FC90E666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eaLnBrk="0" hangingPunct="0">
              <a:defRPr sz="1200">
                <a:latin typeface="Arial" charset="0"/>
                <a:ea typeface="ヒラギノ角ゴ Pro W3" pitchFamily="-112" charset="-128"/>
                <a:cs typeface="+mn-cs"/>
              </a:defRPr>
            </a:lvl1pPr>
          </a:lstStyle>
          <a:p>
            <a:pPr>
              <a:defRPr/>
            </a:pPr>
            <a:fld id="{1955ED25-8C82-4467-B7D2-8461C97DA4D9}" type="slidenum">
              <a:rPr lang="lv-LV"/>
              <a:pPr>
                <a:defRPr/>
              </a:pPr>
              <a:t>‹#›</a:t>
            </a:fld>
            <a:endParaRPr lang="lv-LV"/>
          </a:p>
        </p:txBody>
      </p:sp>
    </p:spTree>
    <p:extLst>
      <p:ext uri="{BB962C8B-B14F-4D97-AF65-F5344CB8AC3E}">
        <p14:creationId xmlns:p14="http://schemas.microsoft.com/office/powerpoint/2010/main" val="321403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fld id="{41493E11-BCB1-4820-84D3-3311562E3E6A}" type="slidenum">
              <a:rPr lang="en-US"/>
              <a:pPr>
                <a:defRPr/>
              </a:pPr>
              <a:t>‹#›</a:t>
            </a:fld>
            <a:endParaRPr lang="en-US"/>
          </a:p>
        </p:txBody>
      </p:sp>
    </p:spTree>
    <p:extLst>
      <p:ext uri="{BB962C8B-B14F-4D97-AF65-F5344CB8AC3E}">
        <p14:creationId xmlns:p14="http://schemas.microsoft.com/office/powerpoint/2010/main" val="63028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Arial" charset="0"/>
                <a:ea typeface="ヒラギノ角ゴ Pro W3" pitchFamily="-112" charset="-128"/>
                <a:cs typeface="ヒラギノ角ゴ Pro W3"/>
              </a:rPr>
              <a:t>40% bija vecumā 50 gadi un vairāk. Turklāt šī vecuma grupa veido gandrīz 30% no darbspējas vecuma (15-61 gads) iedzīvotājiem.</a:t>
            </a:r>
            <a:endParaRPr lang="lv-LV"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4</a:t>
            </a:fld>
            <a:endParaRPr lang="en-US"/>
          </a:p>
        </p:txBody>
      </p:sp>
    </p:spTree>
    <p:extLst>
      <p:ext uri="{BB962C8B-B14F-4D97-AF65-F5344CB8AC3E}">
        <p14:creationId xmlns:p14="http://schemas.microsoft.com/office/powerpoint/2010/main" val="338039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Arial" charset="0"/>
                <a:ea typeface="ヒラギノ角ゴ Pro W3" pitchFamily="-112" charset="-128"/>
                <a:cs typeface="ヒラギノ角ゴ Pro W3"/>
              </a:rPr>
              <a:t>rādītājs pastāvīgi pieaug, 2015. gadā sasniedzot 613 darbspējas vecumu nesasniegušo un pārsniegušo personu uz 1 000 personām darbspējas vecumā. </a:t>
            </a:r>
            <a:endParaRPr lang="lv-LV"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5</a:t>
            </a:fld>
            <a:endParaRPr lang="en-US"/>
          </a:p>
        </p:txBody>
      </p:sp>
    </p:spTree>
    <p:extLst>
      <p:ext uri="{BB962C8B-B14F-4D97-AF65-F5344CB8AC3E}">
        <p14:creationId xmlns:p14="http://schemas.microsoft.com/office/powerpoint/2010/main" val="323770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7</a:t>
            </a:fld>
            <a:endParaRPr lang="en-US"/>
          </a:p>
        </p:txBody>
      </p:sp>
    </p:spTree>
    <p:extLst>
      <p:ext uri="{BB962C8B-B14F-4D97-AF65-F5344CB8AC3E}">
        <p14:creationId xmlns:p14="http://schemas.microsoft.com/office/powerpoint/2010/main" val="25944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lv-LV">
                <a:solidFill>
                  <a:prstClr val="black"/>
                </a:solidFill>
              </a:rPr>
              <a:t>Ievads</a:t>
            </a:r>
          </a:p>
        </p:txBody>
      </p:sp>
      <p:sp>
        <p:nvSpPr>
          <p:cNvPr id="5" name="Rectangle 7"/>
          <p:cNvSpPr>
            <a:spLocks noGrp="1" noChangeArrowheads="1"/>
          </p:cNvSpPr>
          <p:nvPr>
            <p:ph type="sldNum" sz="quarter" idx="5"/>
          </p:nvPr>
        </p:nvSpPr>
        <p:spPr>
          <a:ln/>
        </p:spPr>
        <p:txBody>
          <a:bodyPr/>
          <a:lstStyle/>
          <a:p>
            <a:fld id="{31711AE7-5F53-4B53-85E8-4AE4F841CBD9}" type="slidenum">
              <a:rPr lang="en-US" altLang="lv-LV">
                <a:solidFill>
                  <a:prstClr val="black"/>
                </a:solidFill>
              </a:rPr>
              <a:pPr/>
              <a:t>11</a:t>
            </a:fld>
            <a:endParaRPr lang="en-US" altLang="lv-LV">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lv-LV" smtClean="0">
              <a:solidFill>
                <a:srgbClr val="000000"/>
              </a:solidFill>
            </a:endParaRPr>
          </a:p>
        </p:txBody>
      </p:sp>
      <p:pic>
        <p:nvPicPr>
          <p:cNvPr id="5" name="Picture 11" descr="1liimenis-lie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74331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7"/>
          <p:cNvSpPr>
            <a:spLocks noGrp="1" noChangeArrowheads="1"/>
          </p:cNvSpPr>
          <p:nvPr>
            <p:ph type="dt" idx="10"/>
          </p:nvPr>
        </p:nvSpPr>
        <p:spPr>
          <a:ln/>
        </p:spPr>
        <p:txBody>
          <a:bodyPr/>
          <a:lstStyle>
            <a:lvl1pPr>
              <a:defRPr/>
            </a:lvl1pPr>
          </a:lstStyle>
          <a:p>
            <a:pPr>
              <a:defRPr/>
            </a:pPr>
            <a:fld id="{DAA05F7C-D71F-4C3F-AA78-3C00823D7928}" type="datetimeFigureOut">
              <a:rPr lang="lv-LV">
                <a:solidFill>
                  <a:prstClr val="white"/>
                </a:solidFill>
              </a:rPr>
              <a:pPr>
                <a:defRPr/>
              </a:pPr>
              <a:t>14.11.2016</a:t>
            </a:fld>
            <a:endParaRPr lang="lv-LV">
              <a:solidFill>
                <a:prstClr val="white"/>
              </a:solidFill>
            </a:endParaRPr>
          </a:p>
        </p:txBody>
      </p:sp>
      <p:sp>
        <p:nvSpPr>
          <p:cNvPr id="4" name="Rectangle 8"/>
          <p:cNvSpPr>
            <a:spLocks noGrp="1" noChangeArrowheads="1"/>
          </p:cNvSpPr>
          <p:nvPr>
            <p:ph type="ftr" idx="11"/>
          </p:nvPr>
        </p:nvSpPr>
        <p:spPr>
          <a:xfrm>
            <a:off x="1187450" y="6605588"/>
            <a:ext cx="6910388" cy="277812"/>
          </a:xfrm>
          <a:prstGeom prst="rect">
            <a:avLst/>
          </a:prstGeom>
          <a:ln/>
        </p:spPr>
        <p:txBody>
          <a:bodyPr/>
          <a:lstStyle>
            <a:lvl1pPr>
              <a:defRPr/>
            </a:lvl1pPr>
          </a:lstStyle>
          <a:p>
            <a:pPr fontAlgn="auto">
              <a:spcBef>
                <a:spcPts val="0"/>
              </a:spcBef>
              <a:spcAft>
                <a:spcPts val="0"/>
              </a:spcAft>
              <a:defRPr/>
            </a:pPr>
            <a:endParaRPr lang="lv-LV" sz="1800" baseline="0">
              <a:solidFill>
                <a:prstClr val="black"/>
              </a:solidFill>
              <a:latin typeface="Calibri"/>
              <a:ea typeface="+mn-ea"/>
              <a:cs typeface="+mn-cs"/>
            </a:endParaRPr>
          </a:p>
        </p:txBody>
      </p:sp>
      <p:sp>
        <p:nvSpPr>
          <p:cNvPr id="5" name="Rectangle 9"/>
          <p:cNvSpPr>
            <a:spLocks noGrp="1" noChangeArrowheads="1"/>
          </p:cNvSpPr>
          <p:nvPr>
            <p:ph type="sldNum" idx="12"/>
          </p:nvPr>
        </p:nvSpPr>
        <p:spPr>
          <a:xfrm>
            <a:off x="8604250" y="6597650"/>
            <a:ext cx="538163" cy="306388"/>
          </a:xfrm>
          <a:prstGeom prst="rect">
            <a:avLst/>
          </a:prstGeom>
          <a:ln/>
        </p:spPr>
        <p:txBody>
          <a:bodyPr/>
          <a:lstStyle>
            <a:lvl1pPr>
              <a:defRPr/>
            </a:lvl1pPr>
          </a:lstStyle>
          <a:p>
            <a:pPr fontAlgn="auto">
              <a:spcBef>
                <a:spcPts val="0"/>
              </a:spcBef>
              <a:spcAft>
                <a:spcPts val="0"/>
              </a:spcAft>
              <a:defRPr/>
            </a:pPr>
            <a:fld id="{5108D495-BEE1-47CE-B209-6B1B777F6E59}" type="slidenum">
              <a:rPr lang="lv-LV" sz="1800" baseline="0">
                <a:solidFill>
                  <a:prstClr val="black"/>
                </a:solidFill>
                <a:latin typeface="Calibri"/>
                <a:ea typeface="+mn-ea"/>
                <a:cs typeface="+mn-cs"/>
              </a:rPr>
              <a:pPr fontAlgn="auto">
                <a:spcBef>
                  <a:spcPts val="0"/>
                </a:spcBef>
                <a:spcAft>
                  <a:spcPts val="0"/>
                </a:spcAft>
                <a:defRPr/>
              </a:pPr>
              <a:t>‹#›</a:t>
            </a:fld>
            <a:endParaRPr lang="lv-LV" sz="1800" baseline="0">
              <a:solidFill>
                <a:prstClr val="black"/>
              </a:solidFill>
              <a:latin typeface="Calibri"/>
              <a:ea typeface="+mn-ea"/>
              <a:cs typeface="+mn-cs"/>
            </a:endParaRPr>
          </a:p>
        </p:txBody>
      </p:sp>
    </p:spTree>
    <p:extLst>
      <p:ext uri="{BB962C8B-B14F-4D97-AF65-F5344CB8AC3E}">
        <p14:creationId xmlns:p14="http://schemas.microsoft.com/office/powerpoint/2010/main" val="103477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r>
              <a:rPr lang="lv-LV" smtClean="0">
                <a:solidFill>
                  <a:prstClr val="white"/>
                </a:solidFill>
              </a:rPr>
              <a:t>25.04.2013</a:t>
            </a:r>
            <a:endParaRPr lang="en-GB">
              <a:solidFill>
                <a:prstClr val="white"/>
              </a:solidFill>
            </a:endParaRPr>
          </a:p>
        </p:txBody>
      </p:sp>
      <p:sp>
        <p:nvSpPr>
          <p:cNvPr id="5" name="Rectangle 12"/>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fontAlgn="auto">
              <a:spcBef>
                <a:spcPts val="0"/>
              </a:spcBef>
              <a:spcAft>
                <a:spcPts val="0"/>
              </a:spcAft>
              <a:defRPr/>
            </a:pPr>
            <a:endParaRPr lang="en-GB" sz="1800" baseline="0">
              <a:solidFill>
                <a:prstClr val="black"/>
              </a:solidFill>
              <a:latin typeface="Calibri"/>
              <a:ea typeface="+mn-ea"/>
              <a:cs typeface="+mn-cs"/>
            </a:endParaRPr>
          </a:p>
        </p:txBody>
      </p:sp>
      <p:sp>
        <p:nvSpPr>
          <p:cNvPr id="6" name="Rectangle 13"/>
          <p:cNvSpPr>
            <a:spLocks noGrp="1" noChangeArrowheads="1"/>
          </p:cNvSpPr>
          <p:nvPr>
            <p:ph type="sldNum" sz="quarter" idx="12"/>
          </p:nvPr>
        </p:nvSpPr>
        <p:spPr>
          <a:xfrm>
            <a:off x="4343400" y="1040174"/>
            <a:ext cx="457200" cy="441325"/>
          </a:xfrm>
          <a:prstGeom prst="rect">
            <a:avLst/>
          </a:prstGeom>
          <a:ln/>
        </p:spPr>
        <p:txBody>
          <a:bodyPr/>
          <a:lstStyle>
            <a:lvl1pPr>
              <a:defRPr/>
            </a:lvl1pPr>
          </a:lstStyle>
          <a:p>
            <a:pPr fontAlgn="auto">
              <a:spcBef>
                <a:spcPts val="0"/>
              </a:spcBef>
              <a:spcAft>
                <a:spcPts val="0"/>
              </a:spcAft>
              <a:defRPr/>
            </a:pPr>
            <a:fld id="{B1A064CE-C652-44A2-91A5-CA4B6FCF0869}" type="slidenum">
              <a:rPr lang="en-GB" sz="1800" baseline="0">
                <a:solidFill>
                  <a:prstClr val="black"/>
                </a:solidFill>
                <a:latin typeface="Calibri"/>
                <a:ea typeface="+mn-ea"/>
                <a:cs typeface="+mn-cs"/>
              </a:rPr>
              <a:pPr fontAlgn="auto">
                <a:spcBef>
                  <a:spcPts val="0"/>
                </a:spcBef>
                <a:spcAft>
                  <a:spcPts val="0"/>
                </a:spcAft>
                <a:defRPr/>
              </a:pPr>
              <a:t>‹#›</a:t>
            </a:fld>
            <a:endParaRPr lang="en-GB" sz="1800" baseline="0">
              <a:solidFill>
                <a:prstClr val="black"/>
              </a:solidFill>
              <a:latin typeface="Calibri"/>
              <a:ea typeface="+mn-ea"/>
              <a:cs typeface="+mn-cs"/>
            </a:endParaRPr>
          </a:p>
        </p:txBody>
      </p:sp>
    </p:spTree>
    <p:extLst>
      <p:ext uri="{BB962C8B-B14F-4D97-AF65-F5344CB8AC3E}">
        <p14:creationId xmlns:p14="http://schemas.microsoft.com/office/powerpoint/2010/main" val="1226890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lv-LV" smtClean="0">
              <a:solidFill>
                <a:srgbClr val="000000"/>
              </a:solidFill>
            </a:endParaRPr>
          </a:p>
        </p:txBody>
      </p:sp>
      <p:pic>
        <p:nvPicPr>
          <p:cNvPr id="5" name="Picture 11" descr="1liimenis-lie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62985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484784"/>
            <a:ext cx="7786743" cy="4714875"/>
          </a:xfrm>
        </p:spPr>
        <p:txBody>
          <a:bodyPr anchor="t"/>
          <a:lstStyle>
            <a:lvl1pPr>
              <a:buClr>
                <a:srgbClr val="8E001C"/>
              </a:buClr>
              <a:defRPr/>
            </a:lvl1pPr>
            <a:lvl2pPr>
              <a:buClr>
                <a:srgbClr val="8E001C"/>
              </a:buClr>
              <a:defRPr/>
            </a:lvl2pPr>
            <a:lvl3pPr>
              <a:buClr>
                <a:srgbClr val="8E001C"/>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2"/>
          <p:cNvSpPr>
            <a:spLocks noGrp="1" noChangeArrowheads="1"/>
          </p:cNvSpPr>
          <p:nvPr>
            <p:ph type="title"/>
          </p:nvPr>
        </p:nvSpPr>
        <p:spPr bwMode="auto">
          <a:xfrm>
            <a:off x="611560" y="188640"/>
            <a:ext cx="7786743" cy="1071562"/>
          </a:xfrm>
          <a:prstGeom prst="rect">
            <a:avLst/>
          </a:prstGeom>
          <a:noFill/>
          <a:ln w="9525">
            <a:noFill/>
            <a:miter lim="800000"/>
            <a:headEnd/>
            <a:tailEnd/>
          </a:ln>
        </p:spPr>
        <p:txBody>
          <a:bodyPr/>
          <a:lstStyle/>
          <a:p>
            <a:pPr lvl="0"/>
            <a:r>
              <a:rPr lang="en-US" dirty="0" smtClean="0"/>
              <a:t>Click to edit Master title style</a:t>
            </a:r>
          </a:p>
        </p:txBody>
      </p:sp>
      <p:sp>
        <p:nvSpPr>
          <p:cNvPr id="5" name="Rectangle 1031"/>
          <p:cNvSpPr>
            <a:spLocks noGrp="1" noChangeArrowheads="1"/>
          </p:cNvSpPr>
          <p:nvPr>
            <p:ph type="ftr" sz="quarter" idx="10"/>
          </p:nvPr>
        </p:nvSpPr>
        <p:spPr>
          <a:xfrm>
            <a:off x="3708400" y="6245225"/>
            <a:ext cx="3527425" cy="476250"/>
          </a:xfrm>
          <a:prstGeom prst="rect">
            <a:avLst/>
          </a:prstGeom>
        </p:spPr>
        <p:txBody>
          <a:bodyPr/>
          <a:lstStyle>
            <a:lvl1pPr>
              <a:defRPr sz="1400" baseline="0"/>
            </a:lvl1pPr>
          </a:lstStyle>
          <a:p>
            <a:pPr>
              <a:defRPr/>
            </a:pPr>
            <a:endParaRPr lang="lv-LV">
              <a:solidFill>
                <a:srgbClr val="000000"/>
              </a:solidFill>
            </a:endParaRPr>
          </a:p>
        </p:txBody>
      </p:sp>
    </p:spTree>
    <p:extLst>
      <p:ext uri="{BB962C8B-B14F-4D97-AF65-F5344CB8AC3E}">
        <p14:creationId xmlns:p14="http://schemas.microsoft.com/office/powerpoint/2010/main" val="290839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560" y="188640"/>
            <a:ext cx="7786688" cy="1071562"/>
          </a:xfrm>
        </p:spPr>
        <p:txBody>
          <a:bodyPr/>
          <a:lstStyle/>
          <a:p>
            <a:r>
              <a:rPr lang="en-US" dirty="0" smtClean="0"/>
              <a:t>Click to edit Master title style</a:t>
            </a:r>
            <a:endParaRPr lang="lv-LV" dirty="0"/>
          </a:p>
        </p:txBody>
      </p:sp>
      <p:sp>
        <p:nvSpPr>
          <p:cNvPr id="3" name="Content Placeholder 2"/>
          <p:cNvSpPr>
            <a:spLocks noGrp="1"/>
          </p:cNvSpPr>
          <p:nvPr>
            <p:ph idx="1"/>
          </p:nvPr>
        </p:nvSpPr>
        <p:spPr>
          <a:xfrm>
            <a:off x="611560" y="1412776"/>
            <a:ext cx="7786688" cy="4714875"/>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810622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539750" y="1341438"/>
            <a:ext cx="39370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341438"/>
            <a:ext cx="3938588"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fld id="{85EDE689-8477-4E5F-856E-2AB23F597051}" type="datetime1">
              <a:rPr lang="en-US" smtClean="0">
                <a:solidFill>
                  <a:srgbClr val="000000"/>
                </a:solidFill>
              </a:rPr>
              <a:pPr>
                <a:defRPr/>
              </a:pPr>
              <a:t>11/14/2016</a:t>
            </a:fld>
            <a:endParaRPr lang="en-US">
              <a:solidFill>
                <a:srgbClr val="000000"/>
              </a:solidFill>
            </a:endParaRPr>
          </a:p>
        </p:txBody>
      </p:sp>
      <p:sp>
        <p:nvSpPr>
          <p:cNvPr id="6" name="Rectangle 8"/>
          <p:cNvSpPr>
            <a:spLocks noGrp="1" noChangeArrowheads="1"/>
          </p:cNvSpPr>
          <p:nvPr>
            <p:ph type="sldNum" sz="quarter" idx="11"/>
          </p:nvPr>
        </p:nvSpPr>
        <p:spPr>
          <a:xfrm>
            <a:off x="6553200" y="6245225"/>
            <a:ext cx="1981200" cy="476250"/>
          </a:xfrm>
          <a:prstGeom prst="rect">
            <a:avLst/>
          </a:prstGeom>
        </p:spPr>
        <p:txBody>
          <a:bodyPr/>
          <a:lstStyle>
            <a:lvl1pPr>
              <a:defRPr/>
            </a:lvl1pPr>
          </a:lstStyle>
          <a:p>
            <a:pPr>
              <a:defRPr/>
            </a:pPr>
            <a:fld id="{78CAE238-9585-4820-A444-277E9D880F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2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185E919-BD4F-456F-A93F-23CF99FB00F4}" type="datetime1">
              <a:rPr lang="en-US" smtClean="0">
                <a:solidFill>
                  <a:srgbClr val="000000"/>
                </a:solidFill>
              </a:rPr>
              <a:pPr>
                <a:defRPr/>
              </a:pPr>
              <a:t>11/14/2016</a:t>
            </a:fld>
            <a:endParaRPr lang="en-US">
              <a:solidFill>
                <a:srgbClr val="000000"/>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5CA1C6-304B-4D7F-BA15-3BA6D5525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89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685800" y="1981200"/>
            <a:ext cx="3810000" cy="4114800"/>
          </a:xfrm>
        </p:spPr>
        <p:txBody>
          <a:bodyPr/>
          <a:lstStyle/>
          <a:p>
            <a:endParaRPr lang="lv-LV"/>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903E0B8C-8C7B-4C19-BB0F-91927FC64E8E}" type="datetime1">
              <a:rPr lang="en-US" smtClean="0">
                <a:solidFill>
                  <a:srgbClr val="000000"/>
                </a:solidFill>
              </a:rPr>
              <a:pPr/>
              <a:t>11/14/2016</a:t>
            </a:fld>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FBDB5E-4DEE-4FBE-9503-473ADE109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66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484784"/>
            <a:ext cx="7786743" cy="4714875"/>
          </a:xfrm>
        </p:spPr>
        <p:txBody>
          <a:bodyPr anchor="t"/>
          <a:lstStyle>
            <a:lvl1pPr>
              <a:buClr>
                <a:srgbClr val="8E001C"/>
              </a:buClr>
              <a:defRPr/>
            </a:lvl1pPr>
            <a:lvl2pPr>
              <a:buClr>
                <a:srgbClr val="8E001C"/>
              </a:buClr>
              <a:defRPr/>
            </a:lvl2pPr>
            <a:lvl3pPr>
              <a:buClr>
                <a:srgbClr val="8E001C"/>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2"/>
          <p:cNvSpPr>
            <a:spLocks noGrp="1" noChangeArrowheads="1"/>
          </p:cNvSpPr>
          <p:nvPr>
            <p:ph type="title"/>
          </p:nvPr>
        </p:nvSpPr>
        <p:spPr bwMode="auto">
          <a:xfrm>
            <a:off x="611560" y="188640"/>
            <a:ext cx="7786743" cy="1071562"/>
          </a:xfrm>
          <a:prstGeom prst="rect">
            <a:avLst/>
          </a:prstGeom>
          <a:noFill/>
          <a:ln w="9525">
            <a:noFill/>
            <a:miter lim="800000"/>
            <a:headEnd/>
            <a:tailEnd/>
          </a:ln>
        </p:spPr>
        <p:txBody>
          <a:bodyPr/>
          <a:lstStyle/>
          <a:p>
            <a:pPr lvl="0"/>
            <a:r>
              <a:rPr lang="en-US" dirty="0" smtClean="0"/>
              <a:t>Click to edit Master title style</a:t>
            </a:r>
          </a:p>
        </p:txBody>
      </p:sp>
      <p:sp>
        <p:nvSpPr>
          <p:cNvPr id="5" name="Rectangle 1031"/>
          <p:cNvSpPr>
            <a:spLocks noGrp="1" noChangeArrowheads="1"/>
          </p:cNvSpPr>
          <p:nvPr>
            <p:ph type="ftr" sz="quarter" idx="10"/>
          </p:nvPr>
        </p:nvSpPr>
        <p:spPr>
          <a:xfrm>
            <a:off x="3708400" y="6245225"/>
            <a:ext cx="3527425" cy="476250"/>
          </a:xfrm>
          <a:prstGeom prst="rect">
            <a:avLst/>
          </a:prstGeom>
        </p:spPr>
        <p:txBody>
          <a:bodyPr/>
          <a:lstStyle>
            <a:lvl1pPr>
              <a:defRPr sz="1400" baseline="0"/>
            </a:lvl1pPr>
          </a:lstStyle>
          <a:p>
            <a:pPr>
              <a:defRPr/>
            </a:pPr>
            <a:endParaRPr lang="lv-LV">
              <a:solidFill>
                <a:srgbClr val="000000"/>
              </a:solidFill>
            </a:endParaRPr>
          </a:p>
        </p:txBody>
      </p:sp>
    </p:spTree>
    <p:extLst>
      <p:ext uri="{BB962C8B-B14F-4D97-AF65-F5344CB8AC3E}">
        <p14:creationId xmlns:p14="http://schemas.microsoft.com/office/powerpoint/2010/main" val="16426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560" y="188640"/>
            <a:ext cx="7786688" cy="1071562"/>
          </a:xfrm>
        </p:spPr>
        <p:txBody>
          <a:bodyPr/>
          <a:lstStyle/>
          <a:p>
            <a:r>
              <a:rPr lang="en-US" dirty="0" smtClean="0"/>
              <a:t>Click to edit Master title style</a:t>
            </a:r>
            <a:endParaRPr lang="lv-LV" dirty="0"/>
          </a:p>
        </p:txBody>
      </p:sp>
      <p:sp>
        <p:nvSpPr>
          <p:cNvPr id="3" name="Content Placeholder 2"/>
          <p:cNvSpPr>
            <a:spLocks noGrp="1"/>
          </p:cNvSpPr>
          <p:nvPr>
            <p:ph idx="1"/>
          </p:nvPr>
        </p:nvSpPr>
        <p:spPr>
          <a:xfrm>
            <a:off x="611560" y="1412776"/>
            <a:ext cx="7786688" cy="4714875"/>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0108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685800" y="1981200"/>
            <a:ext cx="3810000" cy="4114800"/>
          </a:xfrm>
        </p:spPr>
        <p:txBody>
          <a:bodyPr/>
          <a:lstStyle/>
          <a:p>
            <a:endParaRPr lang="lv-LV"/>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903E0B8C-8C7B-4C19-BB0F-91927FC64E8E}" type="datetime1">
              <a:rPr lang="en-US" smtClean="0">
                <a:solidFill>
                  <a:srgbClr val="000000"/>
                </a:solidFill>
              </a:rPr>
              <a:t>11/14/2016</a:t>
            </a:fld>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FBDB5E-4DEE-4FBE-9503-473ADE109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44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7786743" cy="4714875"/>
          </a:xfrm>
        </p:spPr>
        <p:txBody>
          <a:bodyPr anchor="t" anchorCtr="0"/>
          <a:lstStyle>
            <a:lvl1pPr>
              <a:spcBef>
                <a:spcPts val="0"/>
              </a:spcBef>
              <a:spcAft>
                <a:spcPts val="0"/>
              </a:spcAft>
              <a:defRPr sz="3200"/>
            </a:lvl1pPr>
            <a:lvl2pPr>
              <a:spcBef>
                <a:spcPts val="0"/>
              </a:spcBef>
              <a:spcAft>
                <a:spcPts val="0"/>
              </a:spcAft>
              <a:defRPr sz="2800"/>
            </a:lvl2pPr>
            <a:lvl3pPr>
              <a:spcBef>
                <a:spcPts val="0"/>
              </a:spcBef>
              <a:spcAft>
                <a:spcPts val="0"/>
              </a:spcAft>
              <a:defRPr sz="2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539552" y="188640"/>
            <a:ext cx="7786688" cy="1071562"/>
          </a:xfrm>
        </p:spPr>
        <p:txBody>
          <a:bodyPr/>
          <a:lstStyle>
            <a:lvl1pPr>
              <a:defRPr sz="3200" b="1"/>
            </a:lvl1pPr>
          </a:lstStyle>
          <a:p>
            <a:r>
              <a:rPr lang="en-US" dirty="0" smtClean="0"/>
              <a:t>Click to edit Master title style</a:t>
            </a:r>
            <a:endParaRPr lang="lv-LV" dirty="0"/>
          </a:p>
        </p:txBody>
      </p:sp>
    </p:spTree>
    <p:extLst>
      <p:ext uri="{BB962C8B-B14F-4D97-AF65-F5344CB8AC3E}">
        <p14:creationId xmlns:p14="http://schemas.microsoft.com/office/powerpoint/2010/main" val="23589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539750" y="1341438"/>
            <a:ext cx="39370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341438"/>
            <a:ext cx="3938588"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fld id="{DA321F0B-D64F-487F-BC33-0B7279A5A4C7}" type="datetime1">
              <a:rPr lang="en-US"/>
              <a:pPr>
                <a:defRPr/>
              </a:pPr>
              <a:t>11/14/2016</a:t>
            </a:fld>
            <a:endParaRPr lang="en-US"/>
          </a:p>
        </p:txBody>
      </p:sp>
    </p:spTree>
    <p:extLst>
      <p:ext uri="{BB962C8B-B14F-4D97-AF65-F5344CB8AC3E}">
        <p14:creationId xmlns:p14="http://schemas.microsoft.com/office/powerpoint/2010/main" val="278828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11559" y="1556793"/>
            <a:ext cx="7772400" cy="1470026"/>
          </a:xfrm>
        </p:spPr>
        <p:txBody>
          <a:bodyPr/>
          <a:lstStyle>
            <a:lvl1pPr>
              <a:defRPr lang="en-US"/>
            </a:lvl1pPr>
          </a:lstStyle>
          <a:p>
            <a:pPr lvl="0"/>
            <a:r>
              <a:rPr lang="en-US" dirty="0"/>
              <a:t>Click to edit Master title style</a:t>
            </a:r>
            <a:endParaRPr lang="lv-LV" dirty="0"/>
          </a:p>
        </p:txBody>
      </p:sp>
      <p:sp>
        <p:nvSpPr>
          <p:cNvPr id="3" name="Subtitle 2"/>
          <p:cNvSpPr txBox="1">
            <a:spLocks noGrp="1"/>
          </p:cNvSpPr>
          <p:nvPr>
            <p:ph type="subTitle" idx="1"/>
          </p:nvPr>
        </p:nvSpPr>
        <p:spPr>
          <a:xfrm>
            <a:off x="1403649" y="3429000"/>
            <a:ext cx="6400800" cy="1752603"/>
          </a:xfrm>
        </p:spPr>
        <p:txBody>
          <a:bodyPr anchorCtr="1"/>
          <a:lstStyle>
            <a:lvl1pPr algn="ctr">
              <a:defRPr lang="en-US">
                <a:solidFill>
                  <a:srgbClr val="898989"/>
                </a:solidFill>
              </a:defRPr>
            </a:lvl1pPr>
          </a:lstStyle>
          <a:p>
            <a:pPr lvl="0"/>
            <a:r>
              <a:rPr lang="en-US"/>
              <a:t>Click to edit Master subtitle style</a:t>
            </a:r>
            <a:endParaRPr lang="lv-LV"/>
          </a:p>
        </p:txBody>
      </p:sp>
    </p:spTree>
    <p:extLst>
      <p:ext uri="{BB962C8B-B14F-4D97-AF65-F5344CB8AC3E}">
        <p14:creationId xmlns:p14="http://schemas.microsoft.com/office/powerpoint/2010/main" val="27913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051721" y="1196748"/>
            <a:ext cx="4342705" cy="1143000"/>
          </a:xfrm>
        </p:spPr>
        <p:txBody>
          <a:bodyPr/>
          <a:lstStyle>
            <a:lvl1pPr>
              <a:defRPr lang="en-US"/>
            </a:lvl1pPr>
          </a:lstStyle>
          <a:p>
            <a:pPr lvl="0"/>
            <a:r>
              <a:rPr lang="en-US"/>
              <a:t>Click to edit Master title style</a:t>
            </a:r>
            <a:endParaRPr lang="lv-LV"/>
          </a:p>
        </p:txBody>
      </p:sp>
      <p:sp>
        <p:nvSpPr>
          <p:cNvPr id="3" name="Content Placeholder 2"/>
          <p:cNvSpPr txBox="1">
            <a:spLocks noGrp="1"/>
          </p:cNvSpPr>
          <p:nvPr>
            <p:ph idx="1"/>
          </p:nvPr>
        </p:nvSpPr>
        <p:spPr>
          <a:xfrm>
            <a:off x="1043604" y="2564901"/>
            <a:ext cx="6408709" cy="2592287"/>
          </a:xfrm>
        </p:spPr>
        <p:txBody>
          <a:bodyPr/>
          <a:lstStyle>
            <a:lvl1pPr>
              <a:defRPr lang="en-US"/>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791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67541" y="1052739"/>
            <a:ext cx="4040184" cy="639759"/>
          </a:xfrm>
        </p:spPr>
        <p:txBody>
          <a:bodyPr anchor="b"/>
          <a:lstStyle>
            <a:lvl1pPr>
              <a:defRPr lang="en-US" b="1"/>
            </a:lvl1pPr>
          </a:lstStyle>
          <a:p>
            <a:pPr lvl="0"/>
            <a:r>
              <a:rPr lang="en-US"/>
              <a:t>Click to edit Master text styles</a:t>
            </a:r>
          </a:p>
        </p:txBody>
      </p:sp>
      <p:sp>
        <p:nvSpPr>
          <p:cNvPr id="3" name="Content Placeholder 3"/>
          <p:cNvSpPr txBox="1">
            <a:spLocks noGrp="1"/>
          </p:cNvSpPr>
          <p:nvPr>
            <p:ph idx="4294967295"/>
          </p:nvPr>
        </p:nvSpPr>
        <p:spPr>
          <a:xfrm>
            <a:off x="467541" y="1700811"/>
            <a:ext cx="4040184"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4"/>
          <p:cNvSpPr txBox="1">
            <a:spLocks noGrp="1"/>
          </p:cNvSpPr>
          <p:nvPr>
            <p:ph type="body" idx="4294967295"/>
          </p:nvPr>
        </p:nvSpPr>
        <p:spPr>
          <a:xfrm>
            <a:off x="4644009" y="1052739"/>
            <a:ext cx="4041776" cy="639759"/>
          </a:xfrm>
        </p:spPr>
        <p:txBody>
          <a:bodyPr anchor="b"/>
          <a:lstStyle>
            <a:lvl1pPr>
              <a:defRPr lang="en-US" b="1"/>
            </a:lvl1pPr>
          </a:lstStyle>
          <a:p>
            <a:pPr lvl="0"/>
            <a:r>
              <a:rPr lang="en-US"/>
              <a:t>Click to edit Master text styles</a:t>
            </a:r>
          </a:p>
        </p:txBody>
      </p:sp>
      <p:sp>
        <p:nvSpPr>
          <p:cNvPr id="5" name="Content Placeholder 5"/>
          <p:cNvSpPr txBox="1">
            <a:spLocks noGrp="1"/>
          </p:cNvSpPr>
          <p:nvPr>
            <p:ph idx="4294967295"/>
          </p:nvPr>
        </p:nvSpPr>
        <p:spPr>
          <a:xfrm>
            <a:off x="4644009" y="1700811"/>
            <a:ext cx="4041776"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203790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w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13"/>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CECDF7D-A891-40CB-A7D2-2AA3F2CCBD01}" type="slidenum">
              <a:rPr lang="en-US" sz="1500" smtClean="0">
                <a:solidFill>
                  <a:srgbClr val="F2F2F2"/>
                </a:solidFill>
                <a:ea typeface="MS PGothic" pitchFamily="34" charset="-128"/>
              </a:rPr>
              <a:pPr algn="r" eaLnBrk="1" hangingPunct="1">
                <a:spcBef>
                  <a:spcPct val="50000"/>
                </a:spcBef>
                <a:defRPr/>
              </a:pPr>
              <a:t>‹#›</a:t>
            </a:fld>
            <a:endParaRPr lang="en-US" sz="1500" smtClean="0">
              <a:solidFill>
                <a:srgbClr val="F2F2F2"/>
              </a:solidFill>
              <a:ea typeface="MS PGothic" pitchFamily="34" charset="-128"/>
            </a:endParaRPr>
          </a:p>
        </p:txBody>
      </p:sp>
      <p:pic>
        <p:nvPicPr>
          <p:cNvPr id="1028" name="Picture 5" descr="180x3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7498112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6" r:id="rId4"/>
  </p:sldLayoutIdLst>
  <p:hf hdr="0" ftr="0" dt="0"/>
  <p:txStyles>
    <p:titleStyle>
      <a:lvl1pPr algn="l" rtl="0" eaLnBrk="0" fontAlgn="base" hangingPunct="0">
        <a:lnSpc>
          <a:spcPct val="90000"/>
        </a:lnSpc>
        <a:spcBef>
          <a:spcPct val="0"/>
        </a:spcBef>
        <a:spcAft>
          <a:spcPct val="0"/>
        </a:spcAft>
        <a:defRPr sz="3300" b="1">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ct val="0"/>
        </a:spcBef>
        <a:spcAft>
          <a:spcPct val="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5" cstate="print">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6" cstate="print">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610507"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72582" y="151130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697748" y="628967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6268095" y="6331773"/>
            <a:ext cx="1880543" cy="420628"/>
          </a:xfrm>
          <a:prstGeom prst="rect">
            <a:avLst/>
          </a:prstGeom>
        </p:spPr>
        <p:txBody>
          <a:bodyPr wrap="square">
            <a:spAutoFit/>
          </a:bodyPr>
          <a:lstStyle/>
          <a:p>
            <a:pPr>
              <a:defRPr/>
            </a:pPr>
            <a:r>
              <a:rPr lang="lv-LV" sz="1600" dirty="0" smtClean="0">
                <a:solidFill>
                  <a:srgbClr val="FFFFFF"/>
                </a:solidFill>
              </a:rPr>
              <a:t>Darba drošības un vides </a:t>
            </a:r>
          </a:p>
          <a:p>
            <a:pPr>
              <a:defRPr/>
            </a:pPr>
            <a:r>
              <a:rPr lang="lv-LV" sz="1600" dirty="0" smtClean="0">
                <a:solidFill>
                  <a:srgbClr val="FFFFFF"/>
                </a:solidFill>
              </a:rPr>
              <a:t>veselības institūts</a:t>
            </a:r>
            <a:endParaRPr lang="en-US" sz="1600" dirty="0" smtClean="0">
              <a:solidFill>
                <a:srgbClr val="FFFFFF"/>
              </a:solidFill>
            </a:endParaRPr>
          </a:p>
        </p:txBody>
      </p:sp>
    </p:spTree>
    <p:extLst>
      <p:ext uri="{BB962C8B-B14F-4D97-AF65-F5344CB8AC3E}">
        <p14:creationId xmlns:p14="http://schemas.microsoft.com/office/powerpoint/2010/main" val="2413235470"/>
      </p:ext>
    </p:extLst>
  </p:cSld>
  <p:clrMap bg1="lt1" tx1="dk1" bg2="lt2" tx2="dk2" accent1="accent1" accent2="accent2" accent3="accent3" accent4="accent4" accent5="accent5" accent6="accent6" hlink="hlink" folHlink="folHlink"/>
  <p:sldLayoutIdLst>
    <p:sldLayoutId id="2147483908" r:id="rId1"/>
    <p:sldLayoutId id="2147483909" r:id="rId2"/>
  </p:sldLayoutIdLst>
  <p:hf hdr="0" ftr="0" dt="0"/>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33339" y="1700811"/>
            <a:ext cx="4342705" cy="1143000"/>
          </a:xfrm>
          <a:prstGeom prst="rect">
            <a:avLst/>
          </a:prstGeom>
          <a:noFill/>
          <a:ln>
            <a:noFill/>
          </a:ln>
        </p:spPr>
        <p:txBody>
          <a:bodyPr vert="horz" wrap="square" lIns="91440" tIns="45720" rIns="91440" bIns="45720" anchor="ctr" anchorCtr="1" compatLnSpc="1"/>
          <a:lstStyle/>
          <a:p>
            <a:pPr lvl="0"/>
            <a:r>
              <a:rPr lang="lv-LV"/>
              <a:t>Virsraksts</a:t>
            </a:r>
          </a:p>
        </p:txBody>
      </p:sp>
      <p:sp>
        <p:nvSpPr>
          <p:cNvPr id="3" name="Text Placeholder 2"/>
          <p:cNvSpPr txBox="1">
            <a:spLocks noGrp="1"/>
          </p:cNvSpPr>
          <p:nvPr>
            <p:ph type="body" idx="1"/>
          </p:nvPr>
        </p:nvSpPr>
        <p:spPr>
          <a:xfrm>
            <a:off x="1259631" y="3212973"/>
            <a:ext cx="6408709" cy="1468764"/>
          </a:xfrm>
          <a:prstGeom prst="rect">
            <a:avLst/>
          </a:prstGeom>
          <a:noFill/>
          <a:ln>
            <a:noFill/>
          </a:ln>
        </p:spPr>
        <p:txBody>
          <a:bodyPr vert="horz" wrap="square" lIns="91440" tIns="45720" rIns="91440" bIns="45720" anchor="t" anchorCtr="0" compatLnSpc="1"/>
          <a:lstStyle/>
          <a:p>
            <a:pPr lvl="0"/>
            <a:r>
              <a:rPr lang="lv-LV"/>
              <a:t>apakšvirsraksts</a:t>
            </a:r>
          </a:p>
        </p:txBody>
      </p:sp>
      <p:sp>
        <p:nvSpPr>
          <p:cNvPr id="8" name="Triangle rectangle 6"/>
          <p:cNvSpPr/>
          <p:nvPr userDrawn="1"/>
        </p:nvSpPr>
        <p:spPr>
          <a:xfrm rot="16200000">
            <a:off x="6759116" y="4492953"/>
            <a:ext cx="3068960" cy="1700808"/>
          </a:xfrm>
          <a:prstGeom prst="rtTriangle">
            <a:avLst/>
          </a:prstGeom>
          <a:gradFill flip="none" rotWithShape="1">
            <a:gsLst>
              <a:gs pos="100000">
                <a:schemeClr val="tx2">
                  <a:lumMod val="50000"/>
                </a:schemeClr>
              </a:gs>
              <a:gs pos="28000">
                <a:schemeClr val="accent1">
                  <a:lumMod val="100000"/>
                </a:schemeClr>
              </a:gs>
              <a:gs pos="57000">
                <a:schemeClr val="tx2">
                  <a:alpha val="94000"/>
                  <a:lumMod val="67000"/>
                </a:schemeClr>
              </a:gs>
              <a:gs pos="86000">
                <a:schemeClr val="tx2">
                  <a:lumMod val="50000"/>
                </a:schemeClr>
              </a:gs>
              <a:gs pos="0">
                <a:schemeClr val="accent1">
                  <a:shade val="100000"/>
                  <a:satMod val="115000"/>
                </a:schemeClr>
              </a:gs>
            </a:gsLst>
            <a:lin ang="178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9" name="Forme libre 7"/>
          <p:cNvSpPr/>
          <p:nvPr userDrawn="1"/>
        </p:nvSpPr>
        <p:spPr>
          <a:xfrm rot="5400000">
            <a:off x="6511651" y="4245488"/>
            <a:ext cx="3068962" cy="2195736"/>
          </a:xfrm>
          <a:custGeom>
            <a:avLst/>
            <a:gdLst>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Lst>
            <a:ahLst/>
            <a:cxnLst>
              <a:cxn ang="0">
                <a:pos x="connsiteX0" y="connsiteY0"/>
              </a:cxn>
              <a:cxn ang="0">
                <a:pos x="connsiteX1" y="connsiteY1"/>
              </a:cxn>
              <a:cxn ang="0">
                <a:pos x="connsiteX2" y="connsiteY2"/>
              </a:cxn>
              <a:cxn ang="0">
                <a:pos x="connsiteX3" y="connsiteY3"/>
              </a:cxn>
            </a:cxnLst>
            <a:rect l="l" t="t" r="r" b="b"/>
            <a:pathLst>
              <a:path w="3175000" h="2059259">
                <a:moveTo>
                  <a:pt x="1993900" y="2057400"/>
                </a:moveTo>
                <a:cubicBezTo>
                  <a:pt x="1195917" y="809625"/>
                  <a:pt x="431270" y="328612"/>
                  <a:pt x="0" y="0"/>
                </a:cubicBezTo>
                <a:lnTo>
                  <a:pt x="3175000" y="1600200"/>
                </a:lnTo>
                <a:cubicBezTo>
                  <a:pt x="2362200" y="1385888"/>
                  <a:pt x="1992312" y="2100263"/>
                  <a:pt x="1993900" y="2057400"/>
                </a:cubicBezTo>
                <a:close/>
              </a:path>
            </a:pathLst>
          </a:custGeom>
          <a:gradFill flip="none" rotWithShape="1">
            <a:gsLst>
              <a:gs pos="90000">
                <a:srgbClr val="528BD1"/>
              </a:gs>
              <a:gs pos="60000">
                <a:schemeClr val="tx2">
                  <a:lumMod val="20000"/>
                  <a:lumOff val="80000"/>
                </a:schemeClr>
              </a:gs>
              <a:gs pos="0">
                <a:schemeClr val="tx2">
                  <a:lumMod val="50000"/>
                </a:schemeClr>
              </a:gs>
              <a:gs pos="16260">
                <a:srgbClr val="325E92"/>
              </a:gs>
              <a:gs pos="51000">
                <a:schemeClr val="accent1">
                  <a:shade val="67500"/>
                  <a:satMod val="115000"/>
                </a:schemeClr>
              </a:gs>
              <a:gs pos="100000">
                <a:schemeClr val="accent1">
                  <a:shade val="100000"/>
                  <a:satMod val="115000"/>
                </a:schemeClr>
              </a:gs>
            </a:gsLst>
            <a:lin ang="8100000" scaled="1"/>
            <a:tileRect/>
          </a:gradFill>
          <a:ln>
            <a:noFill/>
          </a:ln>
          <a:effectLst>
            <a:outerShdw blurRad="304800" dist="1651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4" name="Date Placeholder 3"/>
          <p:cNvSpPr>
            <a:spLocks noGrp="1"/>
          </p:cNvSpPr>
          <p:nvPr>
            <p:ph type="dt" sz="half" idx="2"/>
          </p:nvPr>
        </p:nvSpPr>
        <p:spPr>
          <a:xfrm>
            <a:off x="7884368" y="6381328"/>
            <a:ext cx="1241884" cy="432048"/>
          </a:xfrm>
          <a:prstGeom prst="rect">
            <a:avLst/>
          </a:prstGeom>
          <a:noFill/>
          <a:ln>
            <a:noFill/>
          </a:ln>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r>
              <a:rPr lang="lv-LV" baseline="0" dirty="0" smtClean="0">
                <a:solidFill>
                  <a:prstClr val="white"/>
                </a:solidFill>
                <a:latin typeface="Calibri"/>
                <a:ea typeface="+mn-ea"/>
                <a:cs typeface="+mn-cs"/>
              </a:rPr>
              <a:t>20.09.2012.</a:t>
            </a:r>
            <a:endParaRPr lang="lv-LV" baseline="0" dirty="0">
              <a:solidFill>
                <a:prstClr val="white"/>
              </a:solidFill>
              <a:latin typeface="Calibri"/>
              <a:ea typeface="+mn-ea"/>
              <a:cs typeface="+mn-cs"/>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336" y="188640"/>
            <a:ext cx="3068757" cy="1119504"/>
          </a:xfrm>
          <a:prstGeom prst="rect">
            <a:avLst/>
          </a:prstGeom>
        </p:spPr>
      </p:pic>
    </p:spTree>
    <p:extLst>
      <p:ext uri="{BB962C8B-B14F-4D97-AF65-F5344CB8AC3E}">
        <p14:creationId xmlns:p14="http://schemas.microsoft.com/office/powerpoint/2010/main" val="141205721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lv-LV" sz="3600" b="1" i="0" u="none" strike="noStrike" kern="1200" cap="none" spc="0" baseline="0">
          <a:solidFill>
            <a:srgbClr val="376092"/>
          </a:solidFill>
          <a:uFillTx/>
          <a:latin typeface="Calibri"/>
        </a:defRPr>
      </a:lvl1pPr>
    </p:titleStyle>
    <p:bodyStyle>
      <a:lvl1pPr marL="0" marR="0" lvl="0" indent="0" algn="l" defTabSz="914400" rtl="0" fontAlgn="auto" hangingPunct="1">
        <a:lnSpc>
          <a:spcPct val="100000"/>
        </a:lnSpc>
        <a:spcBef>
          <a:spcPts val="600"/>
        </a:spcBef>
        <a:spcAft>
          <a:spcPts val="0"/>
        </a:spcAft>
        <a:buNone/>
        <a:tabLst/>
        <a:defRPr lang="lv-LV" sz="2400" b="0" i="0" u="none" strike="noStrike" kern="1200" cap="none" spc="0" baseline="0">
          <a:solidFill>
            <a:srgbClr val="A6A6A6"/>
          </a:solidFill>
          <a:uFillTx/>
          <a:latin typeface="Calibri"/>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13"/>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CECDF7D-A891-40CB-A7D2-2AA3F2CCBD01}" type="slidenum">
              <a:rPr lang="en-US" sz="1500" smtClean="0">
                <a:solidFill>
                  <a:srgbClr val="F2F2F2"/>
                </a:solidFill>
                <a:ea typeface="MS PGothic" pitchFamily="34" charset="-128"/>
              </a:rPr>
              <a:pPr algn="r" eaLnBrk="1" hangingPunct="1">
                <a:spcBef>
                  <a:spcPct val="50000"/>
                </a:spcBef>
                <a:defRPr/>
              </a:pPr>
              <a:t>‹#›</a:t>
            </a:fld>
            <a:endParaRPr lang="en-US" sz="1500" smtClean="0">
              <a:solidFill>
                <a:srgbClr val="F2F2F2"/>
              </a:solidFill>
              <a:ea typeface="MS PGothic" pitchFamily="34" charset="-128"/>
            </a:endParaRPr>
          </a:p>
        </p:txBody>
      </p:sp>
      <p:pic>
        <p:nvPicPr>
          <p:cNvPr id="1028" name="Picture 5" descr="180x3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098681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Lst>
  <p:hf hdr="0" ftr="0" dt="0"/>
  <p:txStyles>
    <p:titleStyle>
      <a:lvl1pPr algn="l" rtl="0" eaLnBrk="0" fontAlgn="base" hangingPunct="0">
        <a:lnSpc>
          <a:spcPct val="90000"/>
        </a:lnSpc>
        <a:spcBef>
          <a:spcPct val="0"/>
        </a:spcBef>
        <a:spcAft>
          <a:spcPct val="0"/>
        </a:spcAft>
        <a:defRPr sz="3300" b="1">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ct val="0"/>
        </a:spcBef>
        <a:spcAft>
          <a:spcPct val="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28800"/>
            <a:ext cx="7848872" cy="3168352"/>
          </a:xfrm>
        </p:spPr>
        <p:txBody>
          <a:bodyPr/>
          <a:lstStyle/>
          <a:p>
            <a:pPr marL="0" indent="0" algn="ctr">
              <a:buNone/>
            </a:pPr>
            <a:r>
              <a:rPr lang="lv-LV" sz="4800" dirty="0">
                <a:solidFill>
                  <a:srgbClr val="26822A"/>
                </a:solidFill>
              </a:rPr>
              <a:t>„Veselības veicināšana darba vietās – iespējas un pieredze</a:t>
            </a:r>
            <a:r>
              <a:rPr lang="lv-LV" sz="4800" dirty="0" smtClean="0">
                <a:solidFill>
                  <a:srgbClr val="26822A"/>
                </a:solidFill>
              </a:rPr>
              <a:t>”</a:t>
            </a:r>
          </a:p>
          <a:p>
            <a:pPr marL="0" indent="0" algn="ctr">
              <a:buNone/>
            </a:pPr>
            <a:r>
              <a:rPr lang="lv-LV" sz="4800" b="1" dirty="0" smtClean="0">
                <a:solidFill>
                  <a:srgbClr val="26822A"/>
                </a:solidFill>
              </a:rPr>
              <a:t>Situācija un koncepcija</a:t>
            </a:r>
            <a:endParaRPr lang="en-GB" sz="4800" b="1" dirty="0">
              <a:solidFill>
                <a:srgbClr val="26822A"/>
              </a:solidFill>
            </a:endParaRPr>
          </a:p>
        </p:txBody>
      </p:sp>
      <p:sp>
        <p:nvSpPr>
          <p:cNvPr id="3" name="Title 2"/>
          <p:cNvSpPr>
            <a:spLocks noGrp="1"/>
          </p:cNvSpPr>
          <p:nvPr>
            <p:ph type="title"/>
          </p:nvPr>
        </p:nvSpPr>
        <p:spPr/>
        <p:txBody>
          <a:bodyPr/>
          <a:lstStyle/>
          <a:p>
            <a:pPr algn="ctr"/>
            <a:endParaRPr lang="lv-LV" sz="2400" dirty="0"/>
          </a:p>
        </p:txBody>
      </p:sp>
      <p:sp>
        <p:nvSpPr>
          <p:cNvPr id="4" name="Footer Placeholder 3"/>
          <p:cNvSpPr>
            <a:spLocks noGrp="1"/>
          </p:cNvSpPr>
          <p:nvPr>
            <p:ph type="ftr" sz="quarter" idx="10"/>
          </p:nvPr>
        </p:nvSpPr>
        <p:spPr/>
        <p:txBody>
          <a:bodyPr/>
          <a:lstStyle/>
          <a:p>
            <a:pPr>
              <a:defRPr/>
            </a:pPr>
            <a:r>
              <a:rPr lang="lv-LV" dirty="0" smtClean="0">
                <a:solidFill>
                  <a:srgbClr val="000000"/>
                </a:solidFill>
              </a:rPr>
              <a:t>Darba drošības un vides veselības institūts</a:t>
            </a:r>
            <a:endParaRPr lang="lv-LV" dirty="0">
              <a:solidFill>
                <a:srgbClr val="000000"/>
              </a:solidFill>
            </a:endParaRPr>
          </a:p>
        </p:txBody>
      </p:sp>
      <p:sp>
        <p:nvSpPr>
          <p:cNvPr id="5" name="Rectangle 4"/>
          <p:cNvSpPr/>
          <p:nvPr/>
        </p:nvSpPr>
        <p:spPr>
          <a:xfrm>
            <a:off x="4355976" y="4941168"/>
            <a:ext cx="4572000" cy="1323439"/>
          </a:xfrm>
          <a:prstGeom prst="rect">
            <a:avLst/>
          </a:prstGeom>
        </p:spPr>
        <p:txBody>
          <a:bodyPr>
            <a:spAutoFit/>
          </a:bodyPr>
          <a:lstStyle/>
          <a:p>
            <a:pPr algn="r">
              <a:spcBef>
                <a:spcPts val="0"/>
              </a:spcBef>
            </a:pPr>
            <a:r>
              <a:rPr lang="lv-LV" sz="1600" baseline="0"/>
              <a:t>Maija Eglīte, Dr.habil.med.,</a:t>
            </a:r>
          </a:p>
          <a:p>
            <a:pPr algn="r" eaLnBrk="1" hangingPunct="1">
              <a:spcBef>
                <a:spcPts val="0"/>
              </a:spcBef>
            </a:pPr>
            <a:r>
              <a:rPr lang="lv-LV" sz="1600" baseline="0" smtClean="0"/>
              <a:t>Ivars </a:t>
            </a:r>
            <a:r>
              <a:rPr lang="lv-LV" sz="1600" baseline="0" dirty="0" smtClean="0"/>
              <a:t>Vanadziņš, </a:t>
            </a:r>
            <a:r>
              <a:rPr lang="lv-LV" sz="1600" baseline="0" dirty="0"/>
              <a:t>Dr.med., </a:t>
            </a:r>
          </a:p>
          <a:p>
            <a:pPr algn="r" eaLnBrk="1" hangingPunct="1">
              <a:spcBef>
                <a:spcPts val="0"/>
              </a:spcBef>
            </a:pPr>
            <a:r>
              <a:rPr lang="lv-LV" sz="1600" baseline="0" dirty="0"/>
              <a:t>Darba drošības un vides veselības institūts, </a:t>
            </a:r>
          </a:p>
          <a:p>
            <a:pPr algn="r" eaLnBrk="1" hangingPunct="1">
              <a:spcBef>
                <a:spcPts val="0"/>
              </a:spcBef>
            </a:pPr>
            <a:r>
              <a:rPr lang="lv-LV" sz="1600" baseline="0" dirty="0"/>
              <a:t>Rīgas Stradiņa universitāte</a:t>
            </a:r>
          </a:p>
          <a:p>
            <a:pPr algn="r" eaLnBrk="1" hangingPunct="1">
              <a:spcBef>
                <a:spcPts val="0"/>
              </a:spcBef>
            </a:pPr>
            <a:r>
              <a:rPr lang="lv-LV" sz="1600" baseline="0" dirty="0" smtClean="0"/>
              <a:t>Cēsis, 12.10.2016.</a:t>
            </a:r>
            <a:endParaRPr lang="en-US" sz="1600" baseline="0" dirty="0"/>
          </a:p>
        </p:txBody>
      </p:sp>
    </p:spTree>
    <p:extLst>
      <p:ext uri="{BB962C8B-B14F-4D97-AF65-F5344CB8AC3E}">
        <p14:creationId xmlns:p14="http://schemas.microsoft.com/office/powerpoint/2010/main" val="333832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544615" cy="1143000"/>
          </a:xfrm>
        </p:spPr>
        <p:txBody>
          <a:bodyPr/>
          <a:lstStyle/>
          <a:p>
            <a:r>
              <a:rPr lang="lv-LV" sz="2800" dirty="0" smtClean="0"/>
              <a:t>Veselības stāvokļa pašvērtējums, vecuma grupās (%)</a:t>
            </a:r>
            <a:endParaRPr lang="lv-LV" sz="2800" dirty="0"/>
          </a:p>
        </p:txBody>
      </p:sp>
      <p:pic>
        <p:nvPicPr>
          <p:cNvPr id="5" name="Content Placeholder 4"/>
          <p:cNvPicPr>
            <a:picLocks noGrp="1"/>
          </p:cNvPicPr>
          <p:nvPr>
            <p:ph idx="1"/>
          </p:nvPr>
        </p:nvPicPr>
        <p:blipFill rotWithShape="1">
          <a:blip r:embed="rId2" cstate="print"/>
          <a:srcRect l="3432" t="28443" r="1941" b="6095"/>
          <a:stretch/>
        </p:blipFill>
        <p:spPr bwMode="auto">
          <a:xfrm>
            <a:off x="323528" y="1700808"/>
            <a:ext cx="8424936" cy="43052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07504" y="6294040"/>
            <a:ext cx="3456384" cy="461665"/>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2012</a:t>
            </a:r>
          </a:p>
        </p:txBody>
      </p:sp>
    </p:spTree>
    <p:extLst>
      <p:ext uri="{BB962C8B-B14F-4D97-AF65-F5344CB8AC3E}">
        <p14:creationId xmlns:p14="http://schemas.microsoft.com/office/powerpoint/2010/main" val="196163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fld id="{5C2FE553-C894-45E9-AB33-2C615D62E722}" type="slidenum">
              <a:rPr lang="en-US" altLang="lv-LV">
                <a:solidFill>
                  <a:srgbClr val="000000"/>
                </a:solidFill>
              </a:rPr>
              <a:pPr/>
              <a:t>11</a:t>
            </a:fld>
            <a:endParaRPr lang="en-US" altLang="lv-LV">
              <a:solidFill>
                <a:srgbClr val="000000"/>
              </a:solidFill>
            </a:endParaRPr>
          </a:p>
        </p:txBody>
      </p:sp>
      <p:sp>
        <p:nvSpPr>
          <p:cNvPr id="39938" name="Rectangle 2"/>
          <p:cNvSpPr>
            <a:spLocks noGrp="1" noChangeArrowheads="1"/>
          </p:cNvSpPr>
          <p:nvPr>
            <p:ph type="title"/>
          </p:nvPr>
        </p:nvSpPr>
        <p:spPr/>
        <p:txBody>
          <a:bodyPr/>
          <a:lstStyle/>
          <a:p>
            <a:r>
              <a:rPr lang="lv-LV" altLang="lv-LV" sz="3200" b="1" dirty="0" smtClean="0">
                <a:solidFill>
                  <a:srgbClr val="D16309"/>
                </a:solidFill>
              </a:rPr>
              <a:t>Veselību ietekmējošās problēmas Eiropas darba vietās? </a:t>
            </a:r>
            <a:endParaRPr lang="en-US" altLang="lv-LV" sz="3200" b="1" dirty="0">
              <a:solidFill>
                <a:srgbClr val="D16309"/>
              </a:solidFill>
            </a:endParaRPr>
          </a:p>
        </p:txBody>
      </p:sp>
      <p:sp>
        <p:nvSpPr>
          <p:cNvPr id="39939" name="Rectangle 3"/>
          <p:cNvSpPr>
            <a:spLocks noGrp="1" noChangeArrowheads="1"/>
          </p:cNvSpPr>
          <p:nvPr>
            <p:ph type="body" sz="half" idx="1"/>
          </p:nvPr>
        </p:nvSpPr>
        <p:spPr>
          <a:xfrm>
            <a:off x="539552" y="1196752"/>
            <a:ext cx="8136136" cy="4896073"/>
          </a:xfrm>
        </p:spPr>
        <p:txBody>
          <a:bodyPr anchor="t"/>
          <a:lstStyle/>
          <a:p>
            <a:r>
              <a:rPr lang="lv-LV" altLang="lv-LV" sz="2800" b="1" dirty="0" smtClean="0"/>
              <a:t>Problēmas veselībai var būt ļoti dažādas, bet, piemēram, pārslodžu </a:t>
            </a:r>
            <a:r>
              <a:rPr lang="lv-LV" altLang="lv-LV" sz="2800" b="1" dirty="0"/>
              <a:t>izraisītas arodslimības ir visbiežākās darba vides radītās veselības problēmas Eiropā:</a:t>
            </a:r>
          </a:p>
          <a:p>
            <a:pPr lvl="1">
              <a:spcBef>
                <a:spcPts val="0"/>
              </a:spcBef>
              <a:spcAft>
                <a:spcPts val="0"/>
              </a:spcAft>
            </a:pPr>
            <a:r>
              <a:rPr lang="lv-LV" altLang="lv-LV" sz="2400" dirty="0"/>
              <a:t>25% Eiropas strādājošo sūdzas par muguras sāpēm </a:t>
            </a:r>
          </a:p>
          <a:p>
            <a:pPr lvl="1">
              <a:spcBef>
                <a:spcPts val="0"/>
              </a:spcBef>
              <a:spcAft>
                <a:spcPts val="0"/>
              </a:spcAft>
            </a:pPr>
            <a:r>
              <a:rPr lang="lv-LV" altLang="lv-LV" sz="2400" dirty="0"/>
              <a:t>23% cieš no muskuļu sāpēm</a:t>
            </a:r>
          </a:p>
          <a:p>
            <a:pPr lvl="1">
              <a:spcBef>
                <a:spcPts val="0"/>
              </a:spcBef>
              <a:spcAft>
                <a:spcPts val="0"/>
              </a:spcAft>
            </a:pPr>
            <a:r>
              <a:rPr lang="lv-LV" altLang="lv-LV" sz="2400" dirty="0"/>
              <a:t>62% strādājošo 27 ES valstīs ceturto vai vēl lielāku daļu darba laika tiek pakļauti atkārtotām plaukstu vai roku kustībām</a:t>
            </a:r>
          </a:p>
          <a:p>
            <a:pPr lvl="1">
              <a:spcBef>
                <a:spcPts val="0"/>
              </a:spcBef>
              <a:spcAft>
                <a:spcPts val="0"/>
              </a:spcAft>
            </a:pPr>
            <a:r>
              <a:rPr lang="lv-LV" altLang="lv-LV" sz="2400" dirty="0"/>
              <a:t>46% - sāpīgām vai nogurdinošām pozām, </a:t>
            </a:r>
          </a:p>
          <a:p>
            <a:pPr lvl="1">
              <a:spcBef>
                <a:spcPts val="0"/>
              </a:spcBef>
              <a:spcAft>
                <a:spcPts val="0"/>
              </a:spcAft>
            </a:pPr>
            <a:r>
              <a:rPr lang="lv-LV" altLang="lv-LV" sz="2400" dirty="0"/>
              <a:t>35% - smagu kravu nešanai vai </a:t>
            </a:r>
            <a:r>
              <a:rPr lang="lv-LV" altLang="lv-LV" sz="2400" dirty="0" smtClean="0"/>
              <a:t>pārvietošanai</a:t>
            </a:r>
          </a:p>
          <a:p>
            <a:pPr>
              <a:spcBef>
                <a:spcPts val="0"/>
              </a:spcBef>
              <a:spcAft>
                <a:spcPts val="0"/>
              </a:spcAft>
            </a:pPr>
            <a:r>
              <a:rPr lang="lv-LV" altLang="lv-LV" sz="2800" b="1" dirty="0" smtClean="0"/>
              <a:t>Kopumā  - nekā laba….!</a:t>
            </a:r>
          </a:p>
        </p:txBody>
      </p:sp>
    </p:spTree>
    <p:extLst>
      <p:ext uri="{BB962C8B-B14F-4D97-AF65-F5344CB8AC3E}">
        <p14:creationId xmlns:p14="http://schemas.microsoft.com/office/powerpoint/2010/main" val="1089292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8"/>
          <p:cNvPicPr/>
          <p:nvPr/>
        </p:nvPicPr>
        <p:blipFill>
          <a:blip r:embed="rId2" cstate="print"/>
          <a:srcRect/>
          <a:stretch>
            <a:fillRect/>
          </a:stretch>
        </p:blipFill>
        <p:spPr bwMode="auto">
          <a:xfrm>
            <a:off x="0" y="1686856"/>
            <a:ext cx="9144000" cy="5616624"/>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985000408"/>
              </p:ext>
            </p:extLst>
          </p:nvPr>
        </p:nvGraphicFramePr>
        <p:xfrm>
          <a:off x="526141" y="724421"/>
          <a:ext cx="8136904" cy="853440"/>
        </p:xfrm>
        <a:graphic>
          <a:graphicData uri="http://schemas.openxmlformats.org/drawingml/2006/table">
            <a:tbl>
              <a:tblPr/>
              <a:tblGrid>
                <a:gridCol w="8136904"/>
              </a:tblGrid>
              <a:tr h="161925">
                <a:tc>
                  <a:txBody>
                    <a:bodyPr/>
                    <a:lstStyle/>
                    <a:p>
                      <a:pPr algn="l" fontAlgn="b"/>
                      <a:r>
                        <a:rPr lang="lv-LV" sz="2800" b="1" kern="1200" dirty="0" smtClean="0">
                          <a:solidFill>
                            <a:srgbClr val="C00000"/>
                          </a:solidFill>
                          <a:effectLst/>
                          <a:latin typeface="+mn-lt"/>
                          <a:ea typeface="+mn-ea"/>
                          <a:cs typeface="+mn-cs"/>
                        </a:rPr>
                        <a:t>Nodarbināto neapmierinātības iemesli ar darba apstākļiem un vidi </a:t>
                      </a:r>
                      <a:endParaRPr lang="lv-LV" sz="3600" b="1" i="0" u="none" strike="noStrike" dirty="0">
                        <a:solidFill>
                          <a:srgbClr val="C00000"/>
                        </a:solidFill>
                        <a:latin typeface="Verdana"/>
                      </a:endParaRPr>
                    </a:p>
                  </a:txBody>
                  <a:tcPr marL="0" marR="0" marT="0" marB="0" anchor="b">
                    <a:lnL>
                      <a:noFill/>
                    </a:lnL>
                    <a:lnR>
                      <a:noFill/>
                    </a:lnR>
                    <a:lnT>
                      <a:noFill/>
                    </a:lnT>
                    <a:lnB>
                      <a:noFill/>
                    </a:lnB>
                  </a:tcPr>
                </a:tc>
              </a:tr>
            </a:tbl>
          </a:graphicData>
        </a:graphic>
      </p:graphicFrame>
      <p:sp>
        <p:nvSpPr>
          <p:cNvPr id="4" name="Title 2"/>
          <p:cNvSpPr txBox="1">
            <a:spLocks/>
          </p:cNvSpPr>
          <p:nvPr/>
        </p:nvSpPr>
        <p:spPr>
          <a:xfrm>
            <a:off x="456118" y="188639"/>
            <a:ext cx="7812066" cy="535781"/>
          </a:xfrm>
          <a:prstGeom prst="rect">
            <a:avLst/>
          </a:prstGeom>
        </p:spPr>
        <p:txBody>
          <a:bodyPr/>
          <a:lst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r>
              <a:rPr lang="lv-LV" kern="0" baseline="0" dirty="0" smtClean="0"/>
              <a:t>Nodarbināto aptauja</a:t>
            </a:r>
            <a:endParaRPr lang="lv-LV" kern="0" baseline="0" dirty="0"/>
          </a:p>
        </p:txBody>
      </p:sp>
    </p:spTree>
    <p:extLst>
      <p:ext uri="{BB962C8B-B14F-4D97-AF65-F5344CB8AC3E}">
        <p14:creationId xmlns:p14="http://schemas.microsoft.com/office/powerpoint/2010/main" val="3948156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a:t>Iedzīvotāju aptauja</a:t>
            </a:r>
          </a:p>
        </p:txBody>
      </p:sp>
      <p:graphicFrame>
        <p:nvGraphicFramePr>
          <p:cNvPr id="5" name="Table 4"/>
          <p:cNvGraphicFramePr>
            <a:graphicFrameLocks noGrp="1"/>
          </p:cNvGraphicFramePr>
          <p:nvPr>
            <p:extLst>
              <p:ext uri="{D42A27DB-BD31-4B8C-83A1-F6EECF244321}">
                <p14:modId xmlns:p14="http://schemas.microsoft.com/office/powerpoint/2010/main" val="31749167"/>
              </p:ext>
            </p:extLst>
          </p:nvPr>
        </p:nvGraphicFramePr>
        <p:xfrm>
          <a:off x="611560" y="1196752"/>
          <a:ext cx="7992888" cy="731520"/>
        </p:xfrm>
        <a:graphic>
          <a:graphicData uri="http://schemas.openxmlformats.org/drawingml/2006/table">
            <a:tbl>
              <a:tblPr/>
              <a:tblGrid>
                <a:gridCol w="7992888"/>
              </a:tblGrid>
              <a:tr h="161925">
                <a:tc>
                  <a:txBody>
                    <a:bodyPr/>
                    <a:lstStyle/>
                    <a:p>
                      <a:pPr algn="l" fontAlgn="b"/>
                      <a:r>
                        <a:rPr lang="lv-LV" sz="2400" b="1" i="0" u="none" strike="noStrike" dirty="0" smtClean="0">
                          <a:solidFill>
                            <a:srgbClr val="C00000"/>
                          </a:solidFill>
                          <a:latin typeface="Verdana"/>
                        </a:rPr>
                        <a:t>Jūsuprāt</a:t>
                      </a:r>
                      <a:r>
                        <a:rPr lang="lv-LV" sz="2400" b="1" i="0" u="none" strike="noStrike" dirty="0">
                          <a:solidFill>
                            <a:srgbClr val="C00000"/>
                          </a:solidFill>
                          <a:latin typeface="Verdana"/>
                        </a:rPr>
                        <a:t>, cik lielā mērā darba apstākļi un vide ietekmē strādājošo veselību?</a:t>
                      </a:r>
                    </a:p>
                  </a:txBody>
                  <a:tcPr marL="0" marR="0" marT="0"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99944081"/>
              </p:ext>
            </p:extLst>
          </p:nvPr>
        </p:nvGraphicFramePr>
        <p:xfrm>
          <a:off x="251520" y="5805264"/>
          <a:ext cx="3689176" cy="161925"/>
        </p:xfrm>
        <a:graphic>
          <a:graphicData uri="http://schemas.openxmlformats.org/drawingml/2006/table">
            <a:tbl>
              <a:tblPr/>
              <a:tblGrid>
                <a:gridCol w="3689176"/>
              </a:tblGrid>
              <a:tr h="161925">
                <a:tc>
                  <a:txBody>
                    <a:bodyPr/>
                    <a:lstStyle/>
                    <a:p>
                      <a:pPr algn="l" fontAlgn="b"/>
                      <a:r>
                        <a:rPr lang="pt-BR" sz="800" b="0" i="0" u="none" strike="noStrike" dirty="0">
                          <a:latin typeface="Verdana"/>
                        </a:rPr>
                        <a:t>Bāze: Visi respondenti, [2006: n=1015; 2013: n=1012]</a:t>
                      </a:r>
                    </a:p>
                  </a:txBody>
                  <a:tcPr marL="0" marR="0" marT="0" marB="0" anchor="b">
                    <a:lnL>
                      <a:noFill/>
                    </a:lnL>
                    <a:lnR>
                      <a:noFill/>
                    </a:lnR>
                    <a:lnT>
                      <a:noFill/>
                    </a:lnT>
                    <a:lnB>
                      <a:noFill/>
                    </a:lnB>
                  </a:tcPr>
                </a:tc>
              </a:tr>
            </a:tbl>
          </a:graphicData>
        </a:graphic>
      </p:graphicFrame>
      <p:pic>
        <p:nvPicPr>
          <p:cNvPr id="1025" name="Picture 1"/>
          <p:cNvPicPr>
            <a:picLocks noChangeAspect="1" noChangeArrowheads="1"/>
          </p:cNvPicPr>
          <p:nvPr/>
        </p:nvPicPr>
        <p:blipFill>
          <a:blip r:embed="rId2" cstate="print"/>
          <a:srcRect/>
          <a:stretch>
            <a:fillRect/>
          </a:stretch>
        </p:blipFill>
        <p:spPr bwMode="auto">
          <a:xfrm>
            <a:off x="-108521" y="2564904"/>
            <a:ext cx="9373673" cy="2952328"/>
          </a:xfrm>
          <a:prstGeom prst="rect">
            <a:avLst/>
          </a:prstGeom>
          <a:noFill/>
          <a:ln w="9525">
            <a:noFill/>
            <a:miter lim="800000"/>
            <a:headEnd/>
            <a:tailEnd/>
          </a:ln>
          <a:effectLst/>
        </p:spPr>
      </p:pic>
    </p:spTree>
    <p:extLst>
      <p:ext uri="{BB962C8B-B14F-4D97-AF65-F5344CB8AC3E}">
        <p14:creationId xmlns:p14="http://schemas.microsoft.com/office/powerpoint/2010/main" val="1478541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88640"/>
            <a:ext cx="7786688" cy="504056"/>
          </a:xfrm>
        </p:spPr>
        <p:txBody>
          <a:bodyPr/>
          <a:lstStyle/>
          <a:p>
            <a:r>
              <a:rPr lang="lv-LV" dirty="0"/>
              <a:t>Iedzīvotāju aptauja</a:t>
            </a:r>
          </a:p>
        </p:txBody>
      </p:sp>
      <p:graphicFrame>
        <p:nvGraphicFramePr>
          <p:cNvPr id="6" name="Table 5"/>
          <p:cNvGraphicFramePr>
            <a:graphicFrameLocks noGrp="1"/>
          </p:cNvGraphicFramePr>
          <p:nvPr>
            <p:extLst>
              <p:ext uri="{D42A27DB-BD31-4B8C-83A1-F6EECF244321}">
                <p14:modId xmlns:p14="http://schemas.microsoft.com/office/powerpoint/2010/main" val="3481084913"/>
              </p:ext>
            </p:extLst>
          </p:nvPr>
        </p:nvGraphicFramePr>
        <p:xfrm>
          <a:off x="611560" y="853399"/>
          <a:ext cx="7560840" cy="731520"/>
        </p:xfrm>
        <a:graphic>
          <a:graphicData uri="http://schemas.openxmlformats.org/drawingml/2006/table">
            <a:tbl>
              <a:tblPr/>
              <a:tblGrid>
                <a:gridCol w="7560840"/>
              </a:tblGrid>
              <a:tr h="161925">
                <a:tc>
                  <a:txBody>
                    <a:bodyPr/>
                    <a:lstStyle/>
                    <a:p>
                      <a:pPr algn="l" fontAlgn="b"/>
                      <a:r>
                        <a:rPr lang="lv-LV" sz="2400" b="1" i="0" u="none" strike="noStrike" dirty="0" smtClean="0">
                          <a:solidFill>
                            <a:srgbClr val="C00000"/>
                          </a:solidFill>
                          <a:latin typeface="Verdana"/>
                        </a:rPr>
                        <a:t>Kā </a:t>
                      </a:r>
                      <a:r>
                        <a:rPr lang="lv-LV" sz="2400" b="1" i="0" u="none" strike="noStrike" dirty="0">
                          <a:solidFill>
                            <a:srgbClr val="C00000"/>
                          </a:solidFill>
                          <a:latin typeface="Verdana"/>
                        </a:rPr>
                        <a:t>tieši darba apstākļi un darba vide ietekmē strādājošo veselību un pašsajūtu? </a:t>
                      </a:r>
                    </a:p>
                  </a:txBody>
                  <a:tcPr marL="0" marR="0" marT="0"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1222762"/>
              </p:ext>
            </p:extLst>
          </p:nvPr>
        </p:nvGraphicFramePr>
        <p:xfrm>
          <a:off x="107504" y="5877272"/>
          <a:ext cx="4752528" cy="243840"/>
        </p:xfrm>
        <a:graphic>
          <a:graphicData uri="http://schemas.openxmlformats.org/drawingml/2006/table">
            <a:tbl>
              <a:tblPr/>
              <a:tblGrid>
                <a:gridCol w="4752528"/>
              </a:tblGrid>
              <a:tr h="161925">
                <a:tc>
                  <a:txBody>
                    <a:bodyPr/>
                    <a:lstStyle/>
                    <a:p>
                      <a:pPr algn="l" fontAlgn="b"/>
                      <a:r>
                        <a:rPr lang="lv-LV" sz="800" b="0" i="0" u="none" strike="noStrike" dirty="0">
                          <a:latin typeface="Verdana"/>
                        </a:rPr>
                        <a:t>Bāze: Respondenti, kuri uzskata, ka darba apstākļi un vide ietekmē strādājošo veselību, [2006: n=960; 2013: n=904]</a:t>
                      </a:r>
                    </a:p>
                  </a:txBody>
                  <a:tcPr marL="0" marR="0" marT="0" marB="0" anchor="b">
                    <a:lnL>
                      <a:noFill/>
                    </a:lnL>
                    <a:lnR>
                      <a:noFill/>
                    </a:lnR>
                    <a:lnT>
                      <a:noFill/>
                    </a:lnT>
                    <a:lnB>
                      <a:noFill/>
                    </a:lnB>
                  </a:tcPr>
                </a:tc>
              </a:tr>
            </a:tbl>
          </a:graphicData>
        </a:graphic>
      </p:graphicFrame>
      <p:pic>
        <p:nvPicPr>
          <p:cNvPr id="15362" name="Picture 2"/>
          <p:cNvPicPr>
            <a:picLocks noChangeAspect="1" noChangeArrowheads="1"/>
          </p:cNvPicPr>
          <p:nvPr/>
        </p:nvPicPr>
        <p:blipFill>
          <a:blip r:embed="rId2" cstate="print"/>
          <a:srcRect/>
          <a:stretch>
            <a:fillRect/>
          </a:stretch>
        </p:blipFill>
        <p:spPr bwMode="auto">
          <a:xfrm>
            <a:off x="-324544" y="1584919"/>
            <a:ext cx="9704948" cy="4284000"/>
          </a:xfrm>
          <a:prstGeom prst="rect">
            <a:avLst/>
          </a:prstGeom>
          <a:noFill/>
          <a:ln w="9525">
            <a:noFill/>
            <a:miter lim="800000"/>
            <a:headEnd/>
            <a:tailEnd/>
          </a:ln>
          <a:effectLst/>
        </p:spPr>
      </p:pic>
    </p:spTree>
    <p:extLst>
      <p:ext uri="{BB962C8B-B14F-4D97-AF65-F5344CB8AC3E}">
        <p14:creationId xmlns:p14="http://schemas.microsoft.com/office/powerpoint/2010/main" val="401854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Darba ņēmēju aptauja</a:t>
            </a:r>
            <a:endParaRPr lang="lv-LV" dirty="0"/>
          </a:p>
        </p:txBody>
      </p:sp>
      <p:pic>
        <p:nvPicPr>
          <p:cNvPr id="18434" name="Picture 2"/>
          <p:cNvPicPr>
            <a:picLocks noChangeAspect="1" noChangeArrowheads="1"/>
          </p:cNvPicPr>
          <p:nvPr/>
        </p:nvPicPr>
        <p:blipFill>
          <a:blip r:embed="rId2" cstate="print"/>
          <a:srcRect/>
          <a:stretch>
            <a:fillRect/>
          </a:stretch>
        </p:blipFill>
        <p:spPr bwMode="auto">
          <a:xfrm>
            <a:off x="-1" y="2708920"/>
            <a:ext cx="9133167" cy="2736304"/>
          </a:xfrm>
          <a:prstGeom prst="rect">
            <a:avLst/>
          </a:prstGeom>
          <a:noFill/>
          <a:ln w="9525">
            <a:noFill/>
            <a:miter lim="800000"/>
            <a:headEnd/>
            <a:tailEnd/>
          </a:ln>
          <a:effectLst/>
        </p:spPr>
      </p:pic>
      <p:graphicFrame>
        <p:nvGraphicFramePr>
          <p:cNvPr id="9" name="Table 8"/>
          <p:cNvGraphicFramePr>
            <a:graphicFrameLocks noGrp="1"/>
          </p:cNvGraphicFramePr>
          <p:nvPr>
            <p:extLst>
              <p:ext uri="{D42A27DB-BD31-4B8C-83A1-F6EECF244321}">
                <p14:modId xmlns:p14="http://schemas.microsoft.com/office/powerpoint/2010/main" val="480186424"/>
              </p:ext>
            </p:extLst>
          </p:nvPr>
        </p:nvGraphicFramePr>
        <p:xfrm>
          <a:off x="683568" y="1052736"/>
          <a:ext cx="8208912" cy="1463040"/>
        </p:xfrm>
        <a:graphic>
          <a:graphicData uri="http://schemas.openxmlformats.org/drawingml/2006/table">
            <a:tbl>
              <a:tblPr/>
              <a:tblGrid>
                <a:gridCol w="8208912"/>
              </a:tblGrid>
              <a:tr h="1391032">
                <a:tc>
                  <a:txBody>
                    <a:bodyPr/>
                    <a:lstStyle/>
                    <a:p>
                      <a:pPr algn="l" fontAlgn="b"/>
                      <a:r>
                        <a:rPr lang="lv-LV" sz="2400" b="1" i="0" u="none" strike="noStrike" dirty="0" smtClean="0">
                          <a:solidFill>
                            <a:srgbClr val="C00000"/>
                          </a:solidFill>
                          <a:latin typeface="Verdana"/>
                        </a:rPr>
                        <a:t>Vai </a:t>
                      </a:r>
                      <a:r>
                        <a:rPr lang="lv-LV" sz="2400" b="1" i="0" u="none" strike="noStrike" dirty="0">
                          <a:solidFill>
                            <a:srgbClr val="C00000"/>
                          </a:solidFill>
                          <a:latin typeface="Verdana"/>
                        </a:rPr>
                        <a:t>Jums ir kādi veselības traucējumi, kuru cēlonis, Jūsuprāt, ir darba vidē esošie kaitīgie faktori (piemēram, troksnis, vibrācija, putekļi, ķīmiskās vielas u.c.)?</a:t>
                      </a:r>
                    </a:p>
                  </a:txBody>
                  <a:tcPr marL="0" marR="0" marT="0" marB="0" anchor="b">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7725588"/>
              </p:ext>
            </p:extLst>
          </p:nvPr>
        </p:nvGraphicFramePr>
        <p:xfrm>
          <a:off x="179512" y="5877272"/>
          <a:ext cx="4876800" cy="161925"/>
        </p:xfrm>
        <a:graphic>
          <a:graphicData uri="http://schemas.openxmlformats.org/drawingml/2006/table">
            <a:tbl>
              <a:tblPr/>
              <a:tblGrid>
                <a:gridCol w="4876800"/>
              </a:tblGrid>
              <a:tr h="161925">
                <a:tc>
                  <a:txBody>
                    <a:bodyPr/>
                    <a:lstStyle/>
                    <a:p>
                      <a:pPr algn="l" fontAlgn="b"/>
                      <a:r>
                        <a:rPr lang="pt-BR" sz="800" b="0" i="0" u="none" strike="noStrike" dirty="0">
                          <a:latin typeface="Verdana"/>
                        </a:rPr>
                        <a:t>Bāze: Visi darba ņēmēji, [2006: n=2455; 2010: n=2378; 2013: n=2383]</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8620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84213" y="1108430"/>
            <a:ext cx="7757148" cy="4696834"/>
          </a:xfrm>
        </p:spPr>
        <p:txBody>
          <a:bodyPr/>
          <a:lstStyle/>
          <a:p>
            <a:pPr>
              <a:defRPr/>
            </a:pPr>
            <a:r>
              <a:rPr lang="lv-LV" sz="2800" b="1" dirty="0" smtClean="0">
                <a:solidFill>
                  <a:srgbClr val="C00000"/>
                </a:solidFill>
              </a:rPr>
              <a:t>Protams, vairākas definīcijas</a:t>
            </a:r>
          </a:p>
          <a:p>
            <a:pPr>
              <a:defRPr/>
            </a:pPr>
            <a:r>
              <a:rPr lang="lv-LV" sz="2800" b="1" dirty="0" smtClean="0">
                <a:solidFill>
                  <a:srgbClr val="C00000"/>
                </a:solidFill>
              </a:rPr>
              <a:t>Veselības veicināšana</a:t>
            </a:r>
            <a:r>
              <a:rPr lang="en-US" sz="2800" b="1" dirty="0" smtClean="0">
                <a:solidFill>
                  <a:srgbClr val="C00000"/>
                </a:solidFill>
              </a:rPr>
              <a:t> </a:t>
            </a:r>
            <a:r>
              <a:rPr lang="lv-LV" sz="2800" dirty="0" smtClean="0"/>
              <a:t>ir</a:t>
            </a:r>
            <a:r>
              <a:rPr lang="en-US" sz="2800" dirty="0" smtClean="0"/>
              <a:t> </a:t>
            </a:r>
            <a:r>
              <a:rPr lang="lv-LV" sz="2800" dirty="0" smtClean="0"/>
              <a:t>process, kas </a:t>
            </a:r>
            <a:r>
              <a:rPr lang="lv-LV" sz="2800" b="1" dirty="0" smtClean="0"/>
              <a:t>katram </a:t>
            </a:r>
            <a:r>
              <a:rPr lang="lv-LV" sz="2800" dirty="0" smtClean="0"/>
              <a:t>indivīdam ļauj uzņemties lielāku kontroli </a:t>
            </a:r>
            <a:r>
              <a:rPr lang="lv-LV" sz="2800" b="1" dirty="0" smtClean="0"/>
              <a:t>pār savu </a:t>
            </a:r>
            <a:r>
              <a:rPr lang="lv-LV" sz="2800" dirty="0" smtClean="0"/>
              <a:t>veselību un uzlabot to</a:t>
            </a:r>
          </a:p>
          <a:p>
            <a:pPr lvl="1">
              <a:defRPr/>
            </a:pPr>
            <a:r>
              <a:rPr lang="lv-LV" sz="2400" dirty="0" smtClean="0"/>
              <a:t>Otavas harta</a:t>
            </a:r>
            <a:r>
              <a:rPr lang="en-US" sz="2400" dirty="0" smtClean="0"/>
              <a:t>. </a:t>
            </a:r>
            <a:r>
              <a:rPr lang="lv-LV" sz="2400" dirty="0" smtClean="0"/>
              <a:t>PVO</a:t>
            </a:r>
            <a:r>
              <a:rPr lang="en-US" sz="2400" dirty="0" smtClean="0"/>
              <a:t>,</a:t>
            </a:r>
            <a:r>
              <a:rPr lang="lv-LV" sz="2400" dirty="0" smtClean="0"/>
              <a:t> Ženēva</a:t>
            </a:r>
            <a:r>
              <a:rPr lang="en-US" sz="2400" dirty="0" smtClean="0"/>
              <a:t>,1986</a:t>
            </a:r>
            <a:r>
              <a:rPr lang="lv-LV" sz="2400" dirty="0" smtClean="0"/>
              <a:t>.</a:t>
            </a:r>
          </a:p>
          <a:p>
            <a:pPr>
              <a:defRPr/>
            </a:pPr>
            <a:r>
              <a:rPr lang="lv-LV" altLang="lv-LV" sz="2800" dirty="0"/>
              <a:t>Veselības veicināšana ir </a:t>
            </a:r>
            <a:r>
              <a:rPr lang="lv-LV" altLang="lv-LV" sz="2800" b="1" dirty="0">
                <a:solidFill>
                  <a:srgbClr val="C00000"/>
                </a:solidFill>
              </a:rPr>
              <a:t>komplekss sociāls un politisks process</a:t>
            </a:r>
            <a:r>
              <a:rPr lang="lv-LV" altLang="lv-LV" sz="2800" dirty="0"/>
              <a:t>, tā nav tikai aktivitātes indivīda iemaņu un spēju stiprināšanai, bet arī uz sociālajiem, </a:t>
            </a:r>
            <a:r>
              <a:rPr lang="lv-LV" altLang="lv-LV" sz="2800" dirty="0">
                <a:solidFill>
                  <a:srgbClr val="C00000"/>
                </a:solidFill>
              </a:rPr>
              <a:t>vides un ekonomiskajiem </a:t>
            </a:r>
            <a:r>
              <a:rPr lang="lv-LV" altLang="lv-LV" sz="2800" dirty="0"/>
              <a:t>faktoriem vērsti pasākumi, lai izmainītu to ietekmi uz sabiedrības un indivīda veselību. </a:t>
            </a:r>
            <a:endParaRPr lang="en-US" altLang="lv-LV" sz="2800" dirty="0">
              <a:latin typeface="Arial" pitchFamily="34" charset="0"/>
            </a:endParaRPr>
          </a:p>
          <a:p>
            <a:pPr>
              <a:defRPr/>
            </a:pPr>
            <a:endParaRPr lang="lv-LV" sz="2800" dirty="0" smtClean="0"/>
          </a:p>
        </p:txBody>
      </p:sp>
      <p:sp>
        <p:nvSpPr>
          <p:cNvPr id="18435" name="Slide Number Placeholder 5"/>
          <p:cNvSpPr>
            <a:spLocks noGrp="1"/>
          </p:cNvSpPr>
          <p:nvPr>
            <p:ph type="sldNum" sz="quarter" idx="4294967295"/>
          </p:nvPr>
        </p:nvSpPr>
        <p:spPr>
          <a:xfrm>
            <a:off x="8604250" y="6597650"/>
            <a:ext cx="538163"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9pPr>
          </a:lstStyle>
          <a:p>
            <a:fld id="{AE2BF8B5-A759-4B69-A88C-79EECC1EBB51}" type="slidenum">
              <a:rPr lang="en-GB" altLang="lv-LV" smtClean="0">
                <a:solidFill>
                  <a:srgbClr val="000000"/>
                </a:solidFill>
                <a:latin typeface="Arial" pitchFamily="34" charset="0"/>
                <a:cs typeface="Arial" pitchFamily="34" charset="0"/>
              </a:rPr>
              <a:pPr/>
              <a:t>16</a:t>
            </a:fld>
            <a:endParaRPr lang="en-GB" altLang="lv-LV" smtClean="0">
              <a:solidFill>
                <a:srgbClr val="000000"/>
              </a:solidFill>
              <a:latin typeface="Arial" pitchFamily="34" charset="0"/>
              <a:cs typeface="Arial" pitchFamily="34" charset="0"/>
            </a:endParaRPr>
          </a:p>
        </p:txBody>
      </p:sp>
      <p:sp>
        <p:nvSpPr>
          <p:cNvPr id="7" name="Title 1"/>
          <p:cNvSpPr txBox="1">
            <a:spLocks/>
          </p:cNvSpPr>
          <p:nvPr/>
        </p:nvSpPr>
        <p:spPr bwMode="auto">
          <a:xfrm>
            <a:off x="684213" y="318407"/>
            <a:ext cx="7848600" cy="575345"/>
          </a:xfrm>
          <a:prstGeom prst="rect">
            <a:avLst/>
          </a:prstGeom>
          <a:noFill/>
          <a:ln w="9525">
            <a:noFill/>
            <a:round/>
            <a:headEnd/>
            <a:tailEnd/>
          </a:ln>
          <a:effectLst/>
        </p:spPr>
        <p:txBody>
          <a:bodyPr lIns="90000" tIns="46800" rIns="90000" bIns="46800" anchor="ctr"/>
          <a:lstStyle/>
          <a:p>
            <a:pPr defTabSz="449263">
              <a:lnSpc>
                <a:spcPct val="101000"/>
              </a:lnSpc>
              <a:buClr>
                <a:srgbClr val="8A4D48"/>
              </a:buClr>
              <a:buSzPct val="100000"/>
              <a:buFont typeface="Trajan Pro Omni"/>
              <a:buNone/>
              <a:defRPr/>
            </a:pPr>
            <a:r>
              <a:rPr lang="lv-LV" sz="4800" b="1" kern="0" dirty="0">
                <a:solidFill>
                  <a:srgbClr val="D16309"/>
                </a:solidFill>
                <a:latin typeface="+mn-lt"/>
                <a:ea typeface="+mj-ea"/>
                <a:cs typeface="+mj-cs"/>
              </a:rPr>
              <a:t>Kas ir VESELĪBAS VEICINĀŠANA?</a:t>
            </a:r>
            <a:endParaRPr lang="en-US" sz="4400" b="1" kern="0" dirty="0">
              <a:solidFill>
                <a:srgbClr val="D16309"/>
              </a:solidFill>
              <a:latin typeface="+mn-lt"/>
              <a:ea typeface="+mj-ea"/>
              <a:cs typeface="+mj-cs"/>
            </a:endParaRPr>
          </a:p>
        </p:txBody>
      </p:sp>
    </p:spTree>
    <p:extLst>
      <p:ext uri="{BB962C8B-B14F-4D97-AF65-F5344CB8AC3E}">
        <p14:creationId xmlns:p14="http://schemas.microsoft.com/office/powerpoint/2010/main" val="45406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lv-LV" altLang="lv-LV" sz="3600" dirty="0" smtClean="0"/>
              <a:t>Kas ir veselības veicināšana darba vietās? </a:t>
            </a:r>
          </a:p>
        </p:txBody>
      </p:sp>
      <p:sp>
        <p:nvSpPr>
          <p:cNvPr id="22531" name="Text Placeholder 2"/>
          <p:cNvSpPr>
            <a:spLocks noGrp="1"/>
          </p:cNvSpPr>
          <p:nvPr>
            <p:ph type="body" sz="half" idx="1"/>
          </p:nvPr>
        </p:nvSpPr>
        <p:spPr>
          <a:xfrm>
            <a:off x="395536" y="1196753"/>
            <a:ext cx="8497639" cy="4969098"/>
          </a:xfrm>
        </p:spPr>
        <p:txBody>
          <a:bodyPr/>
          <a:lstStyle/>
          <a:p>
            <a:r>
              <a:rPr lang="lv-LV" altLang="lv-LV" sz="2600" dirty="0" smtClean="0"/>
              <a:t>Vēsturiski „veselības veicināšana darba vietās” (VVDV) kā koncepcija Eiropā sāka attīstīties pagājušā gadsimta 80.gados</a:t>
            </a:r>
          </a:p>
          <a:p>
            <a:r>
              <a:rPr lang="lv-LV" altLang="lv-LV" sz="2600" dirty="0" smtClean="0"/>
              <a:t>Izpratne no veselību darba vietās mainījās no darba drošības nodrošināšanas līdz izpratnei par to, ka veselība ir cilvēka veselības stāvoklis, kurš nozīmē ne tikai slimību trūkumu, bet arī pilnīgu fizisku, garīgu un sociālu labklājību</a:t>
            </a:r>
          </a:p>
          <a:p>
            <a:r>
              <a:rPr lang="lv-LV" altLang="lv-LV" sz="2600" dirty="0" smtClean="0"/>
              <a:t>Attieksmi „galvenais – novērst arodslimības un nelaimes gadījumus” sāka nomainīt izpratne par to, ka tikai pilnībā vesels (šī jēdziena plašākajā izpratnē) darbinieks ir spējīgs pilnvērtīgi un produktīvi strādāt</a:t>
            </a:r>
          </a:p>
        </p:txBody>
      </p:sp>
      <p:sp>
        <p:nvSpPr>
          <p:cNvPr id="22532"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BB17C-3C8C-470E-AFF7-E04AF6A9D85B}" type="slidenum">
              <a:rPr lang="en-US" altLang="lv-LV" smtClean="0"/>
              <a:pPr/>
              <a:t>17</a:t>
            </a:fld>
            <a:endParaRPr lang="en-US" altLang="lv-LV" smtClean="0"/>
          </a:p>
        </p:txBody>
      </p:sp>
    </p:spTree>
    <p:extLst>
      <p:ext uri="{BB962C8B-B14F-4D97-AF65-F5344CB8AC3E}">
        <p14:creationId xmlns:p14="http://schemas.microsoft.com/office/powerpoint/2010/main" val="207657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lv-LV" altLang="lv-LV" sz="3600" dirty="0" smtClean="0"/>
              <a:t>Kas ir veselības veicināšana darba vietās? </a:t>
            </a:r>
          </a:p>
        </p:txBody>
      </p:sp>
      <p:sp>
        <p:nvSpPr>
          <p:cNvPr id="23555" name="Text Placeholder 2"/>
          <p:cNvSpPr>
            <a:spLocks noGrp="1"/>
          </p:cNvSpPr>
          <p:nvPr>
            <p:ph type="body" sz="half" idx="1"/>
          </p:nvPr>
        </p:nvSpPr>
        <p:spPr>
          <a:xfrm>
            <a:off x="539750" y="1341438"/>
            <a:ext cx="8064500" cy="4824412"/>
          </a:xfrm>
        </p:spPr>
        <p:txBody>
          <a:bodyPr/>
          <a:lstStyle/>
          <a:p>
            <a:r>
              <a:rPr lang="lv-LV" altLang="lv-LV" dirty="0" smtClean="0"/>
              <a:t>Populārākā definīcija  - Eiropas veselības veicināšanas darba vietās sadarbības tīkla (</a:t>
            </a:r>
            <a:r>
              <a:rPr lang="lv-LV" altLang="lv-LV" i="1" dirty="0" smtClean="0"/>
              <a:t>European Network for workplace health promotion – ENWHP</a:t>
            </a:r>
            <a:r>
              <a:rPr lang="lv-LV" altLang="lv-LV" dirty="0" smtClean="0"/>
              <a:t>) Luksemburgas sanāksmē formulētā (1997) </a:t>
            </a:r>
          </a:p>
          <a:p>
            <a:pPr lvl="1"/>
            <a:r>
              <a:rPr lang="lv-LV" altLang="lv-LV" dirty="0" smtClean="0">
                <a:solidFill>
                  <a:srgbClr val="C00000"/>
                </a:solidFill>
              </a:rPr>
              <a:t>„veselības veicināšana darba vietā ir </a:t>
            </a:r>
            <a:r>
              <a:rPr lang="lv-LV" altLang="lv-LV" b="1" dirty="0" smtClean="0">
                <a:solidFill>
                  <a:srgbClr val="C00000"/>
                </a:solidFill>
              </a:rPr>
              <a:t>kopēja</a:t>
            </a:r>
            <a:r>
              <a:rPr lang="lv-LV" altLang="lv-LV" dirty="0" smtClean="0">
                <a:solidFill>
                  <a:srgbClr val="C00000"/>
                </a:solidFill>
              </a:rPr>
              <a:t> darba devēju, nodarbināto un sabiedrības rīcība veselības un labklājības nodrošināšanai darba vietās”</a:t>
            </a:r>
          </a:p>
        </p:txBody>
      </p:sp>
      <p:sp>
        <p:nvSpPr>
          <p:cNvPr id="23556"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3467C0B-AAA3-42C2-A10D-3D04FC959F56}" type="slidenum">
              <a:rPr lang="en-US" altLang="lv-LV" smtClean="0"/>
              <a:pPr/>
              <a:t>18</a:t>
            </a:fld>
            <a:endParaRPr lang="en-US" altLang="lv-LV" smtClean="0"/>
          </a:p>
        </p:txBody>
      </p:sp>
    </p:spTree>
    <p:extLst>
      <p:ext uri="{BB962C8B-B14F-4D97-AF65-F5344CB8AC3E}">
        <p14:creationId xmlns:p14="http://schemas.microsoft.com/office/powerpoint/2010/main" val="372165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lv-LV" altLang="lv-LV" sz="3600" dirty="0" smtClean="0"/>
              <a:t>Kas ir veselības veicināšana darba vietās? </a:t>
            </a:r>
            <a:endParaRPr lang="lv-LV" altLang="lv-LV" dirty="0" smtClean="0"/>
          </a:p>
        </p:txBody>
      </p:sp>
      <p:sp>
        <p:nvSpPr>
          <p:cNvPr id="24579" name="Text Placeholder 2"/>
          <p:cNvSpPr>
            <a:spLocks noGrp="1"/>
          </p:cNvSpPr>
          <p:nvPr>
            <p:ph type="body" sz="half" idx="1"/>
          </p:nvPr>
        </p:nvSpPr>
        <p:spPr>
          <a:xfrm>
            <a:off x="611560" y="1268760"/>
            <a:ext cx="8064128" cy="4751040"/>
          </a:xfrm>
        </p:spPr>
        <p:txBody>
          <a:bodyPr/>
          <a:lstStyle/>
          <a:p>
            <a:pPr marL="469900" lvl="1" indent="-469900">
              <a:buFont typeface="Wingdings" panose="05000000000000000000" pitchFamily="2" charset="2"/>
              <a:buChar char="§"/>
            </a:pPr>
            <a:r>
              <a:rPr lang="lv-LV" altLang="lv-LV" sz="3200" dirty="0" smtClean="0"/>
              <a:t>Moderna pieeja uzņēmuma darbības organizēšanā, kura ir vērsta uz veselībai nelabvēlīgu ietekmju samazināšanu vai novēršanu, nodarbināto veselības potenciāla pilnveidošanu un labklājības nodrošināšanu darba vietās</a:t>
            </a:r>
            <a:endParaRPr lang="lv-LV" altLang="lv-LV" sz="3600" dirty="0"/>
          </a:p>
          <a:p>
            <a:pPr marL="469900" lvl="1" indent="-469900">
              <a:buFont typeface="Wingdings" panose="05000000000000000000" pitchFamily="2" charset="2"/>
              <a:buChar char="§"/>
            </a:pPr>
            <a:r>
              <a:rPr lang="lv-LV" altLang="lv-LV" sz="3200" dirty="0" smtClean="0"/>
              <a:t>Pēdējā laika atziņa, kura saistīta ar dinamiskajām izmaiņām  – pati veselība nav «sastindzis» stāvoklis, </a:t>
            </a:r>
            <a:r>
              <a:rPr lang="lv-LV" altLang="lv-LV" sz="3200" b="1" dirty="0" smtClean="0">
                <a:solidFill>
                  <a:srgbClr val="C00000"/>
                </a:solidFill>
              </a:rPr>
              <a:t>tā vairāk ir cilvēka spēja adaptēties</a:t>
            </a:r>
          </a:p>
        </p:txBody>
      </p:sp>
      <p:sp>
        <p:nvSpPr>
          <p:cNvPr id="24580"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16BE8EE-5B9F-4F51-A4AD-90A57BF7BFBA}" type="slidenum">
              <a:rPr lang="en-US" altLang="lv-LV" smtClean="0"/>
              <a:pPr/>
              <a:t>19</a:t>
            </a:fld>
            <a:endParaRPr lang="en-US" altLang="lv-LV" smtClean="0"/>
          </a:p>
        </p:txBody>
      </p:sp>
    </p:spTree>
    <p:extLst>
      <p:ext uri="{BB962C8B-B14F-4D97-AF65-F5344CB8AC3E}">
        <p14:creationId xmlns:p14="http://schemas.microsoft.com/office/powerpoint/2010/main" val="251174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560" y="116632"/>
            <a:ext cx="7786743" cy="1071562"/>
          </a:xfrm>
        </p:spPr>
        <p:txBody>
          <a:bodyPr/>
          <a:lstStyle/>
          <a:p>
            <a:r>
              <a:rPr lang="lv-LV" altLang="lv-LV" sz="3200" b="1" dirty="0">
                <a:solidFill>
                  <a:srgbClr val="D16309"/>
                </a:solidFill>
              </a:rPr>
              <a:t>Kāpēc </a:t>
            </a:r>
            <a:r>
              <a:rPr lang="lv-LV" altLang="lv-LV" sz="3200" b="1" dirty="0" smtClean="0">
                <a:solidFill>
                  <a:srgbClr val="D16309"/>
                </a:solidFill>
              </a:rPr>
              <a:t>«Veselības veicināšana darba vietās?»</a:t>
            </a:r>
            <a:endParaRPr lang="lv-LV" altLang="lv-LV" sz="3200" b="1" dirty="0">
              <a:solidFill>
                <a:srgbClr val="D16309"/>
              </a:solidFill>
            </a:endParaRPr>
          </a:p>
        </p:txBody>
      </p:sp>
      <p:sp>
        <p:nvSpPr>
          <p:cNvPr id="41987" name="Rectangle 3"/>
          <p:cNvSpPr>
            <a:spLocks noGrp="1" noChangeArrowheads="1"/>
          </p:cNvSpPr>
          <p:nvPr>
            <p:ph type="body" idx="1"/>
          </p:nvPr>
        </p:nvSpPr>
        <p:spPr>
          <a:xfrm>
            <a:off x="611560" y="1268760"/>
            <a:ext cx="7786743" cy="4714875"/>
          </a:xfrm>
        </p:spPr>
        <p:txBody>
          <a:bodyPr anchor="t"/>
          <a:lstStyle/>
          <a:p>
            <a:pPr>
              <a:lnSpc>
                <a:spcPct val="90000"/>
              </a:lnSpc>
            </a:pPr>
            <a:r>
              <a:rPr lang="lv-LV" altLang="lv-LV" sz="2800" dirty="0" smtClean="0"/>
              <a:t>Darba vides ietekme uz veselību kā tādu un «veselīgu dzīvesveidu» Latvijā nepietiekami novērtēta – situācija gan kopumā uzlabojas!</a:t>
            </a:r>
            <a:endParaRPr lang="lv-LV" altLang="lv-LV" sz="2800" dirty="0"/>
          </a:p>
          <a:p>
            <a:pPr>
              <a:lnSpc>
                <a:spcPct val="90000"/>
              </a:lnSpc>
            </a:pPr>
            <a:r>
              <a:rPr lang="lv-LV" altLang="lv-LV" sz="2800" dirty="0" smtClean="0"/>
              <a:t>Veselības traucējumi (īpaši pārslodžu/ergonomikas izraisītie) </a:t>
            </a:r>
            <a:r>
              <a:rPr lang="lv-LV" altLang="lv-LV" sz="2800" dirty="0"/>
              <a:t>izmaksā ļoti dārgi un prasa ilgstošu rehabilitāciju un pastāvīgu uzraudzību</a:t>
            </a:r>
          </a:p>
          <a:p>
            <a:pPr>
              <a:lnSpc>
                <a:spcPct val="90000"/>
              </a:lnSpc>
            </a:pPr>
            <a:r>
              <a:rPr lang="lv-LV" altLang="lv-LV" sz="2800" dirty="0" smtClean="0"/>
              <a:t>Veselības riski </a:t>
            </a:r>
            <a:r>
              <a:rPr lang="lv-LV" altLang="lv-LV" sz="2800" dirty="0"/>
              <a:t>ietekmē ne tikai slimības lapu skaitu, arodslimību statistiku un ārstēšanas izdevumus, bet arī produktivitāti un darba spējas (t.s. “</a:t>
            </a:r>
            <a:r>
              <a:rPr lang="lv-LV" altLang="lv-LV" sz="2800" i="1" dirty="0"/>
              <a:t>presenteism</a:t>
            </a:r>
            <a:r>
              <a:rPr lang="lv-LV" altLang="lv-LV" sz="2800" dirty="0" smtClean="0"/>
              <a:t>”) – attiecīgi arī valsts un uzņēmuma ekonomiku!</a:t>
            </a:r>
            <a:endParaRPr lang="lv-LV" altLang="lv-LV" sz="2800" dirty="0"/>
          </a:p>
        </p:txBody>
      </p:sp>
    </p:spTree>
    <p:extLst>
      <p:ext uri="{BB962C8B-B14F-4D97-AF65-F5344CB8AC3E}">
        <p14:creationId xmlns:p14="http://schemas.microsoft.com/office/powerpoint/2010/main" val="290723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lv-LV" altLang="lv-LV" sz="3600" dirty="0" smtClean="0"/>
              <a:t>Kas ir veselības veicināšana darba vietās? </a:t>
            </a:r>
          </a:p>
        </p:txBody>
      </p:sp>
      <p:sp>
        <p:nvSpPr>
          <p:cNvPr id="25603" name="Text Placeholder 2"/>
          <p:cNvSpPr>
            <a:spLocks noGrp="1"/>
          </p:cNvSpPr>
          <p:nvPr>
            <p:ph type="body" sz="half" idx="1"/>
          </p:nvPr>
        </p:nvSpPr>
        <p:spPr>
          <a:xfrm>
            <a:off x="539552" y="1268760"/>
            <a:ext cx="8280920" cy="4896544"/>
          </a:xfrm>
        </p:spPr>
        <p:txBody>
          <a:bodyPr/>
          <a:lstStyle/>
          <a:p>
            <a:r>
              <a:rPr lang="lv-LV" altLang="lv-LV" sz="2800" dirty="0" smtClean="0"/>
              <a:t>„Laba veselība – Labs bizness”</a:t>
            </a:r>
          </a:p>
          <a:p>
            <a:r>
              <a:rPr lang="lv-LV" altLang="lv-LV" sz="2800" dirty="0" smtClean="0"/>
              <a:t>Jebkurš uzņēmējs teiks, ka vēlas sava kapitāla ilgtspējīgu izmantošanu - tomēr ne visi atcerēsies to, ka svarīgākais uzņēmuma kapitāls ir tā darbinieki!</a:t>
            </a:r>
          </a:p>
          <a:p>
            <a:r>
              <a:rPr lang="lv-LV" altLang="lv-LV" sz="2800" dirty="0" smtClean="0"/>
              <a:t>Lai nodrošinātu tā darba spējas un produktivitāti – tajā nepieciešams investēt līdzekļus!</a:t>
            </a:r>
          </a:p>
          <a:p>
            <a:r>
              <a:rPr lang="lv-LV" altLang="lv-LV" sz="2800" dirty="0" smtClean="0"/>
              <a:t>Diemžēl tikai retos uzņēmumos – normāla daļa no uzņēmējdarbības</a:t>
            </a:r>
          </a:p>
          <a:p>
            <a:r>
              <a:rPr lang="lv-LV" altLang="lv-LV" b="1" dirty="0" smtClean="0">
                <a:solidFill>
                  <a:srgbClr val="FF0000"/>
                </a:solidFill>
              </a:rPr>
              <a:t>Vai no VVDV ir jēga?</a:t>
            </a:r>
          </a:p>
        </p:txBody>
      </p:sp>
      <p:sp>
        <p:nvSpPr>
          <p:cNvPr id="25604"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9996347-785B-4244-943D-47A97F47B4F9}" type="slidenum">
              <a:rPr lang="en-US" altLang="lv-LV" smtClean="0"/>
              <a:pPr/>
              <a:t>20</a:t>
            </a:fld>
            <a:endParaRPr lang="en-US" altLang="lv-LV" smtClean="0"/>
          </a:p>
        </p:txBody>
      </p:sp>
    </p:spTree>
    <p:extLst>
      <p:ext uri="{BB962C8B-B14F-4D97-AF65-F5344CB8AC3E}">
        <p14:creationId xmlns:p14="http://schemas.microsoft.com/office/powerpoint/2010/main" val="3959550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851" y="214290"/>
            <a:ext cx="8320116" cy="766438"/>
          </a:xfrm>
        </p:spPr>
        <p:txBody>
          <a:bodyPr/>
          <a:lstStyle/>
          <a:p>
            <a:pPr eaLnBrk="1" hangingPunct="1"/>
            <a:r>
              <a:rPr lang="lv-LV" altLang="lv-LV" sz="3200" b="1" dirty="0" smtClean="0"/>
              <a:t>Cik maksā darba aizsardzība (precīzāk - tās trūkums)?</a:t>
            </a:r>
          </a:p>
        </p:txBody>
      </p:sp>
      <p:sp>
        <p:nvSpPr>
          <p:cNvPr id="13315" name="Content Placeholder 2"/>
          <p:cNvSpPr>
            <a:spLocks noGrp="1"/>
          </p:cNvSpPr>
          <p:nvPr>
            <p:ph idx="1"/>
          </p:nvPr>
        </p:nvSpPr>
        <p:spPr>
          <a:xfrm>
            <a:off x="312737" y="1052736"/>
            <a:ext cx="5040313" cy="4678362"/>
          </a:xfrm>
        </p:spPr>
        <p:txBody>
          <a:bodyPr/>
          <a:lstStyle/>
          <a:p>
            <a:pPr eaLnBrk="1" hangingPunct="1"/>
            <a:r>
              <a:rPr lang="lv-LV" altLang="lv-LV" sz="3000" dirty="0" smtClean="0"/>
              <a:t>Viens no apjomīgākajiem pētījumiem par  darba aizsardzības radītajiem zaudējumiem Austrālijas ekonomikai</a:t>
            </a:r>
          </a:p>
          <a:p>
            <a:pPr eaLnBrk="1" hangingPunct="1"/>
            <a:r>
              <a:rPr lang="lv-LV" altLang="lv-LV" sz="3000" b="1" dirty="0" smtClean="0">
                <a:solidFill>
                  <a:srgbClr val="FF0000"/>
                </a:solidFill>
              </a:rPr>
              <a:t>4,8% no iekšzemes kopprodukta!!!</a:t>
            </a:r>
          </a:p>
          <a:p>
            <a:pPr eaLnBrk="1" hangingPunct="1"/>
            <a:r>
              <a:rPr lang="lv-LV" altLang="lv-LV" sz="3000" b="1" dirty="0" smtClean="0">
                <a:solidFill>
                  <a:srgbClr val="FF0000"/>
                </a:solidFill>
              </a:rPr>
              <a:t>Latvijā tas būtu ~ 1,2 miljardi </a:t>
            </a:r>
            <a:r>
              <a:rPr lang="lv-LV" altLang="lv-LV" sz="3000" b="1" dirty="0" err="1" smtClean="0">
                <a:solidFill>
                  <a:srgbClr val="FF0000"/>
                </a:solidFill>
              </a:rPr>
              <a:t>Euro</a:t>
            </a:r>
            <a:endParaRPr lang="lv-LV" altLang="lv-LV" sz="3000" b="1" dirty="0" smtClean="0">
              <a:solidFill>
                <a:srgbClr val="FF0000"/>
              </a:solidFill>
            </a:endParaRPr>
          </a:p>
        </p:txBody>
      </p:sp>
      <p:sp>
        <p:nvSpPr>
          <p:cNvPr id="14340" name="Slide Number Placeholder 3"/>
          <p:cNvSpPr>
            <a:spLocks noGrp="1"/>
          </p:cNvSpPr>
          <p:nvPr>
            <p:ph type="sldNum" sz="quarter" idx="4294967295"/>
          </p:nvPr>
        </p:nvSpPr>
        <p:spPr>
          <a:xfrm>
            <a:off x="6553200" y="6245225"/>
            <a:ext cx="1981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FF598FFE-6767-4B45-B679-A3A201545361}" type="slidenum">
              <a:rPr lang="en-US" altLang="lv-LV" smtClean="0"/>
              <a:pPr>
                <a:defRPr/>
              </a:pPr>
              <a:t>21</a:t>
            </a:fld>
            <a:endParaRPr lang="en-US" altLang="lv-LV" smtClean="0"/>
          </a:p>
        </p:txBody>
      </p:sp>
      <p:sp>
        <p:nvSpPr>
          <p:cNvPr id="13317" name="TextBox 1"/>
          <p:cNvSpPr txBox="1">
            <a:spLocks noChangeArrowheads="1"/>
          </p:cNvSpPr>
          <p:nvPr/>
        </p:nvSpPr>
        <p:spPr bwMode="auto">
          <a:xfrm>
            <a:off x="323850" y="5805264"/>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lv-LV" altLang="lv-LV" sz="1800" b="1" dirty="0" smtClean="0">
                <a:latin typeface="Verdana" pitchFamily="34" charset="0"/>
              </a:rPr>
              <a:t>2015 </a:t>
            </a:r>
            <a:r>
              <a:rPr lang="lv-LV" altLang="lv-LV" sz="1800" b="1" dirty="0">
                <a:latin typeface="Verdana" pitchFamily="34" charset="0"/>
              </a:rPr>
              <a:t>gada IKP: </a:t>
            </a:r>
            <a:r>
              <a:rPr lang="lv-LV" altLang="lv-LV" sz="1800" b="1" dirty="0" smtClean="0">
                <a:latin typeface="Verdana" pitchFamily="34" charset="0"/>
              </a:rPr>
              <a:t>~25 </a:t>
            </a:r>
            <a:r>
              <a:rPr lang="lv-LV" altLang="lv-LV" sz="1800" b="1" dirty="0">
                <a:latin typeface="Verdana" pitchFamily="34" charset="0"/>
              </a:rPr>
              <a:t>miljardi </a:t>
            </a:r>
            <a:r>
              <a:rPr lang="lv-LV" altLang="lv-LV" sz="1800" b="1" dirty="0" err="1">
                <a:latin typeface="Verdana" pitchFamily="34" charset="0"/>
              </a:rPr>
              <a:t>Euro</a:t>
            </a:r>
            <a:r>
              <a:rPr lang="lv-LV" altLang="lv-LV" sz="1800" b="1" dirty="0">
                <a:latin typeface="Verdana" pitchFamily="34" charset="0"/>
              </a:rPr>
              <a:t>, </a:t>
            </a:r>
          </a:p>
          <a:p>
            <a:pPr eaLnBrk="1" hangingPunct="1">
              <a:spcBef>
                <a:spcPct val="0"/>
              </a:spcBef>
              <a:buFontTx/>
              <a:buNone/>
            </a:pPr>
            <a:r>
              <a:rPr lang="lv-LV" altLang="lv-LV" sz="1800" b="1" dirty="0">
                <a:latin typeface="Verdana" pitchFamily="34" charset="0"/>
              </a:rPr>
              <a:t>Avots: CSP</a:t>
            </a:r>
          </a:p>
        </p:txBody>
      </p:sp>
      <p:pic>
        <p:nvPicPr>
          <p:cNvPr id="13318" name="Picture 2" descr="C:\Users\ivavan\info_materiali_bak_mag_darbi\DA_ekonomika\Safe_work_Austr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836613"/>
            <a:ext cx="37544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04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7371618"/>
              </p:ext>
            </p:extLst>
          </p:nvPr>
        </p:nvGraphicFramePr>
        <p:xfrm>
          <a:off x="539552" y="1340770"/>
          <a:ext cx="8280919" cy="4213838"/>
        </p:xfrm>
        <a:graphic>
          <a:graphicData uri="http://schemas.openxmlformats.org/drawingml/2006/table">
            <a:tbl>
              <a:tblPr firstRow="1" firstCol="1" bandRow="1" bandCol="1">
                <a:tableStyleId>{5C22544A-7EE6-4342-B048-85BDC9FD1C3A}</a:tableStyleId>
              </a:tblPr>
              <a:tblGrid>
                <a:gridCol w="669261"/>
                <a:gridCol w="5451419"/>
                <a:gridCol w="2160239"/>
              </a:tblGrid>
              <a:tr h="1028029">
                <a:tc>
                  <a:txBody>
                    <a:bodyPr/>
                    <a:lstStyle/>
                    <a:p>
                      <a:pPr algn="ctr">
                        <a:spcAft>
                          <a:spcPts val="0"/>
                        </a:spcAft>
                      </a:pPr>
                      <a:r>
                        <a:rPr lang="lv-LV" sz="2000" dirty="0">
                          <a:solidFill>
                            <a:srgbClr val="26822A"/>
                          </a:solidFill>
                          <a:effectLst/>
                        </a:rPr>
                        <a:t>Nr.</a:t>
                      </a:r>
                      <a:endParaRPr lang="lv-LV" sz="2400" dirty="0">
                        <a:solidFill>
                          <a:srgbClr val="26822A"/>
                        </a:solidFill>
                        <a:effectLst/>
                        <a:latin typeface="Times New Roman"/>
                        <a:ea typeface="Times New Roman"/>
                      </a:endParaRPr>
                    </a:p>
                  </a:txBody>
                  <a:tcPr marL="68580" marR="68580" marT="0" marB="0"/>
                </a:tc>
                <a:tc>
                  <a:txBody>
                    <a:bodyPr/>
                    <a:lstStyle/>
                    <a:p>
                      <a:pPr algn="ctr">
                        <a:spcAft>
                          <a:spcPts val="0"/>
                        </a:spcAft>
                      </a:pPr>
                      <a:r>
                        <a:rPr lang="lv-LV" sz="2000" dirty="0">
                          <a:solidFill>
                            <a:srgbClr val="26822A"/>
                          </a:solidFill>
                          <a:effectLst/>
                        </a:rPr>
                        <a:t>Izmaksu veids</a:t>
                      </a:r>
                      <a:endParaRPr lang="lv-LV" sz="2400" dirty="0">
                        <a:solidFill>
                          <a:srgbClr val="26822A"/>
                        </a:solidFill>
                        <a:effectLst/>
                        <a:latin typeface="Times New Roman"/>
                        <a:ea typeface="Times New Roman"/>
                      </a:endParaRPr>
                    </a:p>
                  </a:txBody>
                  <a:tcPr marL="68580" marR="68580" marT="0" marB="0"/>
                </a:tc>
                <a:tc>
                  <a:txBody>
                    <a:bodyPr/>
                    <a:lstStyle/>
                    <a:p>
                      <a:pPr algn="ctr">
                        <a:spcAft>
                          <a:spcPts val="0"/>
                        </a:spcAft>
                      </a:pPr>
                      <a:r>
                        <a:rPr lang="lv-LV" sz="2000" dirty="0">
                          <a:solidFill>
                            <a:srgbClr val="26822A"/>
                          </a:solidFill>
                          <a:effectLst/>
                        </a:rPr>
                        <a:t>Aprēķinātie zaudējumi, </a:t>
                      </a:r>
                      <a:endParaRPr lang="lv-LV" sz="2400" dirty="0">
                        <a:solidFill>
                          <a:srgbClr val="26822A"/>
                        </a:solidFill>
                        <a:effectLst/>
                      </a:endParaRPr>
                    </a:p>
                    <a:p>
                      <a:pPr algn="ctr">
                        <a:spcAft>
                          <a:spcPts val="0"/>
                        </a:spcAft>
                      </a:pPr>
                      <a:r>
                        <a:rPr lang="lv-LV" sz="2000" dirty="0">
                          <a:solidFill>
                            <a:srgbClr val="26822A"/>
                          </a:solidFill>
                          <a:effectLst/>
                        </a:rPr>
                        <a:t>miljardos Eiro</a:t>
                      </a:r>
                      <a:endParaRPr lang="lv-LV" sz="2400" dirty="0">
                        <a:solidFill>
                          <a:srgbClr val="26822A"/>
                        </a:solidFill>
                        <a:effectLst/>
                        <a:latin typeface="Times New Roman"/>
                        <a:ea typeface="Times New Roman"/>
                      </a:endParaRPr>
                    </a:p>
                  </a:txBody>
                  <a:tcPr marL="68580" marR="68580" marT="0" marB="0"/>
                </a:tc>
              </a:tr>
              <a:tr h="412129">
                <a:tc>
                  <a:txBody>
                    <a:bodyPr/>
                    <a:lstStyle/>
                    <a:p>
                      <a:pPr algn="just">
                        <a:spcAft>
                          <a:spcPts val="0"/>
                        </a:spcAft>
                      </a:pPr>
                      <a:r>
                        <a:rPr lang="lv-LV" sz="2600">
                          <a:effectLst/>
                        </a:rPr>
                        <a:t>1.</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Pārejošas darba nespējas izmaksas </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dirty="0">
                          <a:effectLst/>
                        </a:rPr>
                        <a:t>3,4</a:t>
                      </a:r>
                      <a:endParaRPr lang="lv-LV" sz="2600" dirty="0">
                        <a:effectLst/>
                        <a:latin typeface="Times New Roman"/>
                        <a:ea typeface="Times New Roman"/>
                      </a:endParaRPr>
                    </a:p>
                  </a:txBody>
                  <a:tcPr marL="68580" marR="68580" marT="0" marB="0"/>
                </a:tc>
              </a:tr>
              <a:tr h="1121486">
                <a:tc>
                  <a:txBody>
                    <a:bodyPr/>
                    <a:lstStyle/>
                    <a:p>
                      <a:pPr algn="just">
                        <a:spcAft>
                          <a:spcPts val="0"/>
                        </a:spcAft>
                      </a:pPr>
                      <a:r>
                        <a:rPr lang="lv-LV" sz="2600">
                          <a:effectLst/>
                        </a:rPr>
                        <a:t>2.</a:t>
                      </a:r>
                      <a:endParaRPr lang="lv-LV" sz="2600">
                        <a:effectLst/>
                        <a:latin typeface="Times New Roman"/>
                        <a:ea typeface="Times New Roman"/>
                      </a:endParaRPr>
                    </a:p>
                  </a:txBody>
                  <a:tcPr marL="68580" marR="68580" marT="0" marB="0"/>
                </a:tc>
                <a:tc>
                  <a:txBody>
                    <a:bodyPr/>
                    <a:lstStyle/>
                    <a:p>
                      <a:pPr>
                        <a:spcAft>
                          <a:spcPts val="0"/>
                        </a:spcAft>
                      </a:pPr>
                      <a:r>
                        <a:rPr lang="lv-LV" sz="2600">
                          <a:effectLst/>
                        </a:rPr>
                        <a:t>T.s. „prezenteisma” izmaksas (nodarbināto sliktas pašsajūtas radītie darbaspēju traucējumi)</a:t>
                      </a:r>
                      <a:endParaRPr lang="lv-LV" sz="2600">
                        <a:effectLst/>
                        <a:latin typeface="Times New Roman"/>
                        <a:ea typeface="Times New Roman"/>
                      </a:endParaRPr>
                    </a:p>
                  </a:txBody>
                  <a:tcPr marL="68580" marR="68580" marT="0" marB="0"/>
                </a:tc>
                <a:tc>
                  <a:txBody>
                    <a:bodyPr/>
                    <a:lstStyle/>
                    <a:p>
                      <a:pPr algn="ctr">
                        <a:spcAft>
                          <a:spcPts val="0"/>
                        </a:spcAft>
                      </a:pPr>
                      <a:r>
                        <a:rPr lang="lv-LV" sz="2600">
                          <a:effectLst/>
                        </a:rPr>
                        <a:t>3,4 </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3.</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Nelaimes gadījumi darbā</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a:effectLst/>
                        </a:rPr>
                        <a:t>2,0</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4.</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Arodslimības</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a:effectLst/>
                        </a:rPr>
                        <a:t>0,1</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5.</a:t>
                      </a:r>
                      <a:endParaRPr lang="lv-LV" sz="2600">
                        <a:effectLst/>
                        <a:latin typeface="Times New Roman"/>
                        <a:ea typeface="Times New Roman"/>
                      </a:endParaRPr>
                    </a:p>
                  </a:txBody>
                  <a:tcPr marL="68580" marR="68580" marT="0" marB="0"/>
                </a:tc>
                <a:tc>
                  <a:txBody>
                    <a:bodyPr/>
                    <a:lstStyle/>
                    <a:p>
                      <a:pPr>
                        <a:spcAft>
                          <a:spcPts val="0"/>
                        </a:spcAft>
                      </a:pPr>
                      <a:r>
                        <a:rPr lang="lv-LV" sz="2600">
                          <a:effectLst/>
                        </a:rPr>
                        <a:t>Invaliditātes izmaksas</a:t>
                      </a:r>
                      <a:endParaRPr lang="lv-LV" sz="2600">
                        <a:effectLst/>
                        <a:latin typeface="Times New Roman"/>
                        <a:ea typeface="Times New Roman"/>
                      </a:endParaRPr>
                    </a:p>
                  </a:txBody>
                  <a:tcPr marL="68580" marR="68580" marT="0" marB="0"/>
                </a:tc>
                <a:tc>
                  <a:txBody>
                    <a:bodyPr/>
                    <a:lstStyle/>
                    <a:p>
                      <a:pPr algn="ctr">
                        <a:spcAft>
                          <a:spcPts val="0"/>
                        </a:spcAft>
                      </a:pPr>
                      <a:r>
                        <a:rPr lang="lv-LV" sz="2600" dirty="0">
                          <a:effectLst/>
                        </a:rPr>
                        <a:t>2,3</a:t>
                      </a:r>
                      <a:endParaRPr lang="lv-LV" sz="2600" dirty="0">
                        <a:effectLst/>
                        <a:latin typeface="Times New Roman"/>
                        <a:ea typeface="Times New Roman"/>
                      </a:endParaRPr>
                    </a:p>
                  </a:txBody>
                  <a:tcPr marL="68580" marR="68580" marT="0" marB="0"/>
                </a:tc>
              </a:tr>
              <a:tr h="373828">
                <a:tc>
                  <a:txBody>
                    <a:bodyPr/>
                    <a:lstStyle/>
                    <a:p>
                      <a:pPr algn="just">
                        <a:spcAft>
                          <a:spcPts val="0"/>
                        </a:spcAft>
                      </a:pPr>
                      <a:r>
                        <a:rPr lang="lv-LV" sz="2600" dirty="0">
                          <a:effectLst/>
                        </a:rPr>
                        <a:t> </a:t>
                      </a:r>
                      <a:endParaRPr lang="lv-LV" sz="2600" dirty="0">
                        <a:effectLst/>
                        <a:latin typeface="Times New Roman"/>
                        <a:ea typeface="Times New Roman"/>
                      </a:endParaRPr>
                    </a:p>
                  </a:txBody>
                  <a:tcPr marL="68580" marR="68580" marT="0" marB="0"/>
                </a:tc>
                <a:tc>
                  <a:txBody>
                    <a:bodyPr/>
                    <a:lstStyle/>
                    <a:p>
                      <a:pPr algn="r">
                        <a:spcAft>
                          <a:spcPts val="0"/>
                        </a:spcAft>
                      </a:pPr>
                      <a:r>
                        <a:rPr lang="lv-LV" sz="2600" b="1">
                          <a:effectLst/>
                        </a:rPr>
                        <a:t>Kopā</a:t>
                      </a:r>
                      <a:endParaRPr lang="lv-LV" sz="2600" b="1">
                        <a:effectLst/>
                        <a:latin typeface="Times New Roman"/>
                        <a:ea typeface="Times New Roman"/>
                      </a:endParaRPr>
                    </a:p>
                  </a:txBody>
                  <a:tcPr marL="68580" marR="68580" marT="0" marB="0"/>
                </a:tc>
                <a:tc>
                  <a:txBody>
                    <a:bodyPr/>
                    <a:lstStyle/>
                    <a:p>
                      <a:pPr algn="ctr">
                        <a:spcAft>
                          <a:spcPts val="0"/>
                        </a:spcAft>
                      </a:pPr>
                      <a:r>
                        <a:rPr lang="lv-LV" sz="2600" b="1" dirty="0">
                          <a:effectLst/>
                        </a:rPr>
                        <a:t>11,2</a:t>
                      </a:r>
                      <a:endParaRPr lang="lv-LV" sz="2600" b="1" dirty="0">
                        <a:effectLst/>
                        <a:latin typeface="Times New Roman"/>
                        <a:ea typeface="Times New Roman"/>
                      </a:endParaRPr>
                    </a:p>
                  </a:txBody>
                  <a:tcPr marL="68580" marR="68580" marT="0" marB="0"/>
                </a:tc>
              </a:tr>
            </a:tbl>
          </a:graphicData>
        </a:graphic>
      </p:graphicFrame>
      <p:sp>
        <p:nvSpPr>
          <p:cNvPr id="3" name="Title 2"/>
          <p:cNvSpPr>
            <a:spLocks noGrp="1"/>
          </p:cNvSpPr>
          <p:nvPr>
            <p:ph type="title"/>
          </p:nvPr>
        </p:nvSpPr>
        <p:spPr>
          <a:xfrm>
            <a:off x="323528" y="188640"/>
            <a:ext cx="8320438" cy="1126478"/>
          </a:xfrm>
        </p:spPr>
        <p:txBody>
          <a:bodyPr/>
          <a:lstStyle/>
          <a:p>
            <a:pPr lvl="0" eaLnBrk="1" hangingPunct="1">
              <a:lnSpc>
                <a:spcPct val="100000"/>
              </a:lnSpc>
            </a:pPr>
            <a:r>
              <a:rPr lang="lv-LV" altLang="lv-LV" sz="2800" b="1" dirty="0" smtClean="0">
                <a:solidFill>
                  <a:srgbClr val="C85A0A"/>
                </a:solidFill>
                <a:latin typeface="Arial" pitchFamily="34" charset="0"/>
                <a:ea typeface="Times New Roman" pitchFamily="18" charset="0"/>
                <a:cs typeface="Arial" pitchFamily="34" charset="0"/>
              </a:rPr>
              <a:t>Sliktas darba vides Somijas ekonomikai radīto zaudējumu aprēķins (2012) – zaudētās algas</a:t>
            </a:r>
            <a:endParaRPr lang="lv-LV" sz="2400" b="1" dirty="0">
              <a:solidFill>
                <a:srgbClr val="C85A0A"/>
              </a:solidFill>
            </a:endParaRPr>
          </a:p>
        </p:txBody>
      </p:sp>
      <p:sp>
        <p:nvSpPr>
          <p:cNvPr id="6" name="TextBox 5"/>
          <p:cNvSpPr txBox="1"/>
          <p:nvPr/>
        </p:nvSpPr>
        <p:spPr>
          <a:xfrm>
            <a:off x="338875" y="5874744"/>
            <a:ext cx="8640960" cy="338554"/>
          </a:xfrm>
          <a:prstGeom prst="rect">
            <a:avLst/>
          </a:prstGeom>
          <a:noFill/>
        </p:spPr>
        <p:txBody>
          <a:bodyPr wrap="square" rtlCol="0">
            <a:spAutoFit/>
          </a:bodyPr>
          <a:lstStyle/>
          <a:p>
            <a:r>
              <a:rPr lang="lv-LV" altLang="lv-LV" sz="1600" i="1" baseline="0" dirty="0">
                <a:ea typeface="Times New Roman" pitchFamily="18" charset="0"/>
                <a:cs typeface="Arial" pitchFamily="34" charset="0"/>
              </a:rPr>
              <a:t>Avots: </a:t>
            </a:r>
            <a:r>
              <a:rPr lang="fi-FI" altLang="lv-LV" sz="1600" i="1" baseline="0" dirty="0">
                <a:ea typeface="Times New Roman" pitchFamily="18" charset="0"/>
                <a:cs typeface="Arial" pitchFamily="34" charset="0"/>
              </a:rPr>
              <a:t>Wiking Husberg, Mikko Rissanen, Somijas Sociālu lietu un veselības ministrija, 2014</a:t>
            </a:r>
            <a:endParaRPr lang="lv-LV" sz="1600" baseline="0" dirty="0"/>
          </a:p>
        </p:txBody>
      </p:sp>
    </p:spTree>
    <p:extLst>
      <p:ext uri="{BB962C8B-B14F-4D97-AF65-F5344CB8AC3E}">
        <p14:creationId xmlns:p14="http://schemas.microsoft.com/office/powerpoint/2010/main" val="314483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11561" y="214290"/>
            <a:ext cx="8032406" cy="838446"/>
          </a:xfrm>
        </p:spPr>
        <p:txBody>
          <a:bodyPr/>
          <a:lstStyle/>
          <a:p>
            <a:pPr eaLnBrk="1" hangingPunct="1"/>
            <a:r>
              <a:rPr lang="lv-LV" altLang="lv-LV" sz="3200" b="1" dirty="0" smtClean="0"/>
              <a:t>Slimības lapas un </a:t>
            </a:r>
            <a:r>
              <a:rPr lang="lv-LV" altLang="lv-LV" sz="3200" b="1" i="1" dirty="0" err="1" smtClean="0"/>
              <a:t>Prezenteisms</a:t>
            </a:r>
            <a:endParaRPr lang="lv-LV" altLang="lv-LV" sz="3200" b="1" i="1" dirty="0" smtClean="0"/>
          </a:p>
        </p:txBody>
      </p:sp>
      <p:sp>
        <p:nvSpPr>
          <p:cNvPr id="36868" name="Rectangle 3"/>
          <p:cNvSpPr>
            <a:spLocks noGrp="1" noChangeArrowheads="1"/>
          </p:cNvSpPr>
          <p:nvPr>
            <p:ph type="body" idx="1"/>
          </p:nvPr>
        </p:nvSpPr>
        <p:spPr>
          <a:xfrm>
            <a:off x="539552" y="1052736"/>
            <a:ext cx="8352928" cy="5112568"/>
          </a:xfrm>
        </p:spPr>
        <p:txBody>
          <a:bodyPr anchor="t"/>
          <a:lstStyle/>
          <a:p>
            <a:pPr eaLnBrk="1" hangingPunct="1">
              <a:lnSpc>
                <a:spcPct val="80000"/>
              </a:lnSpc>
            </a:pPr>
            <a:r>
              <a:rPr lang="lv-LV" altLang="lv-LV" b="1" dirty="0"/>
              <a:t>Slimības lapas </a:t>
            </a:r>
            <a:r>
              <a:rPr lang="lv-LV" altLang="lv-LV" dirty="0"/>
              <a:t>– biežākais rādītājs, ko izmanto pasaulē</a:t>
            </a:r>
          </a:p>
          <a:p>
            <a:pPr lvl="1" eaLnBrk="1" hangingPunct="1">
              <a:lnSpc>
                <a:spcPct val="80000"/>
              </a:lnSpc>
            </a:pPr>
            <a:r>
              <a:rPr lang="lv-LV" altLang="lv-LV" sz="3200" dirty="0"/>
              <a:t>Vidēji ES - ~ 6% gadā (tas nozīmē, ka darbinieks gadā nestrādā 13 dienas.... </a:t>
            </a:r>
            <a:endParaRPr lang="lv-LV" altLang="lv-LV" sz="3200" dirty="0" smtClean="0"/>
          </a:p>
          <a:p>
            <a:pPr lvl="1" eaLnBrk="1" hangingPunct="1">
              <a:lnSpc>
                <a:spcPct val="80000"/>
              </a:lnSpc>
            </a:pPr>
            <a:r>
              <a:rPr lang="lv-LV" altLang="lv-LV" sz="3200" dirty="0" smtClean="0"/>
              <a:t>LR </a:t>
            </a:r>
            <a:r>
              <a:rPr lang="lv-LV" altLang="lv-LV" sz="3200" dirty="0"/>
              <a:t>tas ir ap </a:t>
            </a:r>
            <a:r>
              <a:rPr lang="lv-LV" altLang="lv-LV" sz="3200" dirty="0" smtClean="0"/>
              <a:t>700 </a:t>
            </a:r>
            <a:r>
              <a:rPr lang="lv-LV" altLang="lv-LV" sz="3200" dirty="0" err="1" smtClean="0"/>
              <a:t>Euro</a:t>
            </a:r>
            <a:r>
              <a:rPr lang="lv-LV" altLang="lv-LV" sz="3200" dirty="0" smtClean="0"/>
              <a:t>/gadā uz katru nodarbināto</a:t>
            </a:r>
            <a:endParaRPr lang="lv-LV" altLang="lv-LV" sz="3200" dirty="0"/>
          </a:p>
          <a:p>
            <a:pPr eaLnBrk="1" hangingPunct="1">
              <a:lnSpc>
                <a:spcPct val="80000"/>
              </a:lnSpc>
            </a:pPr>
            <a:r>
              <a:rPr lang="lv-LV" altLang="lv-LV" dirty="0" smtClean="0"/>
              <a:t>Cik mēs īsti slimojam? </a:t>
            </a:r>
            <a:endParaRPr lang="lv-LV" altLang="lv-LV" dirty="0"/>
          </a:p>
          <a:p>
            <a:pPr lvl="1" eaLnBrk="1" hangingPunct="1">
              <a:lnSpc>
                <a:spcPct val="80000"/>
              </a:lnSpc>
            </a:pPr>
            <a:r>
              <a:rPr lang="lv-LV" altLang="lv-LV" dirty="0" smtClean="0"/>
              <a:t>LV ļoti grūti iegūt precīzu informāciju</a:t>
            </a:r>
          </a:p>
          <a:p>
            <a:pPr lvl="1" eaLnBrk="1" hangingPunct="1">
              <a:lnSpc>
                <a:spcPct val="80000"/>
              </a:lnSpc>
            </a:pPr>
            <a:r>
              <a:rPr lang="lv-LV" altLang="lv-LV" dirty="0" smtClean="0"/>
              <a:t>Daļa slimības lapu, iespējams, fiktīva….</a:t>
            </a:r>
            <a:r>
              <a:rPr lang="lv-LV" altLang="lv-LV" dirty="0"/>
              <a:t> </a:t>
            </a:r>
            <a:endParaRPr lang="lv-LV" altLang="lv-LV" dirty="0" smtClean="0"/>
          </a:p>
          <a:p>
            <a:pPr lvl="1" eaLnBrk="1" hangingPunct="1">
              <a:lnSpc>
                <a:spcPct val="80000"/>
              </a:lnSpc>
            </a:pPr>
            <a:r>
              <a:rPr lang="lv-LV" altLang="lv-LV" dirty="0" smtClean="0"/>
              <a:t>Latvijas </a:t>
            </a:r>
            <a:r>
              <a:rPr lang="lv-LV" altLang="lv-LV" dirty="0"/>
              <a:t>iedzīvotāju aptaujas dati samērā maz iepriecinoši</a:t>
            </a:r>
          </a:p>
          <a:p>
            <a:pPr lvl="1" eaLnBrk="1" hangingPunct="1">
              <a:lnSpc>
                <a:spcPct val="80000"/>
              </a:lnSpc>
            </a:pPr>
            <a:r>
              <a:rPr lang="lv-LV" altLang="lv-LV" dirty="0" smtClean="0"/>
              <a:t>Būtiski pieaudzis valsts izmaksu līmenis</a:t>
            </a:r>
          </a:p>
          <a:p>
            <a:pPr lvl="1" eaLnBrk="1" hangingPunct="1">
              <a:lnSpc>
                <a:spcPct val="80000"/>
              </a:lnSpc>
            </a:pPr>
            <a:r>
              <a:rPr lang="lv-LV" altLang="lv-LV" dirty="0" smtClean="0"/>
              <a:t>?</a:t>
            </a:r>
          </a:p>
        </p:txBody>
      </p:sp>
    </p:spTree>
    <p:extLst>
      <p:ext uri="{BB962C8B-B14F-4D97-AF65-F5344CB8AC3E}">
        <p14:creationId xmlns:p14="http://schemas.microsoft.com/office/powerpoint/2010/main" val="3462088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Realitāte ar slimošanu? </a:t>
            </a:r>
            <a:endParaRPr lang="en-GB" dirty="0"/>
          </a:p>
        </p:txBody>
      </p:sp>
      <p:sp>
        <p:nvSpPr>
          <p:cNvPr id="3" name="Text Placeholder 2"/>
          <p:cNvSpPr>
            <a:spLocks noGrp="1"/>
          </p:cNvSpPr>
          <p:nvPr>
            <p:ph type="body" sz="half" idx="1"/>
          </p:nvPr>
        </p:nvSpPr>
        <p:spPr>
          <a:xfrm>
            <a:off x="395536" y="4515232"/>
            <a:ext cx="7992888" cy="1150640"/>
          </a:xfrm>
        </p:spPr>
        <p:txBody>
          <a:bodyPr/>
          <a:lstStyle/>
          <a:p>
            <a:r>
              <a:rPr lang="lv-LV" sz="2400" dirty="0" smtClean="0"/>
              <a:t>22,2% aptaujāto slimojuši 1-10 dienas</a:t>
            </a:r>
          </a:p>
          <a:p>
            <a:r>
              <a:rPr lang="lv-LV" sz="2400" dirty="0" smtClean="0"/>
              <a:t>7% - 11-20 dienas</a:t>
            </a:r>
          </a:p>
          <a:p>
            <a:r>
              <a:rPr lang="lv-LV" sz="2400" dirty="0" smtClean="0"/>
              <a:t>3,2% - 21-30 dienas un 3,7% - &gt; 31 dienu</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4000" cy="367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07904" y="5858107"/>
            <a:ext cx="5436096" cy="307777"/>
          </a:xfrm>
          <a:prstGeom prst="rect">
            <a:avLst/>
          </a:prstGeom>
          <a:noFill/>
        </p:spPr>
        <p:txBody>
          <a:bodyPr wrap="square" rtlCol="0">
            <a:spAutoFit/>
          </a:bodyPr>
          <a:lstStyle/>
          <a:p>
            <a:r>
              <a:rPr lang="en-GB" sz="1400" baseline="0" dirty="0" smtClean="0"/>
              <a:t>©</a:t>
            </a:r>
            <a:r>
              <a:rPr lang="lv-LV" sz="1400" baseline="0" dirty="0" smtClean="0"/>
              <a:t>SPKC, Latvijas iedzīvotāju veselības paradumu pētījums, 2014</a:t>
            </a:r>
            <a:endParaRPr lang="en-GB" sz="1400" baseline="0" dirty="0"/>
          </a:p>
        </p:txBody>
      </p:sp>
    </p:spTree>
    <p:extLst>
      <p:ext uri="{BB962C8B-B14F-4D97-AF65-F5344CB8AC3E}">
        <p14:creationId xmlns:p14="http://schemas.microsoft.com/office/powerpoint/2010/main" val="1711527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Lielie uzņēmumi sāk «mosties»…..</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descr="C:\Users\ivavan\Bildes_darba_vide\VVDV\10_proc_dd_kavejums_Latv_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6519"/>
            <a:ext cx="8928992" cy="191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07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7544" y="188640"/>
            <a:ext cx="7858696" cy="792088"/>
          </a:xfrm>
        </p:spPr>
        <p:txBody>
          <a:bodyPr/>
          <a:lstStyle/>
          <a:p>
            <a:r>
              <a:rPr lang="lv-LV" altLang="lv-LV" dirty="0" smtClean="0"/>
              <a:t>Slimības lapas un </a:t>
            </a:r>
            <a:r>
              <a:rPr lang="lv-LV" altLang="lv-LV" i="1" dirty="0" smtClean="0"/>
              <a:t>Prezenteisms</a:t>
            </a:r>
            <a:endParaRPr lang="lv-LV" altLang="lv-LV" dirty="0" smtClean="0"/>
          </a:p>
        </p:txBody>
      </p:sp>
      <p:sp>
        <p:nvSpPr>
          <p:cNvPr id="39939" name="Content Placeholder 2"/>
          <p:cNvSpPr>
            <a:spLocks noGrp="1"/>
          </p:cNvSpPr>
          <p:nvPr>
            <p:ph idx="1"/>
          </p:nvPr>
        </p:nvSpPr>
        <p:spPr>
          <a:xfrm>
            <a:off x="683568" y="1052736"/>
            <a:ext cx="7642727" cy="5074915"/>
          </a:xfrm>
        </p:spPr>
        <p:txBody>
          <a:bodyPr/>
          <a:lstStyle/>
          <a:p>
            <a:pPr eaLnBrk="1" hangingPunct="1">
              <a:lnSpc>
                <a:spcPct val="80000"/>
              </a:lnSpc>
            </a:pPr>
            <a:r>
              <a:rPr lang="lv-LV" altLang="lv-LV" b="1" i="1" dirty="0" smtClean="0">
                <a:solidFill>
                  <a:srgbClr val="FF0000"/>
                </a:solidFill>
              </a:rPr>
              <a:t>Prezenteisms? </a:t>
            </a:r>
          </a:p>
          <a:p>
            <a:pPr eaLnBrk="1" hangingPunct="1">
              <a:lnSpc>
                <a:spcPct val="80000"/>
              </a:lnSpc>
            </a:pPr>
            <a:r>
              <a:rPr lang="lv-LV" altLang="lv-LV" i="1" dirty="0" smtClean="0"/>
              <a:t>Tas</a:t>
            </a:r>
            <a:r>
              <a:rPr lang="lv-LV" altLang="lv-LV" dirty="0" smtClean="0"/>
              <a:t> ir tad, kad cilvēks nav paņēmis slimības lapu, bet īsti strādāt nespēj... </a:t>
            </a:r>
          </a:p>
          <a:p>
            <a:pPr lvl="1" eaLnBrk="1" hangingPunct="1">
              <a:lnSpc>
                <a:spcPct val="80000"/>
              </a:lnSpc>
            </a:pPr>
            <a:r>
              <a:rPr lang="lv-LV" altLang="lv-LV" sz="2400" i="1" dirty="0" smtClean="0"/>
              <a:t>Vienkāršoti runājot, tas ir tas laiks, kuru cilvēks atrodas darba vietā, bet sava veselības stāvokļa (piemēram, sāp mugura, cilvēks ir depresīvs utmldz.) daļu no sava darba laika nevis strādā, bet vienkārši nosēž</a:t>
            </a:r>
          </a:p>
          <a:p>
            <a:pPr eaLnBrk="1" hangingPunct="1">
              <a:lnSpc>
                <a:spcPct val="80000"/>
              </a:lnSpc>
            </a:pPr>
            <a:r>
              <a:rPr lang="lv-LV" altLang="lv-LV" dirty="0" smtClean="0"/>
              <a:t>Lielākā problēma tieši labi apmaksātajos «balto apkaklīšu darbos»</a:t>
            </a:r>
            <a:endParaRPr lang="lv-LV" altLang="lv-LV" sz="3200" dirty="0" smtClean="0"/>
          </a:p>
          <a:p>
            <a:pPr eaLnBrk="1" hangingPunct="1">
              <a:lnSpc>
                <a:spcPct val="80000"/>
              </a:lnSpc>
            </a:pPr>
            <a:r>
              <a:rPr lang="lv-LV" altLang="lv-LV" dirty="0" smtClean="0"/>
              <a:t>Tiek rēķināts, ka rada 3 reizes lielākas izmaksas par slimības lapām</a:t>
            </a:r>
          </a:p>
          <a:p>
            <a:pPr eaLnBrk="1" hangingPunct="1">
              <a:lnSpc>
                <a:spcPct val="80000"/>
              </a:lnSpc>
            </a:pPr>
            <a:r>
              <a:rPr lang="lv-LV" altLang="lv-LV" dirty="0" smtClean="0"/>
              <a:t>Katrs var pārbaudīt sevi ar vienkāršu datorprogrammu palīdzību</a:t>
            </a:r>
          </a:p>
          <a:p>
            <a:endParaRPr lang="lv-LV" altLang="lv-LV" dirty="0" smtClean="0"/>
          </a:p>
        </p:txBody>
      </p:sp>
      <p:sp>
        <p:nvSpPr>
          <p:cNvPr id="39940"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234274-9586-43C0-ABA3-DBB686C9CD95}" type="slidenum">
              <a:rPr lang="en-US" altLang="lv-LV" smtClean="0"/>
              <a:pPr/>
              <a:t>26</a:t>
            </a:fld>
            <a:endParaRPr lang="en-US" altLang="lv-LV" smtClean="0"/>
          </a:p>
        </p:txBody>
      </p:sp>
    </p:spTree>
    <p:extLst>
      <p:ext uri="{BB962C8B-B14F-4D97-AF65-F5344CB8AC3E}">
        <p14:creationId xmlns:p14="http://schemas.microsoft.com/office/powerpoint/2010/main" val="1055317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A30D679-E929-4998-9C97-157C2229CBE0}" type="slidenum">
              <a:rPr lang="en-US" altLang="lv-LV" smtClean="0"/>
              <a:pPr/>
              <a:t>27</a:t>
            </a:fld>
            <a:endParaRPr lang="en-US" altLang="lv-LV" smtClean="0"/>
          </a:p>
        </p:txBody>
      </p:sp>
      <p:sp>
        <p:nvSpPr>
          <p:cNvPr id="40963" name="Rectangle 2"/>
          <p:cNvSpPr>
            <a:spLocks noGrp="1" noChangeArrowheads="1"/>
          </p:cNvSpPr>
          <p:nvPr>
            <p:ph type="title"/>
          </p:nvPr>
        </p:nvSpPr>
        <p:spPr>
          <a:xfrm>
            <a:off x="539750" y="188913"/>
            <a:ext cx="8353425" cy="892175"/>
          </a:xfrm>
        </p:spPr>
        <p:txBody>
          <a:bodyPr/>
          <a:lstStyle/>
          <a:p>
            <a:pPr eaLnBrk="1" hangingPunct="1"/>
            <a:r>
              <a:rPr lang="lv-LV" altLang="lv-LV" sz="3600" dirty="0" smtClean="0"/>
              <a:t>Svarīgākie </a:t>
            </a:r>
            <a:r>
              <a:rPr lang="lv-LV" altLang="lv-LV" sz="3600" i="1" dirty="0" smtClean="0"/>
              <a:t>prezenteisma</a:t>
            </a:r>
            <a:r>
              <a:rPr lang="lv-LV" altLang="lv-LV" sz="3600" dirty="0" smtClean="0"/>
              <a:t> iemesli? </a:t>
            </a:r>
          </a:p>
        </p:txBody>
      </p:sp>
      <p:sp>
        <p:nvSpPr>
          <p:cNvPr id="40964" name="Rectangle 3"/>
          <p:cNvSpPr>
            <a:spLocks noGrp="1" noChangeArrowheads="1"/>
          </p:cNvSpPr>
          <p:nvPr>
            <p:ph type="body" idx="1"/>
          </p:nvPr>
        </p:nvSpPr>
        <p:spPr>
          <a:xfrm>
            <a:off x="539750" y="1341438"/>
            <a:ext cx="7993063" cy="4679950"/>
          </a:xfrm>
        </p:spPr>
        <p:txBody>
          <a:bodyPr/>
          <a:lstStyle/>
          <a:p>
            <a:pPr eaLnBrk="1" hangingPunct="1">
              <a:lnSpc>
                <a:spcPct val="90000"/>
              </a:lnSpc>
            </a:pPr>
            <a:r>
              <a:rPr lang="lv-LV" altLang="lv-LV" sz="3200" b="1" dirty="0" smtClean="0"/>
              <a:t>Var minēt:</a:t>
            </a:r>
          </a:p>
          <a:p>
            <a:pPr lvl="1" eaLnBrk="1" hangingPunct="1">
              <a:lnSpc>
                <a:spcPct val="90000"/>
              </a:lnSpc>
            </a:pPr>
            <a:r>
              <a:rPr lang="lv-LV" altLang="lv-LV" sz="3200" dirty="0" smtClean="0"/>
              <a:t>Alerģiskās slimības (reakcijas) un astmu;</a:t>
            </a:r>
          </a:p>
          <a:p>
            <a:pPr lvl="1" eaLnBrk="1" hangingPunct="1">
              <a:lnSpc>
                <a:spcPct val="90000"/>
              </a:lnSpc>
            </a:pPr>
            <a:r>
              <a:rPr lang="lv-LV" altLang="lv-LV" sz="3200" dirty="0" smtClean="0"/>
              <a:t>Dažādus artrītus (locītavu slimības);</a:t>
            </a:r>
          </a:p>
          <a:p>
            <a:pPr lvl="1" eaLnBrk="1" hangingPunct="1">
              <a:lnSpc>
                <a:spcPct val="90000"/>
              </a:lnSpc>
            </a:pPr>
            <a:r>
              <a:rPr lang="lv-LV" altLang="lv-LV" sz="3200" dirty="0" smtClean="0"/>
              <a:t>Muguras un spranda sāpes; </a:t>
            </a:r>
          </a:p>
          <a:p>
            <a:pPr lvl="1" eaLnBrk="1" hangingPunct="1">
              <a:lnSpc>
                <a:spcPct val="90000"/>
              </a:lnSpc>
            </a:pPr>
            <a:r>
              <a:rPr lang="lv-LV" altLang="lv-LV" sz="3200" dirty="0" smtClean="0"/>
              <a:t>Hronisku obstruktīvu plaušu slimību un citas plaušu slimības;</a:t>
            </a:r>
          </a:p>
        </p:txBody>
      </p:sp>
    </p:spTree>
    <p:extLst>
      <p:ext uri="{BB962C8B-B14F-4D97-AF65-F5344CB8AC3E}">
        <p14:creationId xmlns:p14="http://schemas.microsoft.com/office/powerpoint/2010/main" val="3752505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lv-LV" altLang="lv-LV" sz="3600" dirty="0" smtClean="0"/>
              <a:t>Svarīgākie </a:t>
            </a:r>
            <a:r>
              <a:rPr lang="lv-LV" altLang="lv-LV" sz="3600" i="1" dirty="0" smtClean="0"/>
              <a:t>prezenteisma</a:t>
            </a:r>
            <a:r>
              <a:rPr lang="lv-LV" altLang="lv-LV" sz="3600" dirty="0" smtClean="0"/>
              <a:t> iemesli? </a:t>
            </a:r>
          </a:p>
        </p:txBody>
      </p:sp>
      <p:sp>
        <p:nvSpPr>
          <p:cNvPr id="41987" name="Content Placeholder 2"/>
          <p:cNvSpPr>
            <a:spLocks noGrp="1"/>
          </p:cNvSpPr>
          <p:nvPr>
            <p:ph idx="1"/>
          </p:nvPr>
        </p:nvSpPr>
        <p:spPr/>
        <p:txBody>
          <a:bodyPr/>
          <a:lstStyle/>
          <a:p>
            <a:pPr lvl="1" eaLnBrk="1" hangingPunct="1">
              <a:lnSpc>
                <a:spcPct val="90000"/>
              </a:lnSpc>
            </a:pPr>
            <a:r>
              <a:rPr lang="lv-LV" altLang="lv-LV" sz="3200" dirty="0" smtClean="0"/>
              <a:t>Depresiju; </a:t>
            </a:r>
          </a:p>
          <a:p>
            <a:pPr lvl="1" eaLnBrk="1" hangingPunct="1">
              <a:lnSpc>
                <a:spcPct val="90000"/>
              </a:lnSpc>
            </a:pPr>
            <a:r>
              <a:rPr lang="lv-LV" altLang="lv-LV" sz="3200" dirty="0" smtClean="0"/>
              <a:t>Diabētu;</a:t>
            </a:r>
          </a:p>
          <a:p>
            <a:pPr lvl="1" eaLnBrk="1" hangingPunct="1">
              <a:lnSpc>
                <a:spcPct val="90000"/>
              </a:lnSpc>
            </a:pPr>
            <a:r>
              <a:rPr lang="lv-LV" altLang="lv-LV" sz="3200" dirty="0" smtClean="0"/>
              <a:t>Aptaukošanos; </a:t>
            </a:r>
          </a:p>
          <a:p>
            <a:pPr lvl="1" eaLnBrk="1" hangingPunct="1">
              <a:lnSpc>
                <a:spcPct val="90000"/>
              </a:lnSpc>
            </a:pPr>
            <a:r>
              <a:rPr lang="lv-LV" altLang="lv-LV" sz="3200" dirty="0" smtClean="0"/>
              <a:t>Migrēnu;</a:t>
            </a:r>
          </a:p>
          <a:p>
            <a:pPr lvl="1" eaLnBrk="1" hangingPunct="1">
              <a:lnSpc>
                <a:spcPct val="90000"/>
              </a:lnSpc>
            </a:pPr>
            <a:r>
              <a:rPr lang="lv-LV" altLang="lv-LV" sz="3200" dirty="0" smtClean="0"/>
              <a:t>Sirds un asinsvadu sistēmas slimības;</a:t>
            </a:r>
          </a:p>
          <a:p>
            <a:pPr lvl="1" eaLnBrk="1" hangingPunct="1">
              <a:lnSpc>
                <a:spcPct val="90000"/>
              </a:lnSpc>
            </a:pPr>
            <a:r>
              <a:rPr lang="lv-LV" altLang="lv-LV" sz="3200" dirty="0" smtClean="0"/>
              <a:t>Infekcijas slimības;</a:t>
            </a:r>
          </a:p>
          <a:p>
            <a:pPr lvl="1" eaLnBrk="1" hangingPunct="1">
              <a:lnSpc>
                <a:spcPct val="90000"/>
              </a:lnSpc>
            </a:pPr>
            <a:r>
              <a:rPr lang="lv-LV" altLang="lv-LV" sz="3200" dirty="0" smtClean="0"/>
              <a:t>Smēķēšanu u.c.</a:t>
            </a:r>
          </a:p>
          <a:p>
            <a:endParaRPr lang="lv-LV" altLang="lv-LV" dirty="0" smtClean="0"/>
          </a:p>
        </p:txBody>
      </p:sp>
      <p:sp>
        <p:nvSpPr>
          <p:cNvPr id="41988"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19D7DE-86C5-497C-AD40-97A0679099AE}" type="slidenum">
              <a:rPr lang="en-US" altLang="lv-LV" smtClean="0"/>
              <a:pPr/>
              <a:t>28</a:t>
            </a:fld>
            <a:endParaRPr lang="en-US" altLang="lv-LV" smtClean="0"/>
          </a:p>
        </p:txBody>
      </p:sp>
    </p:spTree>
    <p:extLst>
      <p:ext uri="{BB962C8B-B14F-4D97-AF65-F5344CB8AC3E}">
        <p14:creationId xmlns:p14="http://schemas.microsoft.com/office/powerpoint/2010/main" val="1058488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lv-LV" altLang="lv-LV" dirty="0" smtClean="0"/>
              <a:t>VVDV koncepcijas ekonomiskā puse? </a:t>
            </a:r>
          </a:p>
        </p:txBody>
      </p:sp>
      <p:sp>
        <p:nvSpPr>
          <p:cNvPr id="23555" name="Content Placeholder 2"/>
          <p:cNvSpPr>
            <a:spLocks noGrp="1"/>
          </p:cNvSpPr>
          <p:nvPr>
            <p:ph idx="1"/>
          </p:nvPr>
        </p:nvSpPr>
        <p:spPr>
          <a:xfrm>
            <a:off x="539552" y="1196752"/>
            <a:ext cx="7786743" cy="4930899"/>
          </a:xfrm>
        </p:spPr>
        <p:txBody>
          <a:bodyPr/>
          <a:lstStyle/>
          <a:p>
            <a:pPr>
              <a:defRPr/>
            </a:pPr>
            <a:r>
              <a:rPr lang="lv-LV" b="1" dirty="0" smtClean="0">
                <a:solidFill>
                  <a:schemeClr val="tx1"/>
                </a:solidFill>
              </a:rPr>
              <a:t>Zaudējumu novēršana </a:t>
            </a:r>
          </a:p>
          <a:p>
            <a:pPr lvl="1">
              <a:defRPr/>
            </a:pPr>
            <a:r>
              <a:rPr lang="lv-LV" sz="3200" dirty="0" smtClean="0">
                <a:solidFill>
                  <a:schemeClr val="tx1"/>
                </a:solidFill>
              </a:rPr>
              <a:t>Slimības lapu skaita samazināšana</a:t>
            </a:r>
          </a:p>
          <a:p>
            <a:pPr lvl="1">
              <a:defRPr/>
            </a:pPr>
            <a:r>
              <a:rPr lang="lv-LV" sz="3200" dirty="0" smtClean="0">
                <a:solidFill>
                  <a:schemeClr val="tx1"/>
                </a:solidFill>
              </a:rPr>
              <a:t>«</a:t>
            </a:r>
            <a:r>
              <a:rPr lang="lv-LV" sz="3200" i="1" dirty="0" err="1" smtClean="0">
                <a:solidFill>
                  <a:schemeClr val="tx1"/>
                </a:solidFill>
              </a:rPr>
              <a:t>Prezenteisma</a:t>
            </a:r>
            <a:r>
              <a:rPr lang="lv-LV" sz="3200" dirty="0" smtClean="0">
                <a:solidFill>
                  <a:schemeClr val="tx1"/>
                </a:solidFill>
              </a:rPr>
              <a:t>» samazināšana</a:t>
            </a:r>
          </a:p>
          <a:p>
            <a:pPr lvl="1">
              <a:defRPr/>
            </a:pPr>
            <a:r>
              <a:rPr lang="lv-LV" sz="3200" dirty="0" smtClean="0">
                <a:solidFill>
                  <a:schemeClr val="tx1"/>
                </a:solidFill>
              </a:rPr>
              <a:t>Darba spēju pazemināšanās novēršana</a:t>
            </a:r>
          </a:p>
          <a:p>
            <a:pPr>
              <a:defRPr/>
            </a:pPr>
            <a:r>
              <a:rPr lang="lv-LV" b="1" dirty="0" smtClean="0">
                <a:solidFill>
                  <a:schemeClr val="tx1"/>
                </a:solidFill>
              </a:rPr>
              <a:t>Peļņas palielināšana </a:t>
            </a:r>
            <a:r>
              <a:rPr lang="lv-LV" b="1" dirty="0">
                <a:solidFill>
                  <a:schemeClr val="tx1"/>
                </a:solidFill>
              </a:rPr>
              <a:t>	</a:t>
            </a:r>
            <a:endParaRPr lang="lv-LV" b="1" dirty="0" smtClean="0">
              <a:solidFill>
                <a:schemeClr val="tx1"/>
              </a:solidFill>
            </a:endParaRPr>
          </a:p>
          <a:p>
            <a:pPr lvl="1">
              <a:defRPr/>
            </a:pPr>
            <a:r>
              <a:rPr lang="lv-LV" sz="3200" dirty="0" smtClean="0">
                <a:solidFill>
                  <a:schemeClr val="tx1"/>
                </a:solidFill>
              </a:rPr>
              <a:t>Darba spēju pieaugums</a:t>
            </a:r>
          </a:p>
          <a:p>
            <a:pPr lvl="1">
              <a:defRPr/>
            </a:pPr>
            <a:r>
              <a:rPr lang="lv-LV" sz="3200" dirty="0">
                <a:solidFill>
                  <a:schemeClr val="tx1"/>
                </a:solidFill>
              </a:rPr>
              <a:t>Mazāka personāla mainība</a:t>
            </a:r>
          </a:p>
          <a:p>
            <a:pPr lvl="1">
              <a:defRPr/>
            </a:pPr>
            <a:r>
              <a:rPr lang="lv-LV" sz="3200" dirty="0" smtClean="0">
                <a:solidFill>
                  <a:schemeClr val="tx1"/>
                </a:solidFill>
              </a:rPr>
              <a:t>Paaugstināta </a:t>
            </a:r>
            <a:r>
              <a:rPr lang="lv-LV" sz="3200" dirty="0">
                <a:solidFill>
                  <a:schemeClr val="tx1"/>
                </a:solidFill>
              </a:rPr>
              <a:t>darbinieku </a:t>
            </a:r>
            <a:r>
              <a:rPr lang="lv-LV" sz="3200" dirty="0" smtClean="0">
                <a:solidFill>
                  <a:schemeClr val="tx1"/>
                </a:solidFill>
              </a:rPr>
              <a:t>motivācija u.c.</a:t>
            </a:r>
            <a:endParaRPr lang="lv-LV" sz="3200" dirty="0">
              <a:solidFill>
                <a:schemeClr val="tx1"/>
              </a:solidFill>
            </a:endParaRPr>
          </a:p>
          <a:p>
            <a:pPr lvl="2">
              <a:defRPr/>
            </a:pPr>
            <a:endParaRPr lang="lv-LV" sz="2800" dirty="0" smtClean="0">
              <a:solidFill>
                <a:srgbClr val="FF0000"/>
              </a:solidFill>
            </a:endParaRPr>
          </a:p>
          <a:p>
            <a:pPr marL="909637" lvl="2" indent="0">
              <a:buFont typeface="Wingdings" pitchFamily="2" charset="2"/>
              <a:buNone/>
              <a:defRPr/>
            </a:pPr>
            <a:endParaRPr lang="lv-LV" sz="2800" dirty="0" smtClean="0">
              <a:solidFill>
                <a:srgbClr val="FF0000"/>
              </a:solidFill>
            </a:endParaRPr>
          </a:p>
        </p:txBody>
      </p:sp>
      <p:sp>
        <p:nvSpPr>
          <p:cNvPr id="35844"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C1BF6FF-3C6F-4E00-AF31-BADB50EC4C94}" type="slidenum">
              <a:rPr lang="en-US" altLang="lv-LV" smtClean="0"/>
              <a:pPr/>
              <a:t>29</a:t>
            </a:fld>
            <a:endParaRPr lang="en-US" altLang="lv-LV" smtClean="0"/>
          </a:p>
        </p:txBody>
      </p:sp>
    </p:spTree>
    <p:extLst>
      <p:ext uri="{BB962C8B-B14F-4D97-AF65-F5344CB8AC3E}">
        <p14:creationId xmlns:p14="http://schemas.microsoft.com/office/powerpoint/2010/main" val="2396772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51520" y="836712"/>
            <a:ext cx="8497193" cy="5256584"/>
          </a:xfrm>
        </p:spPr>
        <p:txBody>
          <a:bodyPr/>
          <a:lstStyle/>
          <a:p>
            <a:r>
              <a:rPr lang="lv-LV" altLang="lv-LV" sz="2800" dirty="0" smtClean="0"/>
              <a:t>Tuvākā un tālāk nākotnē mūs sagaida daudzas problēmas: </a:t>
            </a:r>
          </a:p>
          <a:p>
            <a:pPr lvl="1"/>
            <a:r>
              <a:rPr lang="lv-LV" altLang="lv-LV" sz="2600" dirty="0" smtClean="0"/>
              <a:t>Populācijas (un arī darbspēka) novecošana, izmaiņas darba spējās</a:t>
            </a:r>
          </a:p>
          <a:p>
            <a:pPr lvl="1"/>
            <a:r>
              <a:rPr lang="lv-LV" altLang="lv-LV" sz="2600" dirty="0" smtClean="0"/>
              <a:t>Pieaugošs cilvēku skaits ar hroniskām saslimšanām, attiecīgi papildus noslogojums veselības un sociālajai sistēmai</a:t>
            </a:r>
          </a:p>
          <a:p>
            <a:pPr lvl="1"/>
            <a:r>
              <a:rPr lang="lv-LV" altLang="lv-LV" sz="2600" dirty="0" smtClean="0"/>
              <a:t>Izmaiņas pašā darba vidē un jauni riski </a:t>
            </a:r>
          </a:p>
          <a:p>
            <a:pPr lvl="1"/>
            <a:r>
              <a:rPr lang="lv-LV" altLang="lv-LV" sz="2600" dirty="0" smtClean="0"/>
              <a:t>Veselības veicināšanas un slimību profilakses nozīmes pieaugums</a:t>
            </a:r>
          </a:p>
          <a:p>
            <a:pPr lvl="1"/>
            <a:r>
              <a:rPr lang="lv-LV" altLang="lv-LV" sz="2600" dirty="0" smtClean="0"/>
              <a:t>Slikta uztura, atkarību un kaitīgo ieradumu pieaugumus</a:t>
            </a:r>
          </a:p>
          <a:p>
            <a:r>
              <a:rPr lang="lv-LV" altLang="lv-LV" sz="2800" dirty="0" smtClean="0"/>
              <a:t>Tā būs gan ekonomiska, gan sociāla problēma</a:t>
            </a:r>
            <a:endParaRPr lang="en-US" altLang="lv-LV" sz="2800" dirty="0" smtClean="0"/>
          </a:p>
        </p:txBody>
      </p:sp>
      <p:sp>
        <p:nvSpPr>
          <p:cNvPr id="4" name="Title 1"/>
          <p:cNvSpPr txBox="1">
            <a:spLocks/>
          </p:cNvSpPr>
          <p:nvPr/>
        </p:nvSpPr>
        <p:spPr bwMode="auto">
          <a:xfrm>
            <a:off x="395536" y="188913"/>
            <a:ext cx="8353177" cy="647799"/>
          </a:xfrm>
          <a:prstGeom prst="rect">
            <a:avLst/>
          </a:prstGeom>
          <a:noFill/>
          <a:ln w="9525">
            <a:noFill/>
            <a:round/>
            <a:headEnd/>
            <a:tailEnd/>
          </a:ln>
          <a:effectLst/>
        </p:spPr>
        <p:txBody>
          <a:bodyPr lIns="90000" tIns="46800" rIns="90000" bIns="46800" anchor="t"/>
          <a:lstStyle/>
          <a:p>
            <a:pPr defTabSz="449263">
              <a:lnSpc>
                <a:spcPct val="101000"/>
              </a:lnSpc>
              <a:buClr>
                <a:srgbClr val="8A4D48"/>
              </a:buClr>
              <a:buSzPct val="100000"/>
              <a:buFont typeface="Trajan Pro Omni"/>
              <a:buNone/>
              <a:defRPr/>
            </a:pPr>
            <a:r>
              <a:rPr lang="lv-LV" sz="4800" b="1" kern="0" dirty="0">
                <a:solidFill>
                  <a:srgbClr val="D2640A"/>
                </a:solidFill>
                <a:latin typeface="+mn-lt"/>
                <a:ea typeface="+mj-ea"/>
                <a:cs typeface="Times New Roman" pitchFamily="18" charset="0"/>
              </a:rPr>
              <a:t>Izaicinājumi turpmākajā laika periodā</a:t>
            </a:r>
            <a:endParaRPr lang="lv-LV" sz="4800" kern="0" dirty="0">
              <a:solidFill>
                <a:srgbClr val="D2640A"/>
              </a:solidFill>
              <a:effectLst>
                <a:outerShdw blurRad="38100" dist="38100" dir="2700000" algn="tl">
                  <a:srgbClr val="C0C0C0"/>
                </a:outerShdw>
              </a:effectLst>
              <a:latin typeface="+mn-lt"/>
              <a:ea typeface="+mj-ea"/>
              <a:cs typeface="Times New Roman" pitchFamily="18" charset="0"/>
            </a:endParaRPr>
          </a:p>
        </p:txBody>
      </p:sp>
    </p:spTree>
    <p:extLst>
      <p:ext uri="{BB962C8B-B14F-4D97-AF65-F5344CB8AC3E}">
        <p14:creationId xmlns:p14="http://schemas.microsoft.com/office/powerpoint/2010/main" val="961126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451968-9F3A-487D-B87F-E6997DFA9148}" type="slidenum">
              <a:rPr lang="en-US" altLang="lv-LV" smtClean="0"/>
              <a:pPr/>
              <a:t>30</a:t>
            </a:fld>
            <a:endParaRPr lang="en-US" altLang="lv-LV" smtClean="0"/>
          </a:p>
        </p:txBody>
      </p:sp>
      <p:sp>
        <p:nvSpPr>
          <p:cNvPr id="43011" name="Rectangle 2"/>
          <p:cNvSpPr>
            <a:spLocks noGrp="1" noChangeArrowheads="1"/>
          </p:cNvSpPr>
          <p:nvPr>
            <p:ph type="title"/>
          </p:nvPr>
        </p:nvSpPr>
        <p:spPr>
          <a:xfrm>
            <a:off x="395536" y="21095"/>
            <a:ext cx="7858696" cy="1031641"/>
          </a:xfrm>
        </p:spPr>
        <p:txBody>
          <a:bodyPr/>
          <a:lstStyle/>
          <a:p>
            <a:pPr eaLnBrk="1" hangingPunct="1"/>
            <a:r>
              <a:rPr lang="lv-LV" altLang="lv-LV" dirty="0" smtClean="0"/>
              <a:t>Vai var novērst un samazināt slimošanu un </a:t>
            </a:r>
            <a:r>
              <a:rPr lang="lv-LV" altLang="lv-LV" dirty="0" err="1" smtClean="0"/>
              <a:t>prezenteismu</a:t>
            </a:r>
            <a:r>
              <a:rPr lang="lv-LV" altLang="lv-LV" dirty="0" smtClean="0"/>
              <a:t>? </a:t>
            </a:r>
          </a:p>
        </p:txBody>
      </p:sp>
      <p:sp>
        <p:nvSpPr>
          <p:cNvPr id="43012" name="Rectangle 3"/>
          <p:cNvSpPr>
            <a:spLocks noGrp="1" noChangeArrowheads="1"/>
          </p:cNvSpPr>
          <p:nvPr>
            <p:ph type="body" idx="1"/>
          </p:nvPr>
        </p:nvSpPr>
        <p:spPr>
          <a:xfrm>
            <a:off x="467544" y="980728"/>
            <a:ext cx="8281169" cy="5256560"/>
          </a:xfrm>
        </p:spPr>
        <p:txBody>
          <a:bodyPr/>
          <a:lstStyle/>
          <a:p>
            <a:pPr eaLnBrk="1" hangingPunct="1"/>
            <a:r>
              <a:rPr lang="lv-LV" altLang="lv-LV" sz="3200" b="1" dirty="0" smtClean="0"/>
              <a:t>JĀ! VVDV bieži ir vērsta uz šo aspektu!</a:t>
            </a:r>
          </a:p>
          <a:p>
            <a:pPr eaLnBrk="1" hangingPunct="1"/>
            <a:r>
              <a:rPr lang="lv-LV" altLang="lv-LV" sz="2800" dirty="0" smtClean="0"/>
              <a:t>Daudz un dažādu pētījumu, piemēram, tika analizēta dažādu profilaktisku medikamentu lietošana, pierādot, ka vislabāk atmaksājās:</a:t>
            </a:r>
          </a:p>
          <a:p>
            <a:pPr lvl="1" eaLnBrk="1" hangingPunct="1"/>
            <a:r>
              <a:rPr lang="lv-LV" altLang="lv-LV" dirty="0" smtClean="0"/>
              <a:t>vakcinācijas pret gripu </a:t>
            </a:r>
          </a:p>
          <a:p>
            <a:pPr lvl="1" eaLnBrk="1" hangingPunct="1"/>
            <a:r>
              <a:rPr lang="lv-LV" altLang="lv-LV" dirty="0" smtClean="0"/>
              <a:t>moderno preparātu lietošana pret migrēnu </a:t>
            </a:r>
          </a:p>
          <a:p>
            <a:pPr lvl="1" eaLnBrk="1" hangingPunct="1"/>
            <a:r>
              <a:rPr lang="lv-LV" altLang="lv-LV" dirty="0" smtClean="0"/>
              <a:t>dažādu anti-alerģisku medikamentu lietošana </a:t>
            </a:r>
          </a:p>
          <a:p>
            <a:pPr eaLnBrk="1" hangingPunct="1"/>
            <a:r>
              <a:rPr lang="lv-LV" altLang="lv-LV" sz="2800" dirty="0" smtClean="0"/>
              <a:t>Analizējot citā pētījumā: </a:t>
            </a:r>
          </a:p>
          <a:p>
            <a:pPr lvl="1" eaLnBrk="1" hangingPunct="1"/>
            <a:r>
              <a:rPr lang="lv-LV" altLang="lv-LV" dirty="0" smtClean="0"/>
              <a:t>muguras un spranda sāpes – pasākumi šo sūdzību skaita samazināšanai ir finansiāli visefektīvākie </a:t>
            </a:r>
          </a:p>
        </p:txBody>
      </p:sp>
    </p:spTree>
    <p:extLst>
      <p:ext uri="{BB962C8B-B14F-4D97-AF65-F5344CB8AC3E}">
        <p14:creationId xmlns:p14="http://schemas.microsoft.com/office/powerpoint/2010/main" val="1253537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7545" y="214290"/>
            <a:ext cx="8176422" cy="838446"/>
          </a:xfrm>
        </p:spPr>
        <p:txBody>
          <a:bodyPr/>
          <a:lstStyle/>
          <a:p>
            <a:pPr eaLnBrk="1" hangingPunct="1"/>
            <a:r>
              <a:rPr lang="lv-LV" altLang="lv-LV" sz="3200" b="1" dirty="0" smtClean="0"/>
              <a:t>Piemērs: Gripas vakcīna </a:t>
            </a:r>
            <a:r>
              <a:rPr lang="lv-LV" altLang="lv-LV" dirty="0" smtClean="0"/>
              <a:t/>
            </a:r>
            <a:br>
              <a:rPr lang="lv-LV" altLang="lv-LV" dirty="0" smtClean="0"/>
            </a:br>
            <a:r>
              <a:rPr lang="lv-LV" altLang="lv-LV" sz="2400" dirty="0" smtClean="0"/>
              <a:t>(20 nodarbināto uzņēmums)</a:t>
            </a:r>
            <a:endParaRPr lang="lv-LV" altLang="lv-LV" sz="3200" dirty="0" smtClean="0"/>
          </a:p>
        </p:txBody>
      </p:sp>
      <p:sp>
        <p:nvSpPr>
          <p:cNvPr id="45059" name="Content Placeholder 2"/>
          <p:cNvSpPr>
            <a:spLocks noGrp="1"/>
          </p:cNvSpPr>
          <p:nvPr>
            <p:ph idx="1"/>
          </p:nvPr>
        </p:nvSpPr>
        <p:spPr>
          <a:xfrm>
            <a:off x="395536" y="1340768"/>
            <a:ext cx="8496944" cy="4825082"/>
          </a:xfrm>
        </p:spPr>
        <p:txBody>
          <a:bodyPr/>
          <a:lstStyle/>
          <a:p>
            <a:pPr eaLnBrk="1" hangingPunct="1">
              <a:spcBef>
                <a:spcPts val="0"/>
              </a:spcBef>
              <a:spcAft>
                <a:spcPts val="0"/>
              </a:spcAft>
              <a:buFont typeface="Arial" charset="0"/>
              <a:buChar char="•"/>
              <a:defRPr/>
            </a:pPr>
            <a:r>
              <a:rPr lang="lv-LV" altLang="lv-LV" sz="2800" dirty="0" smtClean="0"/>
              <a:t>Izmaksas visu darbinieku vakcinācijai: 20 X 7,50 = 150,00 Euro</a:t>
            </a:r>
          </a:p>
          <a:p>
            <a:pPr eaLnBrk="1" hangingPunct="1">
              <a:spcBef>
                <a:spcPts val="0"/>
              </a:spcBef>
              <a:spcAft>
                <a:spcPts val="0"/>
              </a:spcAft>
              <a:buFont typeface="Arial" charset="0"/>
              <a:buChar char="•"/>
              <a:defRPr/>
            </a:pPr>
            <a:r>
              <a:rPr lang="lv-LV" altLang="lv-LV" sz="2800" dirty="0" smtClean="0"/>
              <a:t>1 darbinieku saslimšanas TIEŠĀS izmaksas darba devējam: </a:t>
            </a:r>
            <a:r>
              <a:rPr lang="lv-LV" altLang="lv-LV" sz="2800" b="1" dirty="0" smtClean="0">
                <a:solidFill>
                  <a:srgbClr val="FF0000"/>
                </a:solidFill>
              </a:rPr>
              <a:t>165 Euro </a:t>
            </a:r>
            <a:r>
              <a:rPr lang="lv-LV" altLang="lv-LV" sz="2800" b="1" dirty="0" smtClean="0">
                <a:solidFill>
                  <a:srgbClr val="376416"/>
                </a:solidFill>
              </a:rPr>
              <a:t>(+15</a:t>
            </a:r>
            <a:r>
              <a:rPr lang="lv-LV" altLang="lv-LV" sz="2800" b="1" dirty="0">
                <a:solidFill>
                  <a:srgbClr val="376416"/>
                </a:solidFill>
              </a:rPr>
              <a:t> </a:t>
            </a:r>
            <a:r>
              <a:rPr lang="lv-LV" altLang="lv-LV" sz="2800" b="1" dirty="0" smtClean="0">
                <a:solidFill>
                  <a:srgbClr val="376416"/>
                </a:solidFill>
              </a:rPr>
              <a:t>Euro)</a:t>
            </a:r>
          </a:p>
          <a:p>
            <a:pPr eaLnBrk="1" hangingPunct="1">
              <a:spcBef>
                <a:spcPts val="0"/>
              </a:spcBef>
              <a:spcAft>
                <a:spcPts val="0"/>
              </a:spcAft>
              <a:buFont typeface="Arial" charset="0"/>
              <a:buChar char="•"/>
              <a:defRPr/>
            </a:pPr>
            <a:r>
              <a:rPr lang="lv-LV" altLang="lv-LV" sz="2800" dirty="0" smtClean="0"/>
              <a:t>2 darbinieku saslimšanas izmaksas: </a:t>
            </a:r>
            <a:r>
              <a:rPr lang="lv-LV" altLang="lv-LV" sz="2800" b="1" dirty="0" smtClean="0">
                <a:solidFill>
                  <a:srgbClr val="FF0000"/>
                </a:solidFill>
              </a:rPr>
              <a:t>330 Euro </a:t>
            </a:r>
            <a:r>
              <a:rPr lang="lv-LV" altLang="lv-LV" sz="2800" b="1" dirty="0" smtClean="0">
                <a:solidFill>
                  <a:srgbClr val="376416"/>
                </a:solidFill>
              </a:rPr>
              <a:t>(+180)</a:t>
            </a:r>
          </a:p>
          <a:p>
            <a:pPr eaLnBrk="1" hangingPunct="1">
              <a:spcBef>
                <a:spcPts val="0"/>
              </a:spcBef>
              <a:spcAft>
                <a:spcPts val="0"/>
              </a:spcAft>
              <a:buFont typeface="Arial" charset="0"/>
              <a:buChar char="•"/>
              <a:defRPr/>
            </a:pPr>
            <a:r>
              <a:rPr lang="lv-LV" altLang="lv-LV" sz="2800" b="1" dirty="0" smtClean="0">
                <a:solidFill>
                  <a:srgbClr val="FF0000"/>
                </a:solidFill>
              </a:rPr>
              <a:t>+ Netiešās izmaksas? </a:t>
            </a:r>
            <a:r>
              <a:rPr lang="lv-LV" altLang="lv-LV" sz="2800" dirty="0" smtClean="0"/>
              <a:t>(virsstundas, aizvietošana, laiks darbu pārplānošanai, negūtā peļņa, zaudēti pasūtījumi u.c.)</a:t>
            </a:r>
          </a:p>
          <a:p>
            <a:pPr marL="0" indent="0" eaLnBrk="1" hangingPunct="1">
              <a:spcBef>
                <a:spcPts val="0"/>
              </a:spcBef>
              <a:spcAft>
                <a:spcPts val="0"/>
              </a:spcAft>
              <a:buFont typeface="Wingdings" pitchFamily="2" charset="2"/>
              <a:buNone/>
              <a:defRPr/>
            </a:pPr>
            <a:endParaRPr lang="lv-LV" altLang="lv-LV" sz="1400" dirty="0"/>
          </a:p>
          <a:p>
            <a:pPr marL="0" indent="0" eaLnBrk="1" hangingPunct="1">
              <a:spcBef>
                <a:spcPts val="0"/>
              </a:spcBef>
              <a:spcAft>
                <a:spcPts val="0"/>
              </a:spcAft>
              <a:buFont typeface="Wingdings" pitchFamily="2" charset="2"/>
              <a:buNone/>
              <a:defRPr/>
            </a:pPr>
            <a:r>
              <a:rPr lang="lv-LV" altLang="lv-LV" sz="1400" dirty="0" smtClean="0"/>
              <a:t>Izejas dati: vidējā darba samaksa 766,00 </a:t>
            </a:r>
            <a:r>
              <a:rPr lang="lv-LV" altLang="lv-LV" sz="1400" dirty="0" err="1" smtClean="0"/>
              <a:t>Euro</a:t>
            </a:r>
            <a:r>
              <a:rPr lang="lv-LV" altLang="lv-LV" sz="1400" dirty="0" smtClean="0"/>
              <a:t> bruto, 21 </a:t>
            </a:r>
            <a:r>
              <a:rPr lang="lv-LV" altLang="lv-LV" sz="1400" dirty="0" err="1" smtClean="0"/>
              <a:t>dd</a:t>
            </a:r>
            <a:r>
              <a:rPr lang="lv-LV" altLang="lv-LV" sz="1400" dirty="0" smtClean="0"/>
              <a:t>/mēnesī, vidējais slimības ilgums 6 dienas, 1 slimības diena – neapmaksāta, 2-3.diena 75% no algas, 4.,5.,6. – 80%</a:t>
            </a:r>
            <a:endParaRPr lang="lv-LV" altLang="lv-LV" dirty="0" smtClean="0"/>
          </a:p>
          <a:p>
            <a:pPr eaLnBrk="1" hangingPunct="1">
              <a:spcBef>
                <a:spcPts val="0"/>
              </a:spcBef>
              <a:spcAft>
                <a:spcPts val="0"/>
              </a:spcAft>
              <a:buFont typeface="Arial" charset="0"/>
              <a:buChar char="•"/>
              <a:defRPr/>
            </a:pPr>
            <a:endParaRPr lang="lv-LV" altLang="lv-LV" dirty="0" smtClean="0"/>
          </a:p>
        </p:txBody>
      </p:sp>
    </p:spTree>
    <p:extLst>
      <p:ext uri="{BB962C8B-B14F-4D97-AF65-F5344CB8AC3E}">
        <p14:creationId xmlns:p14="http://schemas.microsoft.com/office/powerpoint/2010/main" val="648307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8913"/>
            <a:ext cx="8004175" cy="719807"/>
          </a:xfrm>
        </p:spPr>
        <p:txBody>
          <a:bodyPr/>
          <a:lstStyle/>
          <a:p>
            <a:r>
              <a:rPr lang="lv-LV" dirty="0" smtClean="0"/>
              <a:t>Realitāte ar vakcinācijām?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 y="914326"/>
            <a:ext cx="9145960" cy="381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a:spLocks noGrp="1"/>
          </p:cNvSpPr>
          <p:nvPr>
            <p:ph type="body" sz="half" idx="1"/>
          </p:nvPr>
        </p:nvSpPr>
        <p:spPr>
          <a:xfrm>
            <a:off x="323528" y="4941168"/>
            <a:ext cx="8136904" cy="1296144"/>
          </a:xfrm>
        </p:spPr>
        <p:txBody>
          <a:bodyPr/>
          <a:lstStyle/>
          <a:p>
            <a:r>
              <a:rPr lang="lv-LV" sz="2000" dirty="0" smtClean="0"/>
              <a:t>5,1% - pēdējā gada laikā….</a:t>
            </a:r>
          </a:p>
          <a:p>
            <a:r>
              <a:rPr lang="lv-LV" sz="2000" dirty="0" smtClean="0"/>
              <a:t>5,2% - pēdējo 3 gadu laikā….</a:t>
            </a:r>
          </a:p>
          <a:p>
            <a:r>
              <a:rPr lang="lv-LV" sz="2400" b="1" dirty="0" smtClean="0">
                <a:solidFill>
                  <a:srgbClr val="FF0000"/>
                </a:solidFill>
              </a:rPr>
              <a:t>Nekad: 77.4%</a:t>
            </a:r>
            <a:endParaRPr lang="en-GB" sz="2400" b="1" dirty="0">
              <a:solidFill>
                <a:srgbClr val="FF0000"/>
              </a:solidFill>
            </a:endParaRPr>
          </a:p>
        </p:txBody>
      </p:sp>
      <p:sp>
        <p:nvSpPr>
          <p:cNvPr id="7" name="TextBox 6"/>
          <p:cNvSpPr txBox="1"/>
          <p:nvPr/>
        </p:nvSpPr>
        <p:spPr>
          <a:xfrm>
            <a:off x="3707904" y="5858107"/>
            <a:ext cx="5436096" cy="307777"/>
          </a:xfrm>
          <a:prstGeom prst="rect">
            <a:avLst/>
          </a:prstGeom>
          <a:noFill/>
        </p:spPr>
        <p:txBody>
          <a:bodyPr wrap="square" rtlCol="0">
            <a:spAutoFit/>
          </a:bodyPr>
          <a:lstStyle/>
          <a:p>
            <a:r>
              <a:rPr lang="en-GB" sz="1400" baseline="0" dirty="0" smtClean="0"/>
              <a:t>©</a:t>
            </a:r>
            <a:r>
              <a:rPr lang="lv-LV" sz="1400" baseline="0" dirty="0" smtClean="0"/>
              <a:t>SPKC, Latvijas iedzīvotāju veselības paradumu pētījums, 2014</a:t>
            </a:r>
            <a:endParaRPr lang="en-GB" sz="1400" baseline="0" dirty="0"/>
          </a:p>
        </p:txBody>
      </p:sp>
    </p:spTree>
    <p:extLst>
      <p:ext uri="{BB962C8B-B14F-4D97-AF65-F5344CB8AC3E}">
        <p14:creationId xmlns:p14="http://schemas.microsoft.com/office/powerpoint/2010/main" val="82472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lv-LV" altLang="lv-LV" dirty="0"/>
              <a:t>Vai VVDV kāds ņem nopietni? </a:t>
            </a:r>
            <a:r>
              <a:rPr lang="lv-LV" altLang="lv-LV" dirty="0" smtClean="0"/>
              <a:t/>
            </a:r>
            <a:br>
              <a:rPr lang="lv-LV" altLang="lv-LV" dirty="0" smtClean="0"/>
            </a:br>
            <a:r>
              <a:rPr lang="lv-LV" altLang="lv-LV" dirty="0" smtClean="0">
                <a:solidFill>
                  <a:srgbClr val="C00000"/>
                </a:solidFill>
              </a:rPr>
              <a:t>Piemērs</a:t>
            </a:r>
            <a:r>
              <a:rPr lang="lv-LV" altLang="lv-LV" dirty="0">
                <a:solidFill>
                  <a:srgbClr val="C00000"/>
                </a:solidFill>
              </a:rPr>
              <a:t>: Somija</a:t>
            </a:r>
            <a:endParaRPr lang="lv-LV" altLang="lv-LV" dirty="0" smtClean="0"/>
          </a:p>
        </p:txBody>
      </p:sp>
      <p:sp>
        <p:nvSpPr>
          <p:cNvPr id="21507" name="Content Placeholder 2"/>
          <p:cNvSpPr>
            <a:spLocks noGrp="1"/>
          </p:cNvSpPr>
          <p:nvPr>
            <p:ph idx="1"/>
          </p:nvPr>
        </p:nvSpPr>
        <p:spPr>
          <a:xfrm>
            <a:off x="250825" y="1268413"/>
            <a:ext cx="8713788" cy="4968875"/>
          </a:xfrm>
        </p:spPr>
        <p:txBody>
          <a:bodyPr/>
          <a:lstStyle/>
          <a:p>
            <a:pPr lvl="1"/>
            <a:r>
              <a:rPr lang="lv-LV" altLang="lv-LV" dirty="0" smtClean="0"/>
              <a:t>Ļoti intensīvi pēta sava darba spēka problēmas!</a:t>
            </a:r>
          </a:p>
          <a:p>
            <a:pPr lvl="1"/>
            <a:r>
              <a:rPr lang="lv-LV" altLang="lv-LV" dirty="0" smtClean="0"/>
              <a:t>Viena no svarīgākajām (vairums “parasto” problēmu ir sekmīgi samazinātas) ir priekšlaicīga pensionēšanas darbspēju zuduma dēļ (dažādi iemesli)</a:t>
            </a:r>
          </a:p>
          <a:p>
            <a:pPr lvl="1"/>
            <a:r>
              <a:rPr lang="lv-LV" altLang="lv-LV" b="1" dirty="0" smtClean="0">
                <a:solidFill>
                  <a:srgbClr val="C00000"/>
                </a:solidFill>
              </a:rPr>
              <a:t>1 gadu ilgāka veselīga darba dzīvē – 4% no IKP! (LV tas būtu – 932 miljoni Euro)</a:t>
            </a:r>
          </a:p>
          <a:p>
            <a:pPr lvl="1"/>
            <a:r>
              <a:rPr lang="lv-LV" altLang="lv-LV" dirty="0" smtClean="0"/>
              <a:t>Pētīts, ka 2008.gadā vidējās priekšlaicīgas pensionēšanas izmaksas – 20 miljardi EURO </a:t>
            </a:r>
          </a:p>
          <a:p>
            <a:pPr lvl="1"/>
            <a:r>
              <a:rPr lang="lv-LV" altLang="lv-LV" dirty="0" smtClean="0"/>
              <a:t>Kopā ar slimības lapām un nelaimes gadījumiem: ~</a:t>
            </a:r>
            <a:r>
              <a:rPr lang="lv-LV" altLang="lv-LV" b="1" dirty="0" smtClean="0"/>
              <a:t>24-30 miljardi/gadā </a:t>
            </a:r>
            <a:r>
              <a:rPr lang="lv-LV" altLang="lv-LV" dirty="0" smtClean="0"/>
              <a:t>(2012)</a:t>
            </a:r>
          </a:p>
        </p:txBody>
      </p:sp>
    </p:spTree>
    <p:extLst>
      <p:ext uri="{BB962C8B-B14F-4D97-AF65-F5344CB8AC3E}">
        <p14:creationId xmlns:p14="http://schemas.microsoft.com/office/powerpoint/2010/main" val="4052138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560" y="188640"/>
            <a:ext cx="7714680" cy="792088"/>
          </a:xfrm>
        </p:spPr>
        <p:txBody>
          <a:bodyPr/>
          <a:lstStyle/>
          <a:p>
            <a:r>
              <a:rPr lang="lv-LV" altLang="lv-LV" sz="3600" dirty="0" smtClean="0">
                <a:solidFill>
                  <a:srgbClr val="D16309"/>
                </a:solidFill>
              </a:rPr>
              <a:t>Piemērs: Somija</a:t>
            </a:r>
          </a:p>
        </p:txBody>
      </p:sp>
      <p:sp>
        <p:nvSpPr>
          <p:cNvPr id="34819" name="Content Placeholder 2"/>
          <p:cNvSpPr>
            <a:spLocks noGrp="1"/>
          </p:cNvSpPr>
          <p:nvPr>
            <p:ph idx="1"/>
          </p:nvPr>
        </p:nvSpPr>
        <p:spPr>
          <a:xfrm>
            <a:off x="611560" y="908720"/>
            <a:ext cx="8353053" cy="5257130"/>
          </a:xfrm>
        </p:spPr>
        <p:txBody>
          <a:bodyPr/>
          <a:lstStyle/>
          <a:p>
            <a:r>
              <a:rPr lang="lv-LV" altLang="lv-LV" sz="2800" b="1" dirty="0" smtClean="0"/>
              <a:t>Valsts politikas mērķis: Darba karjeras pagarināšana par 3 gadiem laikā līdz 2020.gadam: </a:t>
            </a:r>
          </a:p>
          <a:p>
            <a:pPr lvl="1"/>
            <a:r>
              <a:rPr lang="lv-LV" altLang="lv-LV" sz="2600" dirty="0" smtClean="0"/>
              <a:t>Nelaimes gadījumu samazināšana</a:t>
            </a:r>
          </a:p>
          <a:p>
            <a:pPr lvl="1"/>
            <a:r>
              <a:rPr lang="lv-LV" altLang="lv-LV" sz="2600" dirty="0" smtClean="0"/>
              <a:t>Arodslimību novēršana</a:t>
            </a:r>
          </a:p>
          <a:p>
            <a:pPr lvl="1"/>
            <a:r>
              <a:rPr lang="lv-LV" altLang="lv-LV" sz="2600" b="1" dirty="0" smtClean="0">
                <a:solidFill>
                  <a:srgbClr val="FF0000"/>
                </a:solidFill>
              </a:rPr>
              <a:t>Slimības lapu skaita samazināšana</a:t>
            </a:r>
          </a:p>
          <a:p>
            <a:pPr lvl="1"/>
            <a:r>
              <a:rPr lang="lv-LV" altLang="lv-LV" sz="2600" dirty="0" smtClean="0"/>
              <a:t>Invaliditātes pensiju samazināšana, atgriešana darbā pēc balsta-kustību aparāta slimībām, garīgās veselības problēmām</a:t>
            </a:r>
          </a:p>
          <a:p>
            <a:pPr lvl="1"/>
            <a:r>
              <a:rPr lang="lv-LV" altLang="lv-LV" sz="2600" b="1" dirty="0" smtClean="0">
                <a:solidFill>
                  <a:srgbClr val="FF0000"/>
                </a:solidFill>
              </a:rPr>
              <a:t>Motivācijas un apmierinātības ar darbu pielielināšana</a:t>
            </a:r>
          </a:p>
          <a:p>
            <a:pPr lvl="1"/>
            <a:r>
              <a:rPr lang="lv-LV" altLang="lv-LV" sz="2600" b="1" dirty="0" smtClean="0">
                <a:solidFill>
                  <a:srgbClr val="FF0000"/>
                </a:solidFill>
              </a:rPr>
              <a:t>Prasmju un iemaņu attīstīšana</a:t>
            </a:r>
          </a:p>
        </p:txBody>
      </p:sp>
      <p:sp>
        <p:nvSpPr>
          <p:cNvPr id="34820"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58EC13E-2B5B-4366-A32A-5657FD3BEAEF}" type="slidenum">
              <a:rPr lang="en-US" altLang="lv-LV" smtClean="0"/>
              <a:pPr/>
              <a:t>34</a:t>
            </a:fld>
            <a:endParaRPr lang="en-US" altLang="lv-LV" smtClean="0"/>
          </a:p>
        </p:txBody>
      </p:sp>
    </p:spTree>
    <p:extLst>
      <p:ext uri="{BB962C8B-B14F-4D97-AF65-F5344CB8AC3E}">
        <p14:creationId xmlns:p14="http://schemas.microsoft.com/office/powerpoint/2010/main" val="3699052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7544" y="188640"/>
            <a:ext cx="7858696" cy="504056"/>
          </a:xfrm>
        </p:spPr>
        <p:txBody>
          <a:bodyPr/>
          <a:lstStyle/>
          <a:p>
            <a:r>
              <a:rPr lang="lv-LV" altLang="lv-LV" sz="3600" dirty="0" smtClean="0"/>
              <a:t>Būtiskākie ieguvumi no VVDV?</a:t>
            </a:r>
          </a:p>
        </p:txBody>
      </p:sp>
      <p:sp>
        <p:nvSpPr>
          <p:cNvPr id="37891" name="Content Placeholder 2"/>
          <p:cNvSpPr>
            <a:spLocks noGrp="1"/>
          </p:cNvSpPr>
          <p:nvPr>
            <p:ph idx="1"/>
          </p:nvPr>
        </p:nvSpPr>
        <p:spPr>
          <a:xfrm>
            <a:off x="539552" y="692696"/>
            <a:ext cx="8136904" cy="4930899"/>
          </a:xfrm>
        </p:spPr>
        <p:txBody>
          <a:bodyPr/>
          <a:lstStyle/>
          <a:p>
            <a:r>
              <a:rPr lang="lv-LV" altLang="lv-LV" b="1" dirty="0" smtClean="0"/>
              <a:t>Uzņēmējiem: </a:t>
            </a:r>
          </a:p>
          <a:p>
            <a:pPr lvl="1"/>
            <a:r>
              <a:rPr lang="lv-LV" dirty="0"/>
              <a:t>mazāks skaits darba kavējumu (gan īslaicīgo – piemēram, smēķēšanas pauzes, gan ilglaicīgo, piemēram, ārstēšanās un rehabilitācija pēc infarkta vai insulta);</a:t>
            </a:r>
          </a:p>
          <a:p>
            <a:pPr lvl="1"/>
            <a:r>
              <a:rPr lang="lv-LV" dirty="0"/>
              <a:t>samazinātas tiešās un netiešās izmaksas, kas saistītas ar darba nespējas lapu apmaksu, nodarbināto aizvietošanu u.c.;</a:t>
            </a:r>
          </a:p>
          <a:p>
            <a:pPr lvl="1"/>
            <a:r>
              <a:rPr lang="lv-LV" dirty="0"/>
              <a:t>mazāka nodarbināto mainība;</a:t>
            </a:r>
          </a:p>
          <a:p>
            <a:pPr lvl="1"/>
            <a:r>
              <a:rPr lang="lv-LV" dirty="0"/>
              <a:t>vieglāka personāla atlase (vairāk „</a:t>
            </a:r>
            <a:r>
              <a:rPr lang="lv-LV" i="1" dirty="0"/>
              <a:t>bonusu</a:t>
            </a:r>
            <a:r>
              <a:rPr lang="lv-LV" dirty="0"/>
              <a:t>”, kas tiek piedāvāti nodarbinātajiem);</a:t>
            </a:r>
          </a:p>
          <a:p>
            <a:pPr lvl="1"/>
            <a:endParaRPr lang="lv-LV" altLang="lv-LV" dirty="0" smtClean="0"/>
          </a:p>
          <a:p>
            <a:endParaRPr lang="lv-LV" altLang="lv-LV" dirty="0" smtClean="0"/>
          </a:p>
        </p:txBody>
      </p:sp>
      <p:sp>
        <p:nvSpPr>
          <p:cNvPr id="37892"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F6E5D51-6229-49C3-B2EB-FD84AAE77D88}" type="slidenum">
              <a:rPr lang="en-US" altLang="lv-LV" smtClean="0"/>
              <a:pPr/>
              <a:t>35</a:t>
            </a:fld>
            <a:endParaRPr lang="en-US" altLang="lv-LV" smtClean="0"/>
          </a:p>
        </p:txBody>
      </p:sp>
    </p:spTree>
    <p:extLst>
      <p:ext uri="{BB962C8B-B14F-4D97-AF65-F5344CB8AC3E}">
        <p14:creationId xmlns:p14="http://schemas.microsoft.com/office/powerpoint/2010/main" val="3220330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539552" y="1052736"/>
            <a:ext cx="7992888" cy="4967064"/>
          </a:xfrm>
        </p:spPr>
        <p:txBody>
          <a:bodyPr/>
          <a:lstStyle/>
          <a:p>
            <a:pPr lvl="1"/>
            <a:r>
              <a:rPr lang="lv-LV" dirty="0"/>
              <a:t>labāka nodarbināto motivācija un iesaiste (vairāk un labāki priekšlikumi uzņēmuma darbības uzlabošanai);</a:t>
            </a:r>
          </a:p>
          <a:p>
            <a:pPr lvl="1"/>
            <a:r>
              <a:rPr lang="lv-LV" dirty="0"/>
              <a:t>efektīvāka darba aizsardzības sistēma;</a:t>
            </a:r>
          </a:p>
          <a:p>
            <a:pPr lvl="1"/>
            <a:r>
              <a:rPr lang="lv-LV" dirty="0"/>
              <a:t>mazāki obligāto veselības pārbaužu izdevumi (veselākiem nodarbinātajiem nav jāveic papildus izmeklējumi, lai arodslimību ārsts sniegtu atbildi par veselības stāvokļa atbilstību veicamajam darbam);</a:t>
            </a:r>
          </a:p>
          <a:p>
            <a:pPr lvl="1"/>
            <a:r>
              <a:rPr lang="lv-LV" dirty="0"/>
              <a:t>augstākas uzņēmuma ētiskās vērtības; </a:t>
            </a:r>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36</a:t>
            </a:fld>
            <a:endParaRPr lang="en-US"/>
          </a:p>
        </p:txBody>
      </p:sp>
    </p:spTree>
    <p:extLst>
      <p:ext uri="{BB962C8B-B14F-4D97-AF65-F5344CB8AC3E}">
        <p14:creationId xmlns:p14="http://schemas.microsoft.com/office/powerpoint/2010/main" val="178338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611560" y="1124744"/>
            <a:ext cx="7920880" cy="4895056"/>
          </a:xfrm>
        </p:spPr>
        <p:txBody>
          <a:bodyPr/>
          <a:lstStyle/>
          <a:p>
            <a:pPr lvl="1"/>
            <a:r>
              <a:rPr lang="lv-LV" dirty="0"/>
              <a:t>augstāka produktivitāte;</a:t>
            </a:r>
          </a:p>
          <a:p>
            <a:pPr lvl="1"/>
            <a:r>
              <a:rPr lang="lv-LV" dirty="0"/>
              <a:t>pozitīvs uzņēmuma tēls un reputācija (tāda darba devēja tēls, kurš rūpējas par saviem nodarbinātajiem);</a:t>
            </a:r>
          </a:p>
          <a:p>
            <a:pPr lvl="1"/>
            <a:r>
              <a:rPr lang="lv-LV" dirty="0"/>
              <a:t>labāka uzņēmuma atpazīstamība  (piemēram, nodarbinātie popularizē uzņēmumu, piedaloties sporta pasākumos apģērbā ar darba devēja vai konkrēta produkta logo) u.c.</a:t>
            </a:r>
          </a:p>
          <a:p>
            <a:pPr marL="0" indent="0">
              <a:buNone/>
            </a:pPr>
            <a:endParaRPr lang="lv-LV" dirty="0"/>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37</a:t>
            </a:fld>
            <a:endParaRPr lang="en-US"/>
          </a:p>
        </p:txBody>
      </p:sp>
    </p:spTree>
    <p:extLst>
      <p:ext uri="{BB962C8B-B14F-4D97-AF65-F5344CB8AC3E}">
        <p14:creationId xmlns:p14="http://schemas.microsoft.com/office/powerpoint/2010/main" val="2330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611560" y="1052736"/>
            <a:ext cx="7920880" cy="4967064"/>
          </a:xfrm>
        </p:spPr>
        <p:txBody>
          <a:bodyPr/>
          <a:lstStyle/>
          <a:p>
            <a:r>
              <a:rPr lang="lv-LV" b="1" dirty="0" smtClean="0"/>
              <a:t>Nodarbinātajiem: </a:t>
            </a:r>
          </a:p>
          <a:p>
            <a:pPr lvl="1"/>
            <a:r>
              <a:rPr lang="lv-LV" dirty="0"/>
              <a:t>veselīgāka un drošāka darba vide;</a:t>
            </a:r>
          </a:p>
          <a:p>
            <a:pPr lvl="1"/>
            <a:r>
              <a:rPr lang="lv-LV" dirty="0"/>
              <a:t>ilgāk saglabātas labas darba spējas;</a:t>
            </a:r>
          </a:p>
          <a:p>
            <a:pPr lvl="1"/>
            <a:r>
              <a:rPr lang="lv-LV" dirty="0"/>
              <a:t>labāka veselība, tāpēc labāka konkurētspēja darba tirgū salīdzinājumā ar citiem tāda paša vecuma cilvēkiem;</a:t>
            </a:r>
          </a:p>
          <a:p>
            <a:pPr lvl="1"/>
            <a:r>
              <a:rPr lang="lv-LV" dirty="0"/>
              <a:t>labāka veselība, tāpēc mazāki izdevumi par medikamentiem un ārstu apmeklējumiem;</a:t>
            </a:r>
          </a:p>
          <a:p>
            <a:pPr lvl="1"/>
            <a:r>
              <a:rPr lang="lv-LV" dirty="0"/>
              <a:t>iespējas ietaupīt finanšu līdzekļus (piemēram, samazināsies izdevumi, kas saistīti ar smēķēšanu</a:t>
            </a:r>
            <a:r>
              <a:rPr lang="lv-LV" dirty="0" smtClean="0"/>
              <a:t>);</a:t>
            </a:r>
            <a:endParaRPr lang="lv-LV" dirty="0"/>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38</a:t>
            </a:fld>
            <a:endParaRPr lang="en-US"/>
          </a:p>
        </p:txBody>
      </p:sp>
    </p:spTree>
    <p:extLst>
      <p:ext uri="{BB962C8B-B14F-4D97-AF65-F5344CB8AC3E}">
        <p14:creationId xmlns:p14="http://schemas.microsoft.com/office/powerpoint/2010/main" val="178338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539552" y="1052736"/>
            <a:ext cx="7992888" cy="4967064"/>
          </a:xfrm>
        </p:spPr>
        <p:txBody>
          <a:bodyPr/>
          <a:lstStyle/>
          <a:p>
            <a:pPr lvl="1"/>
            <a:r>
              <a:rPr lang="lv-LV" dirty="0" smtClean="0"/>
              <a:t>zemāks </a:t>
            </a:r>
            <a:r>
              <a:rPr lang="lv-LV" dirty="0"/>
              <a:t>stresa līmenis, labākas attiecības ar līdzcilvēkiem, tāpēc augstāka dzīves kvalitāte;</a:t>
            </a:r>
          </a:p>
          <a:p>
            <a:pPr lvl="1"/>
            <a:r>
              <a:rPr lang="lv-LV" dirty="0"/>
              <a:t>labākas zināšanas un prasmes, kā rūpēties par savu un savas ģimenes locekļu veselību;</a:t>
            </a:r>
          </a:p>
          <a:p>
            <a:pPr lvl="1"/>
            <a:r>
              <a:rPr lang="lv-LV" dirty="0"/>
              <a:t>labāka pašsajūta, tāpēc arī lielāka vēlme aktīvi iesaistīties citos pasākumos, kas vēl vairāk veicina veselības un pašsajūtas uzlabošanos u.c.</a:t>
            </a:r>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39</a:t>
            </a:fld>
            <a:endParaRPr lang="en-US"/>
          </a:p>
        </p:txBody>
      </p:sp>
    </p:spTree>
    <p:extLst>
      <p:ext uri="{BB962C8B-B14F-4D97-AF65-F5344CB8AC3E}">
        <p14:creationId xmlns:p14="http://schemas.microsoft.com/office/powerpoint/2010/main" val="423753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Pastāvīgo iedzīvotāju skaits 2015.gada sākumā</a:t>
            </a:r>
          </a:p>
        </p:txBody>
      </p:sp>
      <p:sp>
        <p:nvSpPr>
          <p:cNvPr id="3" name="Text Placeholder 2"/>
          <p:cNvSpPr>
            <a:spLocks noGrp="1"/>
          </p:cNvSpPr>
          <p:nvPr>
            <p:ph type="body" sz="half" idx="1"/>
          </p:nvPr>
        </p:nvSpPr>
        <p:spPr>
          <a:xfrm>
            <a:off x="2627784" y="6309320"/>
            <a:ext cx="8064896" cy="430560"/>
          </a:xfrm>
        </p:spPr>
        <p:txBody>
          <a:bodyPr/>
          <a:lstStyle/>
          <a:p>
            <a:pPr marL="0" indent="0">
              <a:buNone/>
            </a:pPr>
            <a:r>
              <a:rPr lang="lv-LV" sz="1600" dirty="0" smtClean="0"/>
              <a:t>Avots: CSP</a:t>
            </a:r>
            <a:endParaRPr lang="lv-LV" sz="16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2355" y="1124744"/>
            <a:ext cx="8328137" cy="5040560"/>
          </a:xfrm>
          <a:prstGeom prst="rect">
            <a:avLst/>
          </a:prstGeom>
          <a:noFill/>
          <a:ln>
            <a:noFill/>
          </a:ln>
        </p:spPr>
      </p:pic>
    </p:spTree>
    <p:extLst>
      <p:ext uri="{BB962C8B-B14F-4D97-AF65-F5344CB8AC3E}">
        <p14:creationId xmlns:p14="http://schemas.microsoft.com/office/powerpoint/2010/main" val="344822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lv-LV" altLang="lv-LV" dirty="0" smtClean="0"/>
              <a:t>Ko dara uzņēmumi Latvijā? </a:t>
            </a:r>
          </a:p>
        </p:txBody>
      </p:sp>
      <p:sp>
        <p:nvSpPr>
          <p:cNvPr id="67587" name="Content Placeholder 2"/>
          <p:cNvSpPr>
            <a:spLocks noGrp="1"/>
          </p:cNvSpPr>
          <p:nvPr>
            <p:ph idx="1"/>
          </p:nvPr>
        </p:nvSpPr>
        <p:spPr>
          <a:xfrm>
            <a:off x="611560" y="1196752"/>
            <a:ext cx="7714735" cy="4930899"/>
          </a:xfrm>
        </p:spPr>
        <p:txBody>
          <a:bodyPr/>
          <a:lstStyle/>
          <a:p>
            <a:r>
              <a:rPr lang="lv-LV" altLang="lv-LV" sz="3000" dirty="0" smtClean="0"/>
              <a:t>Kopējā situācija – maz uzņēmumu par veselības veicināšanu domā sistēmātiski un mērķtiecīgi</a:t>
            </a:r>
          </a:p>
          <a:p>
            <a:r>
              <a:rPr lang="lv-LV" altLang="lv-LV" sz="3000" dirty="0" smtClean="0"/>
              <a:t>Tomēr – ir arī daudz labu piemēru, par kuriem mēs neuzzinām...</a:t>
            </a:r>
          </a:p>
          <a:p>
            <a:r>
              <a:rPr lang="lv-LV" altLang="lv-LV" sz="3000" dirty="0" smtClean="0"/>
              <a:t>Prezentācijā – reālu Latvijas uzņēmumu piemēri (no Ilgstpējas indeksa, pieredzes un auditiem uzņēmumos, DAS aptaujas u.c.)!</a:t>
            </a:r>
          </a:p>
        </p:txBody>
      </p:sp>
    </p:spTree>
    <p:extLst>
      <p:ext uri="{BB962C8B-B14F-4D97-AF65-F5344CB8AC3E}">
        <p14:creationId xmlns:p14="http://schemas.microsoft.com/office/powerpoint/2010/main" val="1124010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836"/>
            <a:ext cx="8108131" cy="719807"/>
          </a:xfrm>
        </p:spPr>
        <p:txBody>
          <a:bodyPr/>
          <a:lstStyle/>
          <a:p>
            <a:r>
              <a:rPr lang="lv-LV" dirty="0" smtClean="0"/>
              <a:t>Negatīvie piemēri.... citāti no aptaujas</a:t>
            </a:r>
            <a:endParaRPr lang="en-US" dirty="0"/>
          </a:p>
        </p:txBody>
      </p:sp>
      <p:sp>
        <p:nvSpPr>
          <p:cNvPr id="3" name="Text Placeholder 2"/>
          <p:cNvSpPr>
            <a:spLocks noGrp="1"/>
          </p:cNvSpPr>
          <p:nvPr>
            <p:ph type="body" sz="half" idx="1"/>
          </p:nvPr>
        </p:nvSpPr>
        <p:spPr>
          <a:xfrm>
            <a:off x="395536" y="620688"/>
            <a:ext cx="8640960" cy="5328592"/>
          </a:xfrm>
        </p:spPr>
        <p:txBody>
          <a:bodyPr/>
          <a:lstStyle/>
          <a:p>
            <a:r>
              <a:rPr lang="en-US" sz="2600" i="1" dirty="0" err="1"/>
              <a:t>Ideju</a:t>
            </a:r>
            <a:r>
              <a:rPr lang="en-US" sz="2600" i="1" dirty="0"/>
              <a:t> </a:t>
            </a:r>
            <a:r>
              <a:rPr lang="en-US" sz="2600" i="1" dirty="0" err="1"/>
              <a:t>daudz</a:t>
            </a:r>
            <a:r>
              <a:rPr lang="en-US" sz="2600" i="1" dirty="0"/>
              <a:t>, bet "</a:t>
            </a:r>
            <a:r>
              <a:rPr lang="en-US" sz="2600" i="1" dirty="0" err="1"/>
              <a:t>zaļā</a:t>
            </a:r>
            <a:r>
              <a:rPr lang="en-US" sz="2600" i="1" dirty="0"/>
              <a:t> </a:t>
            </a:r>
            <a:r>
              <a:rPr lang="en-US" sz="2600" i="1" dirty="0" err="1"/>
              <a:t>gaisma</a:t>
            </a:r>
            <a:r>
              <a:rPr lang="en-US" sz="2600" i="1" dirty="0"/>
              <a:t>" </a:t>
            </a:r>
            <a:r>
              <a:rPr lang="en-US" sz="2600" i="1" dirty="0" err="1"/>
              <a:t>netiek</a:t>
            </a:r>
            <a:r>
              <a:rPr lang="en-US" sz="2600" i="1" dirty="0"/>
              <a:t> </a:t>
            </a:r>
            <a:r>
              <a:rPr lang="en-US" sz="2600" i="1" dirty="0" err="1" smtClean="0"/>
              <a:t>dota</a:t>
            </a:r>
            <a:r>
              <a:rPr lang="en-US" sz="2600" i="1" dirty="0" smtClean="0"/>
              <a:t> </a:t>
            </a:r>
            <a:endParaRPr lang="lv-LV" sz="2600" i="1" dirty="0" smtClean="0"/>
          </a:p>
          <a:p>
            <a:r>
              <a:rPr lang="lv-LV" sz="2600" i="1" dirty="0"/>
              <a:t>D</a:t>
            </a:r>
            <a:r>
              <a:rPr lang="en-US" sz="2600" i="1" dirty="0" err="1" smtClean="0"/>
              <a:t>arba</a:t>
            </a:r>
            <a:r>
              <a:rPr lang="en-US" sz="2600" i="1" dirty="0" smtClean="0"/>
              <a:t> </a:t>
            </a:r>
            <a:r>
              <a:rPr lang="en-US" sz="2600" i="1" dirty="0" err="1"/>
              <a:t>vietā</a:t>
            </a:r>
            <a:r>
              <a:rPr lang="en-US" sz="2600" i="1" dirty="0"/>
              <a:t> </a:t>
            </a:r>
            <a:r>
              <a:rPr lang="en-US" sz="2600" i="1" dirty="0" err="1"/>
              <a:t>nepiedavā</a:t>
            </a:r>
            <a:r>
              <a:rPr lang="en-US" sz="2600" i="1" dirty="0"/>
              <a:t> </a:t>
            </a:r>
            <a:r>
              <a:rPr lang="en-US" sz="2600" i="1" dirty="0" err="1"/>
              <a:t>neko</a:t>
            </a:r>
            <a:r>
              <a:rPr lang="en-US" sz="2600" i="1" dirty="0" smtClean="0"/>
              <a:t>,</a:t>
            </a:r>
            <a:r>
              <a:rPr lang="lv-LV" sz="2600" i="1" dirty="0" smtClean="0"/>
              <a:t> </a:t>
            </a:r>
            <a:r>
              <a:rPr lang="en-US" sz="2600" i="1" dirty="0" smtClean="0"/>
              <a:t>jo </a:t>
            </a:r>
            <a:r>
              <a:rPr lang="en-US" sz="2600" i="1" dirty="0" err="1"/>
              <a:t>galvenais</a:t>
            </a:r>
            <a:r>
              <a:rPr lang="en-US" sz="2600" i="1" dirty="0"/>
              <a:t> </a:t>
            </a:r>
            <a:r>
              <a:rPr lang="en-US" sz="2600" i="1" dirty="0" err="1"/>
              <a:t>ir</a:t>
            </a:r>
            <a:r>
              <a:rPr lang="en-US" sz="2600" i="1" dirty="0"/>
              <a:t> </a:t>
            </a:r>
            <a:r>
              <a:rPr lang="en-US" sz="2600" i="1" dirty="0" err="1"/>
              <a:t>nopelnīt</a:t>
            </a:r>
            <a:r>
              <a:rPr lang="en-US" sz="2600" i="1" dirty="0"/>
              <a:t> </a:t>
            </a:r>
            <a:r>
              <a:rPr lang="en-US" sz="2600" i="1" dirty="0" err="1" smtClean="0"/>
              <a:t>naudu</a:t>
            </a:r>
            <a:r>
              <a:rPr lang="lv-LV" sz="2600" i="1" dirty="0" smtClean="0"/>
              <a:t> - p</a:t>
            </a:r>
            <a:r>
              <a:rPr lang="en-US" sz="2600" i="1" dirty="0" err="1" smtClean="0"/>
              <a:t>ar</a:t>
            </a:r>
            <a:r>
              <a:rPr lang="en-US" sz="2600" i="1" dirty="0" smtClean="0"/>
              <a:t> </a:t>
            </a:r>
            <a:r>
              <a:rPr lang="en-US" sz="2600" i="1" dirty="0" err="1"/>
              <a:t>manu</a:t>
            </a:r>
            <a:r>
              <a:rPr lang="en-US" sz="2600" i="1" dirty="0"/>
              <a:t> </a:t>
            </a:r>
            <a:r>
              <a:rPr lang="en-US" sz="2600" i="1" dirty="0" err="1"/>
              <a:t>veselību</a:t>
            </a:r>
            <a:r>
              <a:rPr lang="en-US" sz="2600" i="1" dirty="0"/>
              <a:t> </a:t>
            </a:r>
            <a:r>
              <a:rPr lang="en-US" sz="2600" i="1" dirty="0" err="1" smtClean="0"/>
              <a:t>nedomā</a:t>
            </a:r>
            <a:endParaRPr lang="lv-LV" sz="2600" i="1" dirty="0" smtClean="0"/>
          </a:p>
          <a:p>
            <a:r>
              <a:rPr lang="en-US" sz="2600" i="1" dirty="0" err="1"/>
              <a:t>Veselības</a:t>
            </a:r>
            <a:r>
              <a:rPr lang="en-US" sz="2600" i="1" dirty="0"/>
              <a:t> </a:t>
            </a:r>
            <a:r>
              <a:rPr lang="en-US" sz="2600" i="1" dirty="0" err="1"/>
              <a:t>veicināšanas</a:t>
            </a:r>
            <a:r>
              <a:rPr lang="en-US" sz="2600" i="1" dirty="0"/>
              <a:t> </a:t>
            </a:r>
            <a:r>
              <a:rPr lang="en-US" sz="2600" i="1" dirty="0" err="1"/>
              <a:t>aktivitātes</a:t>
            </a:r>
            <a:r>
              <a:rPr lang="en-US" sz="2600" i="1" dirty="0"/>
              <a:t> </a:t>
            </a:r>
            <a:r>
              <a:rPr lang="en-US" sz="2600" i="1" dirty="0" err="1"/>
              <a:t>darba</a:t>
            </a:r>
            <a:r>
              <a:rPr lang="en-US" sz="2600" i="1" dirty="0"/>
              <a:t> </a:t>
            </a:r>
            <a:r>
              <a:rPr lang="en-US" sz="2600" i="1" dirty="0" err="1"/>
              <a:t>vietas</a:t>
            </a:r>
            <a:r>
              <a:rPr lang="en-US" sz="2600" i="1" dirty="0"/>
              <a:t> </a:t>
            </a:r>
            <a:r>
              <a:rPr lang="en-US" sz="2600" i="1" dirty="0" err="1" smtClean="0"/>
              <a:t>nenotiek</a:t>
            </a:r>
            <a:endParaRPr lang="lv-LV" sz="2600" i="1" dirty="0"/>
          </a:p>
          <a:p>
            <a:r>
              <a:rPr lang="en-US" sz="2600" i="1" dirty="0" err="1"/>
              <a:t>Diemžēl</a:t>
            </a:r>
            <a:r>
              <a:rPr lang="en-US" sz="2600" i="1" dirty="0"/>
              <a:t> </a:t>
            </a:r>
            <a:r>
              <a:rPr lang="en-US" sz="2600" i="1" dirty="0" err="1"/>
              <a:t>darba</a:t>
            </a:r>
            <a:r>
              <a:rPr lang="en-US" sz="2600" i="1" dirty="0"/>
              <a:t> </a:t>
            </a:r>
            <a:r>
              <a:rPr lang="en-US" sz="2600" i="1" dirty="0" err="1"/>
              <a:t>vietā</a:t>
            </a:r>
            <a:r>
              <a:rPr lang="en-US" sz="2600" i="1" dirty="0"/>
              <a:t> </a:t>
            </a:r>
            <a:r>
              <a:rPr lang="en-US" sz="2600" i="1" dirty="0" err="1"/>
              <a:t>netiek</a:t>
            </a:r>
            <a:r>
              <a:rPr lang="en-US" sz="2600" i="1" dirty="0"/>
              <a:t> </a:t>
            </a:r>
            <a:r>
              <a:rPr lang="en-US" sz="2600" i="1" dirty="0" err="1"/>
              <a:t>atbalstītas</a:t>
            </a:r>
            <a:r>
              <a:rPr lang="en-US" sz="2600" i="1" dirty="0"/>
              <a:t> </a:t>
            </a:r>
            <a:r>
              <a:rPr lang="en-US" sz="2600" i="1" dirty="0" err="1"/>
              <a:t>nekādas</a:t>
            </a:r>
            <a:r>
              <a:rPr lang="en-US" sz="2600" i="1" dirty="0"/>
              <a:t> </a:t>
            </a:r>
            <a:r>
              <a:rPr lang="en-US" sz="2600" i="1" dirty="0" err="1"/>
              <a:t>papildus</a:t>
            </a:r>
            <a:r>
              <a:rPr lang="en-US" sz="2600" i="1" dirty="0"/>
              <a:t> </a:t>
            </a:r>
            <a:r>
              <a:rPr lang="en-US" sz="2600" i="1" dirty="0" err="1" smtClean="0"/>
              <a:t>aktivitātes</a:t>
            </a:r>
            <a:endParaRPr lang="lv-LV" sz="2600" i="1" dirty="0"/>
          </a:p>
          <a:p>
            <a:r>
              <a:rPr lang="en-US" sz="2600" i="1" dirty="0" err="1"/>
              <a:t>Smagi</a:t>
            </a:r>
            <a:r>
              <a:rPr lang="en-US" sz="2600" i="1" dirty="0"/>
              <a:t>, </a:t>
            </a:r>
            <a:r>
              <a:rPr lang="en-US" sz="2600" i="1" dirty="0" err="1"/>
              <a:t>augstākā</a:t>
            </a:r>
            <a:r>
              <a:rPr lang="en-US" sz="2600" i="1" dirty="0"/>
              <a:t> </a:t>
            </a:r>
            <a:r>
              <a:rPr lang="en-US" sz="2600" i="1" dirty="0" err="1"/>
              <a:t>vadība</a:t>
            </a:r>
            <a:r>
              <a:rPr lang="en-US" sz="2600" i="1" dirty="0"/>
              <a:t> </a:t>
            </a:r>
            <a:r>
              <a:rPr lang="en-US" sz="2600" i="1" dirty="0" err="1"/>
              <a:t>nemaz</a:t>
            </a:r>
            <a:r>
              <a:rPr lang="en-US" sz="2600" i="1" dirty="0"/>
              <a:t> </a:t>
            </a:r>
            <a:r>
              <a:rPr lang="en-US" sz="2600" i="1" dirty="0" err="1"/>
              <a:t>nav</a:t>
            </a:r>
            <a:r>
              <a:rPr lang="en-US" sz="2600" i="1" dirty="0"/>
              <a:t> </a:t>
            </a:r>
            <a:r>
              <a:rPr lang="en-US" sz="2600" i="1" dirty="0" err="1"/>
              <a:t>ieinteresēta</a:t>
            </a:r>
            <a:r>
              <a:rPr lang="en-US" sz="2600" i="1" dirty="0"/>
              <a:t> un </a:t>
            </a:r>
            <a:r>
              <a:rPr lang="en-US" sz="2600" i="1" dirty="0" err="1"/>
              <a:t>neieklausās</a:t>
            </a:r>
            <a:r>
              <a:rPr lang="en-US" sz="2600" i="1" dirty="0"/>
              <a:t>. </a:t>
            </a:r>
            <a:r>
              <a:rPr lang="en-US" sz="2600" i="1" dirty="0" err="1"/>
              <a:t>Viens</a:t>
            </a:r>
            <a:r>
              <a:rPr lang="en-US" sz="2600" i="1" dirty="0"/>
              <a:t> no </a:t>
            </a:r>
            <a:r>
              <a:rPr lang="en-US" sz="2600" i="1" dirty="0" err="1"/>
              <a:t>iemesliem</a:t>
            </a:r>
            <a:r>
              <a:rPr lang="en-US" sz="2600" i="1" dirty="0"/>
              <a:t> </a:t>
            </a:r>
            <a:r>
              <a:rPr lang="en-US" sz="2600" i="1" dirty="0" err="1"/>
              <a:t>kāpēc</a:t>
            </a:r>
            <a:r>
              <a:rPr lang="en-US" sz="2600" i="1" dirty="0"/>
              <a:t> </a:t>
            </a:r>
            <a:r>
              <a:rPr lang="en-US" sz="2600" i="1" dirty="0" err="1"/>
              <a:t>mainu</a:t>
            </a:r>
            <a:r>
              <a:rPr lang="en-US" sz="2600" i="1" dirty="0"/>
              <a:t> </a:t>
            </a:r>
            <a:r>
              <a:rPr lang="en-US" sz="2600" i="1" dirty="0" err="1"/>
              <a:t>darba</a:t>
            </a:r>
            <a:r>
              <a:rPr lang="en-US" sz="2600" i="1" dirty="0"/>
              <a:t> </a:t>
            </a:r>
            <a:r>
              <a:rPr lang="en-US" sz="2600" i="1" dirty="0" err="1" smtClean="0"/>
              <a:t>vietu</a:t>
            </a:r>
            <a:endParaRPr lang="lv-LV" sz="2600" i="1" dirty="0" smtClean="0"/>
          </a:p>
          <a:p>
            <a:r>
              <a:rPr lang="en-US" sz="2600" i="1" dirty="0" err="1"/>
              <a:t>Esmu</a:t>
            </a:r>
            <a:r>
              <a:rPr lang="en-US" sz="2600" i="1" dirty="0"/>
              <a:t> </a:t>
            </a:r>
            <a:r>
              <a:rPr lang="en-US" sz="2600" i="1" dirty="0" err="1"/>
              <a:t>izstrādājusi</a:t>
            </a:r>
            <a:r>
              <a:rPr lang="en-US" sz="2600" i="1" dirty="0"/>
              <a:t> </a:t>
            </a:r>
            <a:r>
              <a:rPr lang="en-US" sz="2600" i="1" dirty="0" err="1"/>
              <a:t>veselu</a:t>
            </a:r>
            <a:r>
              <a:rPr lang="en-US" sz="2600" i="1" dirty="0"/>
              <a:t> </a:t>
            </a:r>
            <a:r>
              <a:rPr lang="en-US" sz="2600" i="1" dirty="0" err="1"/>
              <a:t>veselības</a:t>
            </a:r>
            <a:r>
              <a:rPr lang="en-US" sz="2600" i="1" dirty="0"/>
              <a:t> </a:t>
            </a:r>
            <a:r>
              <a:rPr lang="en-US" sz="2600" i="1" dirty="0" err="1"/>
              <a:t>veicināšanas</a:t>
            </a:r>
            <a:r>
              <a:rPr lang="en-US" sz="2600" i="1" dirty="0"/>
              <a:t> </a:t>
            </a:r>
            <a:r>
              <a:rPr lang="en-US" sz="2600" i="1" dirty="0" err="1"/>
              <a:t>plānu</a:t>
            </a:r>
            <a:r>
              <a:rPr lang="en-US" sz="2600" i="1" dirty="0"/>
              <a:t> un </a:t>
            </a:r>
            <a:r>
              <a:rPr lang="en-US" sz="2600" i="1" dirty="0" err="1"/>
              <a:t>programmu</a:t>
            </a:r>
            <a:r>
              <a:rPr lang="en-US" sz="2600" i="1" dirty="0"/>
              <a:t>, </a:t>
            </a:r>
            <a:r>
              <a:rPr lang="en-US" sz="2600" i="1" dirty="0" err="1"/>
              <a:t>kā</a:t>
            </a:r>
            <a:r>
              <a:rPr lang="en-US" sz="2600" i="1" dirty="0"/>
              <a:t> </a:t>
            </a:r>
            <a:r>
              <a:rPr lang="en-US" sz="2600" i="1" dirty="0" err="1"/>
              <a:t>uzlabot</a:t>
            </a:r>
            <a:r>
              <a:rPr lang="en-US" sz="2600" i="1" dirty="0"/>
              <a:t> </a:t>
            </a:r>
            <a:r>
              <a:rPr lang="en-US" sz="2600" i="1" dirty="0" err="1"/>
              <a:t>situāciju</a:t>
            </a:r>
            <a:r>
              <a:rPr lang="en-US" sz="2600" i="1" dirty="0"/>
              <a:t> </a:t>
            </a:r>
            <a:r>
              <a:rPr lang="en-US" sz="2600" i="1" dirty="0" err="1"/>
              <a:t>mūsu</a:t>
            </a:r>
            <a:r>
              <a:rPr lang="en-US" sz="2600" i="1" dirty="0"/>
              <a:t> </a:t>
            </a:r>
            <a:r>
              <a:rPr lang="en-US" sz="2600" i="1" dirty="0" err="1"/>
              <a:t>uzņēmumā</a:t>
            </a:r>
            <a:r>
              <a:rPr lang="en-US" sz="2600" i="1" dirty="0"/>
              <a:t>, </a:t>
            </a:r>
            <a:r>
              <a:rPr lang="en-US" sz="2600" i="1" dirty="0" err="1"/>
              <a:t>taču</a:t>
            </a:r>
            <a:r>
              <a:rPr lang="en-US" sz="2600" i="1" dirty="0"/>
              <a:t> </a:t>
            </a:r>
            <a:r>
              <a:rPr lang="en-US" sz="2600" i="1" dirty="0" err="1"/>
              <a:t>vadība</a:t>
            </a:r>
            <a:r>
              <a:rPr lang="en-US" sz="2600" i="1" dirty="0"/>
              <a:t> to </a:t>
            </a:r>
            <a:r>
              <a:rPr lang="en-US" sz="2600" i="1" dirty="0" err="1"/>
              <a:t>neakceptē</a:t>
            </a:r>
            <a:r>
              <a:rPr lang="en-US" sz="2600" i="1" dirty="0"/>
              <a:t> un </a:t>
            </a:r>
            <a:r>
              <a:rPr lang="en-US" sz="2600" i="1" dirty="0" err="1"/>
              <a:t>manas</a:t>
            </a:r>
            <a:r>
              <a:rPr lang="en-US" sz="2600" i="1" dirty="0"/>
              <a:t> </a:t>
            </a:r>
            <a:r>
              <a:rPr lang="en-US" sz="2600" i="1" dirty="0" err="1"/>
              <a:t>rokas</a:t>
            </a:r>
            <a:r>
              <a:rPr lang="en-US" sz="2600" i="1" dirty="0"/>
              <a:t> un </a:t>
            </a:r>
            <a:r>
              <a:rPr lang="en-US" sz="2600" i="1" dirty="0" err="1"/>
              <a:t>iespējas</a:t>
            </a:r>
            <a:r>
              <a:rPr lang="en-US" sz="2600" i="1" dirty="0"/>
              <a:t> </a:t>
            </a:r>
            <a:r>
              <a:rPr lang="en-US" sz="2600" i="1" dirty="0" err="1"/>
              <a:t>diemžēl</a:t>
            </a:r>
            <a:r>
              <a:rPr lang="en-US" sz="2600" i="1" dirty="0"/>
              <a:t> </a:t>
            </a:r>
            <a:r>
              <a:rPr lang="en-US" sz="2600" i="1" dirty="0" err="1"/>
              <a:t>ir</a:t>
            </a:r>
            <a:r>
              <a:rPr lang="en-US" sz="2600" i="1" dirty="0"/>
              <a:t> </a:t>
            </a:r>
            <a:r>
              <a:rPr lang="en-US" sz="2600" i="1" dirty="0" err="1" smtClean="0"/>
              <a:t>sasaistītas</a:t>
            </a:r>
            <a:endParaRPr lang="en-US" sz="2600" i="1" dirty="0"/>
          </a:p>
          <a:p>
            <a:endParaRPr lang="en-US" sz="2800" dirty="0"/>
          </a:p>
          <a:p>
            <a:endParaRPr lang="en-US" sz="2800" dirty="0"/>
          </a:p>
          <a:p>
            <a:endParaRPr lang="en-US" sz="2800" dirty="0"/>
          </a:p>
        </p:txBody>
      </p:sp>
    </p:spTree>
    <p:extLst>
      <p:ext uri="{BB962C8B-B14F-4D97-AF65-F5344CB8AC3E}">
        <p14:creationId xmlns:p14="http://schemas.microsoft.com/office/powerpoint/2010/main" val="579294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lv-LV" altLang="lv-LV" sz="3600" dirty="0" smtClean="0"/>
              <a:t>VVDD riski?</a:t>
            </a:r>
          </a:p>
        </p:txBody>
      </p:sp>
      <p:sp>
        <p:nvSpPr>
          <p:cNvPr id="66563" name="Content Placeholder 2"/>
          <p:cNvSpPr>
            <a:spLocks noGrp="1"/>
          </p:cNvSpPr>
          <p:nvPr>
            <p:ph idx="1"/>
          </p:nvPr>
        </p:nvSpPr>
        <p:spPr>
          <a:xfrm>
            <a:off x="539552" y="1124744"/>
            <a:ext cx="7786743" cy="5002907"/>
          </a:xfrm>
        </p:spPr>
        <p:txBody>
          <a:bodyPr/>
          <a:lstStyle/>
          <a:p>
            <a:r>
              <a:rPr lang="lv-LV" altLang="lv-LV" dirty="0" smtClean="0"/>
              <a:t>VVDD ir arī riski, piemēram: </a:t>
            </a:r>
          </a:p>
          <a:p>
            <a:pPr lvl="1"/>
            <a:r>
              <a:rPr lang="lv-LV" altLang="lv-LV" dirty="0" smtClean="0"/>
              <a:t>Veicinot darbinieku pārvietošanos ar velosipēdiem, pieaug traumu skaits...</a:t>
            </a:r>
          </a:p>
          <a:p>
            <a:pPr lvl="1"/>
            <a:r>
              <a:rPr lang="lv-LV" altLang="lv-LV" dirty="0" smtClean="0"/>
              <a:t>Atmetot smēķēšanu – pieaug liekā svara problēmas </a:t>
            </a:r>
          </a:p>
          <a:p>
            <a:r>
              <a:rPr lang="lv-LV" altLang="lv-LV" dirty="0" smtClean="0"/>
              <a:t>Svarīgi – plānojot VVDD pasākumus, apdomāt visus iespējamos scenārijus un riskus!</a:t>
            </a:r>
          </a:p>
        </p:txBody>
      </p:sp>
    </p:spTree>
    <p:extLst>
      <p:ext uri="{BB962C8B-B14F-4D97-AF65-F5344CB8AC3E}">
        <p14:creationId xmlns:p14="http://schemas.microsoft.com/office/powerpoint/2010/main" val="1433751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791815"/>
          </a:xfrm>
        </p:spPr>
        <p:txBody>
          <a:bodyPr/>
          <a:lstStyle/>
          <a:p>
            <a:r>
              <a:rPr lang="lv-LV" dirty="0" smtClean="0"/>
              <a:t>Kam tad būtu jānodarbojas ar veselības veicināšanu? </a:t>
            </a:r>
            <a:endParaRPr lang="en-GB" dirty="0"/>
          </a:p>
        </p:txBody>
      </p:sp>
      <p:sp>
        <p:nvSpPr>
          <p:cNvPr id="3" name="Text Placeholder 2"/>
          <p:cNvSpPr>
            <a:spLocks noGrp="1"/>
          </p:cNvSpPr>
          <p:nvPr>
            <p:ph type="body" sz="half" idx="1"/>
          </p:nvPr>
        </p:nvSpPr>
        <p:spPr>
          <a:xfrm>
            <a:off x="539552" y="1052736"/>
            <a:ext cx="8604448" cy="4895056"/>
          </a:xfrm>
        </p:spPr>
        <p:txBody>
          <a:bodyPr/>
          <a:lstStyle/>
          <a:p>
            <a:pPr marL="0" lvl="1" indent="0">
              <a:buSzPct val="95000"/>
              <a:buNone/>
            </a:pPr>
            <a:r>
              <a:rPr lang="lv-LV" altLang="lv-LV" dirty="0" smtClean="0">
                <a:solidFill>
                  <a:srgbClr val="C00000"/>
                </a:solidFill>
              </a:rPr>
              <a:t>….„</a:t>
            </a:r>
            <a:r>
              <a:rPr lang="lv-LV" altLang="lv-LV" dirty="0">
                <a:solidFill>
                  <a:srgbClr val="C00000"/>
                </a:solidFill>
              </a:rPr>
              <a:t>veselības veicināšana darba vietā ir </a:t>
            </a:r>
            <a:r>
              <a:rPr lang="lv-LV" altLang="lv-LV" b="1" dirty="0">
                <a:solidFill>
                  <a:srgbClr val="C00000"/>
                </a:solidFill>
              </a:rPr>
              <a:t>kopēja</a:t>
            </a:r>
            <a:r>
              <a:rPr lang="lv-LV" altLang="lv-LV" dirty="0">
                <a:solidFill>
                  <a:srgbClr val="C00000"/>
                </a:solidFill>
              </a:rPr>
              <a:t> darba devēju, nodarbināto un sabiedrības rīcība veselības un labklājības nodrošināšanai darba </a:t>
            </a:r>
            <a:r>
              <a:rPr lang="lv-LV" altLang="lv-LV" sz="2400" dirty="0">
                <a:solidFill>
                  <a:srgbClr val="C00000"/>
                </a:solidFill>
              </a:rPr>
              <a:t>vietās”</a:t>
            </a:r>
          </a:p>
          <a:p>
            <a:r>
              <a:rPr lang="lv-LV" sz="2800" dirty="0" smtClean="0"/>
              <a:t>Visiem loma un iespējas!</a:t>
            </a:r>
          </a:p>
          <a:p>
            <a:r>
              <a:rPr lang="lv-LV" sz="2800" dirty="0" smtClean="0"/>
              <a:t>Protams, darba vietās – darba devējs un darbinieki, bet….</a:t>
            </a:r>
          </a:p>
          <a:p>
            <a:r>
              <a:rPr lang="lv-LV" sz="2800" dirty="0" smtClean="0"/>
              <a:t>Būtiska loma pašvaldībām un darbībai lokālā līmenī!</a:t>
            </a:r>
          </a:p>
          <a:p>
            <a:pPr lvl="1" eaLnBrk="1" fontAlgn="auto" hangingPunct="1">
              <a:defRPr/>
            </a:pPr>
            <a:r>
              <a:rPr lang="lv-LV" dirty="0" smtClean="0">
                <a:solidFill>
                  <a:schemeClr val="tx1"/>
                </a:solidFill>
                <a:latin typeface="Calibri" pitchFamily="34" charset="0"/>
                <a:sym typeface="Wingdings"/>
              </a:rPr>
              <a:t>sabiedrības </a:t>
            </a:r>
            <a:r>
              <a:rPr lang="lv-LV" dirty="0">
                <a:solidFill>
                  <a:schemeClr val="tx1"/>
                </a:solidFill>
                <a:latin typeface="Calibri" pitchFamily="34" charset="0"/>
                <a:sym typeface="Wingdings"/>
              </a:rPr>
              <a:t>veselības jautājumu lokāla specifika</a:t>
            </a:r>
          </a:p>
          <a:p>
            <a:pPr lvl="1" eaLnBrk="1" fontAlgn="auto" hangingPunct="1">
              <a:defRPr/>
            </a:pPr>
            <a:r>
              <a:rPr lang="lv-LV" dirty="0" smtClean="0">
                <a:solidFill>
                  <a:schemeClr val="tx1"/>
                </a:solidFill>
                <a:latin typeface="Calibri" pitchFamily="34" charset="0"/>
                <a:sym typeface="Wingdings"/>
              </a:rPr>
              <a:t>iespējas </a:t>
            </a:r>
            <a:r>
              <a:rPr lang="lv-LV" dirty="0">
                <a:solidFill>
                  <a:schemeClr val="tx1"/>
                </a:solidFill>
                <a:latin typeface="Calibri" pitchFamily="34" charset="0"/>
                <a:sym typeface="Wingdings"/>
              </a:rPr>
              <a:t>ātrai, operatīvai un precīzai rīcībai</a:t>
            </a:r>
          </a:p>
          <a:p>
            <a:pPr lvl="1" eaLnBrk="1" fontAlgn="auto" hangingPunct="1">
              <a:defRPr/>
            </a:pPr>
            <a:r>
              <a:rPr lang="lv-LV" dirty="0" smtClean="0">
                <a:solidFill>
                  <a:schemeClr val="tx1"/>
                </a:solidFill>
                <a:latin typeface="Calibri" pitchFamily="34" charset="0"/>
                <a:sym typeface="Wingdings"/>
              </a:rPr>
              <a:t>atbalsta </a:t>
            </a:r>
            <a:r>
              <a:rPr lang="lv-LV" dirty="0">
                <a:solidFill>
                  <a:schemeClr val="tx1"/>
                </a:solidFill>
                <a:latin typeface="Calibri" pitchFamily="34" charset="0"/>
                <a:sym typeface="Wingdings"/>
              </a:rPr>
              <a:t>mehānisms valsts sabiedrības veselības politikas īstenošanai</a:t>
            </a:r>
            <a:endParaRPr lang="lv-LV" dirty="0">
              <a:solidFill>
                <a:schemeClr val="tx1"/>
              </a:solidFill>
              <a:latin typeface="Calibri" pitchFamily="34" charset="0"/>
            </a:endParaRPr>
          </a:p>
          <a:p>
            <a:endParaRPr lang="en-GB" dirty="0"/>
          </a:p>
        </p:txBody>
      </p:sp>
    </p:spTree>
    <p:extLst>
      <p:ext uri="{BB962C8B-B14F-4D97-AF65-F5344CB8AC3E}">
        <p14:creationId xmlns:p14="http://schemas.microsoft.com/office/powerpoint/2010/main" val="355782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44746048"/>
              </p:ext>
            </p:extLst>
          </p:nvPr>
        </p:nvGraphicFramePr>
        <p:xfrm>
          <a:off x="467544" y="908720"/>
          <a:ext cx="81369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899592" y="116632"/>
            <a:ext cx="6624736" cy="720080"/>
          </a:xfrm>
        </p:spPr>
        <p:txBody>
          <a:bodyPr/>
          <a:lstStyle/>
          <a:p>
            <a:pPr eaLnBrk="1" hangingPunct="1">
              <a:defRPr/>
            </a:pPr>
            <a:r>
              <a:rPr lang="lv-LV" dirty="0" smtClean="0"/>
              <a:t>Partneri veselības veicināšanā</a:t>
            </a:r>
            <a:endParaRPr lang="en-US" dirty="0"/>
          </a:p>
        </p:txBody>
      </p:sp>
      <p:pic>
        <p:nvPicPr>
          <p:cNvPr id="9221" name="Picture 7" descr="royalty-free-business-clipart-illustration-63518tn.jpg"/>
          <p:cNvPicPr>
            <a:picLocks noChangeAspect="1"/>
          </p:cNvPicPr>
          <p:nvPr/>
        </p:nvPicPr>
        <p:blipFill>
          <a:blip r:embed="rId7" cstate="print">
            <a:extLst>
              <a:ext uri="{28A0092B-C50C-407E-A947-70E740481C1C}">
                <a14:useLocalDpi xmlns:a14="http://schemas.microsoft.com/office/drawing/2010/main" val="0"/>
              </a:ext>
            </a:extLst>
          </a:blip>
          <a:srcRect t="11255" b="36971"/>
          <a:stretch>
            <a:fillRect/>
          </a:stretch>
        </p:blipFill>
        <p:spPr bwMode="auto">
          <a:xfrm>
            <a:off x="3132138" y="2780928"/>
            <a:ext cx="2952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6381328"/>
            <a:ext cx="2448272" cy="461665"/>
          </a:xfrm>
          <a:prstGeom prst="rect">
            <a:avLst/>
          </a:prstGeom>
          <a:noFill/>
        </p:spPr>
        <p:txBody>
          <a:bodyPr wrap="square" rtlCol="0">
            <a:spAutoFit/>
          </a:bodyPr>
          <a:lstStyle/>
          <a:p>
            <a:r>
              <a:rPr lang="en-GB" baseline="0" dirty="0" smtClean="0"/>
              <a:t>©</a:t>
            </a:r>
            <a:r>
              <a:rPr lang="lv-LV" baseline="0" dirty="0" smtClean="0"/>
              <a:t>SPKC</a:t>
            </a:r>
            <a:endParaRPr lang="en-GB" baseline="0" dirty="0"/>
          </a:p>
        </p:txBody>
      </p:sp>
    </p:spTree>
    <p:extLst>
      <p:ext uri="{BB962C8B-B14F-4D97-AF65-F5344CB8AC3E}">
        <p14:creationId xmlns:p14="http://schemas.microsoft.com/office/powerpoint/2010/main" val="238911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Demogrāfiskās slodzes līmenis </a:t>
            </a:r>
            <a:r>
              <a:rPr lang="lv-LV" dirty="0" smtClean="0"/>
              <a:t>Latvijā</a:t>
            </a:r>
            <a:endParaRPr lang="lv-LV" dirty="0"/>
          </a:p>
        </p:txBody>
      </p:sp>
      <p:sp>
        <p:nvSpPr>
          <p:cNvPr id="5" name="Text Placeholder 2"/>
          <p:cNvSpPr txBox="1">
            <a:spLocks/>
          </p:cNvSpPr>
          <p:nvPr/>
        </p:nvSpPr>
        <p:spPr bwMode="auto">
          <a:xfrm>
            <a:off x="2627784" y="6309320"/>
            <a:ext cx="8064896" cy="43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pitchFamily="2" charset="2"/>
              <a:buNone/>
            </a:pPr>
            <a:r>
              <a:rPr lang="lv-LV" sz="1600" kern="0" baseline="0" smtClean="0"/>
              <a:t>Avots: CSP</a:t>
            </a:r>
            <a:endParaRPr lang="lv-LV" sz="1600" kern="0" baseline="0" dirty="0"/>
          </a:p>
        </p:txBody>
      </p:sp>
      <p:graphicFrame>
        <p:nvGraphicFramePr>
          <p:cNvPr id="6" name="Chart 5"/>
          <p:cNvGraphicFramePr/>
          <p:nvPr>
            <p:extLst>
              <p:ext uri="{D42A27DB-BD31-4B8C-83A1-F6EECF244321}">
                <p14:modId xmlns:p14="http://schemas.microsoft.com/office/powerpoint/2010/main" val="2831965881"/>
              </p:ext>
            </p:extLst>
          </p:nvPr>
        </p:nvGraphicFramePr>
        <p:xfrm>
          <a:off x="539552" y="1196752"/>
          <a:ext cx="799288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33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Sagaidāmais dzīves ilgums piedzimšanas brīdī</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 y="1124744"/>
            <a:ext cx="919182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08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Pensionēšanās vecums</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2050" name="Picture 2" descr="C:\Users\ivavan\Bildes_darba_vide\VVDV\retirement_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 y="1052736"/>
            <a:ext cx="9144000" cy="57798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411760" y="6472581"/>
            <a:ext cx="3456384" cy="36004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r>
              <a:rPr lang="lv-LV" sz="1200" dirty="0">
                <a:solidFill>
                  <a:schemeClr val="bg1"/>
                </a:solidFill>
                <a:ea typeface="+mn-ea"/>
                <a:cs typeface="+mn-cs"/>
              </a:rPr>
              <a:t>A</a:t>
            </a:r>
            <a:r>
              <a:rPr lang="lv-LV" sz="1200" dirty="0" smtClean="0">
                <a:solidFill>
                  <a:schemeClr val="bg1"/>
                </a:solidFill>
                <a:ea typeface="+mn-ea"/>
                <a:cs typeface="+mn-cs"/>
              </a:rPr>
              <a:t>vots:  Labklājības ministrija, Pasaules banka, 2015</a:t>
            </a:r>
            <a:endParaRPr lang="lv-LV" sz="1200" baseline="30000" dirty="0">
              <a:solidFill>
                <a:schemeClr val="bg1"/>
              </a:solidFill>
              <a:ea typeface="+mn-ea"/>
              <a:cs typeface="+mn-cs"/>
            </a:endParaRPr>
          </a:p>
        </p:txBody>
      </p:sp>
    </p:spTree>
    <p:extLst>
      <p:ext uri="{BB962C8B-B14F-4D97-AF65-F5344CB8AC3E}">
        <p14:creationId xmlns:p14="http://schemas.microsoft.com/office/powerpoint/2010/main" val="103073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647799"/>
          </a:xfrm>
        </p:spPr>
        <p:txBody>
          <a:bodyPr/>
          <a:lstStyle/>
          <a:p>
            <a:r>
              <a:rPr lang="lv-LV" dirty="0" smtClean="0"/>
              <a:t>Cik traki būs? </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72020" cy="639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31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987824" y="188640"/>
            <a:ext cx="6156176" cy="86409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algn="ctr"/>
            <a:r>
              <a:rPr lang="lv-LV" sz="2800" b="1" dirty="0">
                <a:solidFill>
                  <a:srgbClr val="1F497D"/>
                </a:solidFill>
                <a:ea typeface="+mn-ea"/>
                <a:cs typeface="+mn-cs"/>
              </a:rPr>
              <a:t>Galveno nāves cēloņu īpatsvars kopējā nāves cēloņu struktūrā </a:t>
            </a:r>
            <a:r>
              <a:rPr lang="lv-LV" sz="2800" b="1" dirty="0" smtClean="0">
                <a:solidFill>
                  <a:srgbClr val="1F497D"/>
                </a:solidFill>
                <a:ea typeface="+mn-ea"/>
                <a:cs typeface="+mn-cs"/>
              </a:rPr>
              <a:t>2014.gadā</a:t>
            </a:r>
            <a:endParaRPr lang="lv-LV" sz="2800" b="1" dirty="0">
              <a:solidFill>
                <a:srgbClr val="1F497D"/>
              </a:solidFill>
              <a:ea typeface="+mn-ea"/>
              <a:cs typeface="+mn-cs"/>
            </a:endParaRPr>
          </a:p>
        </p:txBody>
      </p:sp>
      <p:sp>
        <p:nvSpPr>
          <p:cNvPr id="10" name="Content Placeholder 2"/>
          <p:cNvSpPr txBox="1">
            <a:spLocks/>
          </p:cNvSpPr>
          <p:nvPr/>
        </p:nvSpPr>
        <p:spPr>
          <a:xfrm>
            <a:off x="5687616" y="6532098"/>
            <a:ext cx="3456384" cy="36004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r>
              <a:rPr lang="lv-LV" sz="1200" baseline="30000" dirty="0" smtClean="0">
                <a:solidFill>
                  <a:schemeClr val="tx1"/>
                </a:solidFill>
                <a:ea typeface="+mn-ea"/>
                <a:cs typeface="+mn-cs"/>
              </a:rPr>
              <a:t>1</a:t>
            </a:r>
            <a:r>
              <a:rPr lang="lv-LV" sz="1200" dirty="0" smtClean="0">
                <a:solidFill>
                  <a:schemeClr val="tx1"/>
                </a:solidFill>
                <a:ea typeface="+mn-ea"/>
                <a:cs typeface="+mn-cs"/>
              </a:rPr>
              <a:t>Latvijas </a:t>
            </a:r>
            <a:r>
              <a:rPr lang="lv-LV" sz="1200" dirty="0">
                <a:solidFill>
                  <a:schemeClr val="tx1"/>
                </a:solidFill>
                <a:ea typeface="+mn-ea"/>
                <a:cs typeface="+mn-cs"/>
              </a:rPr>
              <a:t>iedzīvotāju nāves cēloņu datu </a:t>
            </a:r>
            <a:r>
              <a:rPr lang="lv-LV" sz="1200" dirty="0" smtClean="0">
                <a:solidFill>
                  <a:schemeClr val="tx1"/>
                </a:solidFill>
                <a:ea typeface="+mn-ea"/>
                <a:cs typeface="+mn-cs"/>
              </a:rPr>
              <a:t>bāze, 2014. </a:t>
            </a:r>
            <a:endParaRPr lang="lv-LV" sz="1200" baseline="30000" dirty="0">
              <a:solidFill>
                <a:schemeClr val="tx1"/>
              </a:solidFill>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309"/>
            <a:ext cx="9144000" cy="532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10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431CD2B79AC61F42A124C2CEFAA390A9" ma:contentTypeVersion="0" ma:contentTypeDescription="Izveidot jaunu dokumentu." ma:contentTypeScope="" ma:versionID="25ce8bab2a4c82042c23900185beadbb">
  <xsd:schema xmlns:xsd="http://www.w3.org/2001/XMLSchema" xmlns:p="http://schemas.microsoft.com/office/2006/metadata/properties" targetNamespace="http://schemas.microsoft.com/office/2006/metadata/properties" ma:root="true" ma:fieldsID="03f02128687e48d6f6cc7d7a99a2c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ma:readOnly="true"/>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5DCEF-F8A0-440A-99EE-E8069B03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7FDEF95-9B99-491A-AD1D-DC1076C96C28}">
  <ds:schemaRefs>
    <ds:schemaRef ds:uri="http://schemas.microsoft.com/sharepoint/v3/contenttype/forms"/>
  </ds:schemaRefs>
</ds:datastoreItem>
</file>

<file path=customXml/itemProps3.xml><?xml version="1.0" encoding="utf-8"?>
<ds:datastoreItem xmlns:ds="http://schemas.openxmlformats.org/officeDocument/2006/customXml" ds:itemID="{D7887137-3DA8-41E7-8276-8054ACD6D229}">
  <ds:schemaRefs>
    <ds:schemaRef ds:uri="http://schemas.microsoft.com/office/2006/metadata/longProperties"/>
  </ds:schemaRefs>
</ds:datastoreItem>
</file>

<file path=customXml/itemProps4.xml><?xml version="1.0" encoding="utf-8"?>
<ds:datastoreItem xmlns:ds="http://schemas.openxmlformats.org/officeDocument/2006/customXml" ds:itemID="{94B67A99-68FB-4511-8531-73739D38A15C}">
  <ds:schemaRefs>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5381</TotalTime>
  <Words>2202</Words>
  <Application>Microsoft Office PowerPoint</Application>
  <PresentationFormat>On-screen Show (4:3)</PresentationFormat>
  <Paragraphs>264</Paragraphs>
  <Slides>44</Slides>
  <Notes>4</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1_Blank Presentation</vt:lpstr>
      <vt:lpstr>2_Blank Presentation</vt:lpstr>
      <vt:lpstr>Office Theme</vt:lpstr>
      <vt:lpstr>3_Blank Presentation</vt:lpstr>
      <vt:lpstr>PowerPoint Presentation</vt:lpstr>
      <vt:lpstr>Kāpēc «Veselības veicināšana darba vietās?»</vt:lpstr>
      <vt:lpstr>PowerPoint Presentation</vt:lpstr>
      <vt:lpstr>Pastāvīgo iedzīvotāju skaits 2015.gada sākumā</vt:lpstr>
      <vt:lpstr>Demogrāfiskās slodzes līmenis Latvijā</vt:lpstr>
      <vt:lpstr>Sagaidāmais dzīves ilgums piedzimšanas brīdī</vt:lpstr>
      <vt:lpstr>Pensionēšanās vecums</vt:lpstr>
      <vt:lpstr>Cik traki būs? </vt:lpstr>
      <vt:lpstr>PowerPoint Presentation</vt:lpstr>
      <vt:lpstr>Veselības stāvokļa pašvērtējums, vecuma grupās (%)</vt:lpstr>
      <vt:lpstr>Veselību ietekmējošās problēmas Eiropas darba vietās? </vt:lpstr>
      <vt:lpstr>PowerPoint Presentation</vt:lpstr>
      <vt:lpstr>Iedzīvotāju aptauja</vt:lpstr>
      <vt:lpstr>Iedzīvotāju aptauja</vt:lpstr>
      <vt:lpstr>Darba ņēmēju aptauja</vt:lpstr>
      <vt:lpstr>PowerPoint Presentation</vt:lpstr>
      <vt:lpstr>Kas ir veselības veicināšana darba vietās? </vt:lpstr>
      <vt:lpstr>Kas ir veselības veicināšana darba vietās? </vt:lpstr>
      <vt:lpstr>Kas ir veselības veicināšana darba vietās? </vt:lpstr>
      <vt:lpstr>Kas ir veselības veicināšana darba vietās? </vt:lpstr>
      <vt:lpstr>Cik maksā darba aizsardzība (precīzāk - tās trūkums)?</vt:lpstr>
      <vt:lpstr>Sliktas darba vides Somijas ekonomikai radīto zaudējumu aprēķins (2012) – zaudētās algas</vt:lpstr>
      <vt:lpstr>Slimības lapas un Prezenteisms</vt:lpstr>
      <vt:lpstr>Realitāte ar slimošanu? </vt:lpstr>
      <vt:lpstr>Lielie uzņēmumi sāk «mosties»…..</vt:lpstr>
      <vt:lpstr>Slimības lapas un Prezenteisms</vt:lpstr>
      <vt:lpstr>Svarīgākie prezenteisma iemesli? </vt:lpstr>
      <vt:lpstr>Svarīgākie prezenteisma iemesli? </vt:lpstr>
      <vt:lpstr>VVDV koncepcijas ekonomiskā puse? </vt:lpstr>
      <vt:lpstr>Vai var novērst un samazināt slimošanu un prezenteismu? </vt:lpstr>
      <vt:lpstr>Piemērs: Gripas vakcīna  (20 nodarbināto uzņēmums)</vt:lpstr>
      <vt:lpstr>Realitāte ar vakcinācijām?</vt:lpstr>
      <vt:lpstr>Vai VVDV kāds ņem nopietni?  Piemērs: Somija</vt:lpstr>
      <vt:lpstr>Piemērs: Somija</vt:lpstr>
      <vt:lpstr>Būtiskākie ieguvumi no VVDV?</vt:lpstr>
      <vt:lpstr>Būtiskākie ieguvumi no VVDV?</vt:lpstr>
      <vt:lpstr>Būtiskākie ieguvumi no VVDV?</vt:lpstr>
      <vt:lpstr>Būtiskākie ieguvumi no VVDV?</vt:lpstr>
      <vt:lpstr>Būtiskākie ieguvumi no VVDV?</vt:lpstr>
      <vt:lpstr>Ko dara uzņēmumi Latvijā? </vt:lpstr>
      <vt:lpstr>Negatīvie piemēri.... citāti no aptaujas</vt:lpstr>
      <vt:lpstr>VVDD riski?</vt:lpstr>
      <vt:lpstr>Kam tad būtu jānodarbojas ar veselības veicināšanu? </vt:lpstr>
      <vt:lpstr>Partneri veselības veicināšanā</vt:lpstr>
    </vt:vector>
  </TitlesOfParts>
  <Company>eforma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 PowerPointa prezentācijas standarta sagatave</dc:title>
  <dc:creator>Linda</dc:creator>
  <cp:lastModifiedBy>Lāsma Kozlova</cp:lastModifiedBy>
  <cp:revision>349</cp:revision>
  <cp:lastPrinted>2014-01-29T14:06:35Z</cp:lastPrinted>
  <dcterms:created xsi:type="dcterms:W3CDTF">2009-08-25T09:42:51Z</dcterms:created>
  <dcterms:modified xsi:type="dcterms:W3CDTF">2016-11-14T10:07:28Z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Dokuments</vt:lpwstr>
  </property>
</Properties>
</file>