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900" r:id="rId6"/>
  </p:sldMasterIdLst>
  <p:notesMasterIdLst>
    <p:notesMasterId r:id="rId22"/>
  </p:notesMasterIdLst>
  <p:handoutMasterIdLst>
    <p:handoutMasterId r:id="rId23"/>
  </p:handoutMasterIdLst>
  <p:sldIdLst>
    <p:sldId id="314" r:id="rId7"/>
    <p:sldId id="367" r:id="rId8"/>
    <p:sldId id="368" r:id="rId9"/>
    <p:sldId id="373" r:id="rId10"/>
    <p:sldId id="372" r:id="rId11"/>
    <p:sldId id="271" r:id="rId12"/>
    <p:sldId id="293" r:id="rId13"/>
    <p:sldId id="295" r:id="rId14"/>
    <p:sldId id="320" r:id="rId15"/>
    <p:sldId id="374" r:id="rId16"/>
    <p:sldId id="341" r:id="rId17"/>
    <p:sldId id="332" r:id="rId18"/>
    <p:sldId id="377" r:id="rId19"/>
    <p:sldId id="376" r:id="rId20"/>
    <p:sldId id="378" r:id="rId2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22A"/>
    <a:srgbClr val="353535"/>
    <a:srgbClr val="C85A0A"/>
    <a:srgbClr val="FFA3B5"/>
    <a:srgbClr val="3F3F3F"/>
    <a:srgbClr val="2E2E2E"/>
    <a:srgbClr val="D2640A"/>
    <a:srgbClr val="D16309"/>
    <a:srgbClr val="F3740B"/>
    <a:srgbClr val="8E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2" autoAdjust="0"/>
    <p:restoredTop sz="87744" autoAdjust="0"/>
  </p:normalViewPr>
  <p:slideViewPr>
    <p:cSldViewPr>
      <p:cViewPr>
        <p:scale>
          <a:sx n="66" d="100"/>
          <a:sy n="66" d="100"/>
        </p:scale>
        <p:origin x="-228" y="-77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838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1955ED25-8C82-4467-B7D2-8461C97DA4D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403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8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80538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41493E11-BCB1-4820-84D3-3311562E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Ievads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4B3A26A-8A67-4133-BB36-5F6FAC6DFFC8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v-LV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Ievads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4B3A26A-8A67-4133-BB36-5F6FAC6DFFC8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lv-LV" dirty="0" smtClean="0">
                <a:latin typeface="Arial" pitchFamily="34" charset="0"/>
              </a:rPr>
              <a:t>Tehnoloģiskās izmaiņas</a:t>
            </a:r>
            <a:r>
              <a:rPr lang="lv-LV" baseline="0" dirty="0" smtClean="0">
                <a:latin typeface="Arial" pitchFamily="34" charset="0"/>
              </a:rPr>
              <a:t> – elektroniska pieteikšanās!</a:t>
            </a:r>
            <a:endParaRPr lang="lv-LV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500306"/>
            <a:ext cx="7100910" cy="2214579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071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9863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36" y="635077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2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35925" cy="892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3937000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3938588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55FD9-B328-47F3-B7DE-C7DF5914F01E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A6DE-9135-4BF8-9245-073734D9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4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8E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lv-LV" smtClean="0">
              <a:solidFill>
                <a:srgbClr val="000000"/>
              </a:solidFill>
            </a:endParaRPr>
          </a:p>
        </p:txBody>
      </p:sp>
      <p:pic>
        <p:nvPicPr>
          <p:cNvPr id="5" name="Picture 11" descr="1liimenis-liel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428868"/>
            <a:ext cx="7100910" cy="2286017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4331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vars.vanadzins\blankas_formas\DVVI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154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86743" cy="4714875"/>
          </a:xfrm>
        </p:spPr>
        <p:txBody>
          <a:bodyPr anchor="t"/>
          <a:lstStyle>
            <a:lvl1pPr>
              <a:buClr>
                <a:srgbClr val="8E001C"/>
              </a:buClr>
              <a:defRPr/>
            </a:lvl1pPr>
            <a:lvl2pPr>
              <a:buClr>
                <a:srgbClr val="8E001C"/>
              </a:buClr>
              <a:defRPr/>
            </a:lvl2pPr>
            <a:lvl3pPr>
              <a:buClr>
                <a:srgbClr val="8E001C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8864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0"/>
          </p:nvPr>
        </p:nvSpPr>
        <p:spPr>
          <a:xfrm>
            <a:off x="3708400" y="6245225"/>
            <a:ext cx="3527425" cy="47625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Darba drošības un vides veselības institūts</a:t>
            </a:r>
          </a:p>
        </p:txBody>
      </p:sp>
    </p:spTree>
    <p:extLst>
      <p:ext uri="{BB962C8B-B14F-4D97-AF65-F5344CB8AC3E}">
        <p14:creationId xmlns:p14="http://schemas.microsoft.com/office/powerpoint/2010/main" val="164268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vars.vanadzins\blankas_formas\DVVI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154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86688" cy="1071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86688" cy="4714875"/>
          </a:xfrm>
        </p:spPr>
        <p:txBody>
          <a:bodyPr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082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35925" cy="892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3937000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3938588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83E13-3BE0-4A9B-BAFE-E2CAED8EBA12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E238-9585-4820-A444-277E9D880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5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E71-4649-4493-94C8-83F4D15EF44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A1C6-304B-4D7F-BA15-3BA6D55252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42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FBDB5E-4DEE-4FBE-9503-473ADE109D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4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/>
            <a:endParaRPr lang="lv-LV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03648" y="2564904"/>
            <a:ext cx="7100910" cy="2143141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-32" y="5214950"/>
            <a:chExt cx="9144064" cy="631767"/>
          </a:xfrm>
        </p:grpSpPr>
        <p:pic>
          <p:nvPicPr>
            <p:cNvPr id="7" name="Picture 9" descr="Picture1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r="15440"/>
            <a:stretch>
              <a:fillRect/>
            </a:stretch>
          </p:blipFill>
          <p:spPr bwMode="auto">
            <a:xfrm>
              <a:off x="-32" y="5214950"/>
              <a:ext cx="7000924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Picture1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1"/>
            <a:stretch>
              <a:fillRect/>
            </a:stretch>
          </p:blipFill>
          <p:spPr bwMode="auto">
            <a:xfrm>
              <a:off x="6929454" y="5214950"/>
              <a:ext cx="221457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66" y="6289674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372200" y="6221375"/>
            <a:ext cx="262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>
                <a:solidFill>
                  <a:schemeClr val="bg1"/>
                </a:solidFill>
              </a:rPr>
              <a:t>Darba drošības un vides veselības institūts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314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87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 marL="444500" indent="-444500">
              <a:buSzPct val="100000"/>
              <a:buFont typeface="+mj-lt"/>
              <a:buAutoNum type="arabicPeriod"/>
              <a:defRPr/>
            </a:lvl1pPr>
            <a:lvl2pPr marL="808038" indent="-339725">
              <a:buSzPct val="100000"/>
              <a:buFont typeface="+mj-lt"/>
              <a:buAutoNum type="alphaLcPeriod"/>
              <a:defRPr/>
            </a:lvl2pPr>
            <a:lvl3pPr marL="1252538" indent="-338138">
              <a:buSzPct val="100000"/>
              <a:buFont typeface="+mj-lt"/>
              <a:buAutoNum type="romanLcPeriod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09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23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3857652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74874"/>
            <a:ext cx="3857652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603" y="1428736"/>
            <a:ext cx="3857364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6314" y="2174874"/>
            <a:ext cx="3857653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642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5357850" cy="4714908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985838" indent="-177800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214290"/>
            <a:ext cx="5357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286512" y="0"/>
            <a:ext cx="2857488" cy="62424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17445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2" y="2263512"/>
            <a:ext cx="4212000" cy="2880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71463" indent="-271463">
              <a:defRPr sz="2400"/>
            </a:lvl1pPr>
            <a:lvl2pPr marL="625475" indent="-182563">
              <a:defRPr sz="2000"/>
            </a:lvl2pPr>
            <a:lvl3pPr marL="896938" indent="-180975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223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428875"/>
            <a:ext cx="4214813" cy="2857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lv-LV"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896938" indent="-177800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-32" y="2428869"/>
            <a:ext cx="4214842" cy="2857518"/>
          </a:xfrm>
        </p:spPr>
        <p:txBody>
          <a:bodyPr/>
          <a:lstStyle>
            <a:lvl1pPr marL="177800" indent="-177800">
              <a:buNone/>
              <a:defRPr sz="2200"/>
            </a:lvl1pPr>
            <a:lvl2pPr marL="541338" indent="-185738">
              <a:defRPr sz="2000"/>
            </a:lvl2pPr>
            <a:lvl3pPr marL="8969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42844" y="1571612"/>
            <a:ext cx="3929090" cy="826314"/>
          </a:xfrm>
        </p:spPr>
        <p:txBody>
          <a:bodyPr anchor="b">
            <a:normAutofit/>
          </a:bodyPr>
          <a:lstStyle>
            <a:lvl1pPr marL="0" indent="0" algn="ctr">
              <a:spcBef>
                <a:spcPts val="100"/>
              </a:spcBef>
              <a:spcAft>
                <a:spcPts val="100"/>
              </a:spcAft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6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0" y="5297563"/>
            <a:chExt cx="9144032" cy="631767"/>
          </a:xfrm>
        </p:grpSpPr>
        <p:pic>
          <p:nvPicPr>
            <p:cNvPr id="1033" name="Picture 5" descr="Picture1.jp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"/>
            <a:stretch>
              <a:fillRect/>
            </a:stretch>
          </p:blipFill>
          <p:spPr bwMode="auto">
            <a:xfrm>
              <a:off x="0" y="5297563"/>
              <a:ext cx="862705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6" descr="Picture1.jp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35"/>
            <a:stretch>
              <a:fillRect/>
            </a:stretch>
          </p:blipFill>
          <p:spPr bwMode="auto">
            <a:xfrm>
              <a:off x="6303452" y="5297563"/>
              <a:ext cx="2840580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786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28750"/>
            <a:ext cx="778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 userDrawn="1"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468EA783-4E68-41DA-BD26-F3A11AFFF9C3}" type="slidenum">
              <a:rPr lang="en-US" sz="1500">
                <a:solidFill>
                  <a:srgbClr val="F2F2F2"/>
                </a:solidFill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sz="1500">
              <a:solidFill>
                <a:srgbClr val="F2F2F2"/>
              </a:solidFill>
              <a:ea typeface="MS PGothic" pitchFamily="34" charset="-128"/>
            </a:endParaRPr>
          </a:p>
        </p:txBody>
      </p:sp>
      <p:grpSp>
        <p:nvGrpSpPr>
          <p:cNvPr id="1030" name="Group 11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-32" y="5214950"/>
            <a:chExt cx="9144064" cy="631767"/>
          </a:xfrm>
        </p:grpSpPr>
        <p:pic>
          <p:nvPicPr>
            <p:cNvPr id="1031" name="Picture 9" descr="Picture1.jp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r="15440"/>
            <a:stretch>
              <a:fillRect/>
            </a:stretch>
          </p:blipFill>
          <p:spPr bwMode="auto">
            <a:xfrm>
              <a:off x="-32" y="5214950"/>
              <a:ext cx="7000924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0" descr="Picture1.jp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1"/>
            <a:stretch>
              <a:fillRect/>
            </a:stretch>
          </p:blipFill>
          <p:spPr bwMode="auto">
            <a:xfrm>
              <a:off x="6929454" y="5214950"/>
              <a:ext cx="221457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66" y="6289674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6372201" y="6209724"/>
            <a:ext cx="27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>
                <a:solidFill>
                  <a:schemeClr val="bg1"/>
                </a:solidFill>
              </a:rPr>
              <a:t>Darba drošības un vides veselības institūts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7" r:id="rId9"/>
    <p:sldLayoutId id="2147483893" r:id="rId10"/>
    <p:sldLayoutId id="2147483894" r:id="rId11"/>
    <p:sldLayoutId id="21474838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95000"/>
        <a:buFont typeface="Wingdings" pitchFamily="2" charset="2"/>
        <a:buChar char="n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17000"/>
        <a:buFont typeface="Arial" pitchFamily="34" charset="0"/>
        <a:buChar char="»"/>
        <a:defRPr sz="20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20000"/>
        <a:buFont typeface="Arial" pitchFamily="34" charset="0"/>
        <a:buChar char="-"/>
        <a:defRPr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786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FCECDF7D-A891-40CB-A7D2-2AA3F2CCBD01}" type="slidenum">
              <a:rPr lang="en-US" sz="1500" smtClean="0">
                <a:solidFill>
                  <a:srgbClr val="F2F2F2"/>
                </a:solidFill>
                <a:ea typeface="MS PGothic" pitchFamily="34" charset="-128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500" smtClean="0">
              <a:solidFill>
                <a:srgbClr val="F2F2F2"/>
              </a:solidFill>
              <a:ea typeface="MS PGothic" pitchFamily="34" charset="-128"/>
            </a:endParaRPr>
          </a:p>
        </p:txBody>
      </p:sp>
      <p:pic>
        <p:nvPicPr>
          <p:cNvPr id="1028" name="Picture 5" descr="180x3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43625"/>
            <a:ext cx="1952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28750"/>
            <a:ext cx="778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49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Clr>
          <a:srgbClr val="8E001C"/>
        </a:buClr>
        <a:buSzPct val="95000"/>
        <a:buFont typeface="Wingdings" pitchFamily="2" charset="2"/>
        <a:buChar char="n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0" fontAlgn="base" hangingPunct="0">
        <a:spcBef>
          <a:spcPts val="600"/>
        </a:spcBef>
        <a:spcAft>
          <a:spcPts val="600"/>
        </a:spcAft>
        <a:buClr>
          <a:srgbClr val="8E001C"/>
        </a:buClr>
        <a:buSzPct val="117000"/>
        <a:buFont typeface="Arial" pitchFamily="34" charset="0"/>
        <a:buChar char="»"/>
        <a:defRPr sz="20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0" fontAlgn="base" hangingPunct="0">
        <a:spcBef>
          <a:spcPts val="600"/>
        </a:spcBef>
        <a:spcAft>
          <a:spcPts val="600"/>
        </a:spcAft>
        <a:buClr>
          <a:srgbClr val="8E001C"/>
        </a:buClr>
        <a:buSzPct val="120000"/>
        <a:buFont typeface="Arial" pitchFamily="34" charset="0"/>
        <a:buChar char="-"/>
        <a:defRPr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davesels.lv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628800"/>
            <a:ext cx="7848872" cy="3168352"/>
          </a:xfrm>
        </p:spPr>
        <p:txBody>
          <a:bodyPr/>
          <a:lstStyle/>
          <a:p>
            <a:pPr marL="0" indent="0" algn="ctr">
              <a:buNone/>
            </a:pPr>
            <a:r>
              <a:rPr lang="lv-LV" sz="4800" dirty="0">
                <a:solidFill>
                  <a:srgbClr val="26822A"/>
                </a:solidFill>
              </a:rPr>
              <a:t>„Veselības veicināšana darba vietās – iespējas un pieredze” </a:t>
            </a:r>
            <a:endParaRPr lang="en-GB" sz="4800" dirty="0">
              <a:solidFill>
                <a:srgbClr val="26822A"/>
              </a:solidFill>
            </a:endParaRPr>
          </a:p>
          <a:p>
            <a:pPr marL="0" indent="0" algn="ctr">
              <a:buNone/>
            </a:pPr>
            <a:r>
              <a:rPr lang="lv-LV" sz="4400" b="1" dirty="0" smtClean="0">
                <a:solidFill>
                  <a:srgbClr val="26822A"/>
                </a:solidFill>
              </a:rPr>
              <a:t>IEVADS</a:t>
            </a:r>
            <a:endParaRPr lang="lv-LV" sz="4400" dirty="0">
              <a:solidFill>
                <a:srgbClr val="26822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v-LV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dirty="0" smtClean="0">
                <a:solidFill>
                  <a:srgbClr val="000000"/>
                </a:solidFill>
              </a:rPr>
              <a:t>Darba drošības un vides veselības institūts</a:t>
            </a:r>
            <a:endParaRPr lang="lv-LV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49411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</a:pPr>
            <a:r>
              <a:rPr lang="lv-LV" sz="1600" baseline="0" dirty="0" smtClean="0"/>
              <a:t>Maija Eglīte, Dr.habil.med.,</a:t>
            </a:r>
          </a:p>
          <a:p>
            <a:pPr algn="r" eaLnBrk="1" hangingPunct="1">
              <a:spcBef>
                <a:spcPts val="0"/>
              </a:spcBef>
            </a:pPr>
            <a:r>
              <a:rPr lang="lv-LV" sz="1600" baseline="0" dirty="0" smtClean="0"/>
              <a:t>Ivars </a:t>
            </a:r>
            <a:r>
              <a:rPr lang="lv-LV" sz="1600" baseline="0" dirty="0" smtClean="0"/>
              <a:t>Vanadziņš, </a:t>
            </a:r>
            <a:r>
              <a:rPr lang="lv-LV" sz="1600" baseline="0" dirty="0"/>
              <a:t>Dr.med., </a:t>
            </a:r>
          </a:p>
          <a:p>
            <a:pPr algn="r" eaLnBrk="1" hangingPunct="1">
              <a:spcBef>
                <a:spcPts val="0"/>
              </a:spcBef>
            </a:pPr>
            <a:r>
              <a:rPr lang="lv-LV" sz="1600" baseline="0" dirty="0"/>
              <a:t>Darba drošības un vides veselības institūts, </a:t>
            </a:r>
          </a:p>
          <a:p>
            <a:pPr algn="r" eaLnBrk="1" hangingPunct="1">
              <a:spcBef>
                <a:spcPts val="0"/>
              </a:spcBef>
            </a:pPr>
            <a:r>
              <a:rPr lang="lv-LV" sz="1600" baseline="0" dirty="0"/>
              <a:t>Rīgas Stradiņa universitāte</a:t>
            </a:r>
          </a:p>
          <a:p>
            <a:pPr algn="r" eaLnBrk="1" hangingPunct="1">
              <a:spcBef>
                <a:spcPts val="0"/>
              </a:spcBef>
            </a:pPr>
            <a:r>
              <a:rPr lang="lv-LV" sz="1600" baseline="0" dirty="0" smtClean="0"/>
              <a:t>Cēsis, 12.10.2016.</a:t>
            </a:r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36103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600" b="1" dirty="0" err="1" smtClean="0">
                <a:solidFill>
                  <a:srgbClr val="C00000"/>
                </a:solidFill>
              </a:rPr>
              <a:t>www.failiem.lv</a:t>
            </a:r>
            <a:r>
              <a:rPr lang="lv-LV" sz="3600" b="1" dirty="0" smtClean="0">
                <a:solidFill>
                  <a:srgbClr val="C00000"/>
                </a:solidFill>
              </a:rPr>
              <a:t>/</a:t>
            </a:r>
            <a:r>
              <a:rPr lang="lv-LV" sz="3600" b="1" dirty="0" err="1" smtClean="0">
                <a:solidFill>
                  <a:srgbClr val="C00000"/>
                </a:solidFill>
              </a:rPr>
              <a:t>rsu</a:t>
            </a:r>
            <a:endParaRPr lang="lv-LV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63"/>
            <a:ext cx="9144000" cy="587727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3635896" y="5805264"/>
            <a:ext cx="2664296" cy="64807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19672" y="5157192"/>
            <a:ext cx="2304256" cy="151216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3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/>
              <a:t>Filmu pieejamība – VDI Youtube konts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83" y="1060822"/>
            <a:ext cx="916908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180139" cy="791815"/>
          </a:xfrm>
        </p:spPr>
        <p:txBody>
          <a:bodyPr/>
          <a:lstStyle/>
          <a:p>
            <a:r>
              <a:rPr lang="lv-LV" sz="3600" b="1" dirty="0" smtClean="0"/>
              <a:t>Mājas lapa </a:t>
            </a:r>
            <a:r>
              <a:rPr lang="lv-LV" sz="3600" b="1" dirty="0" smtClean="0">
                <a:hlinkClick r:id="rId2"/>
              </a:rPr>
              <a:t>www.stradavesels.lv</a:t>
            </a:r>
            <a:r>
              <a:rPr lang="lv-LV" sz="3600" b="1" dirty="0" smtClean="0"/>
              <a:t>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908720"/>
            <a:ext cx="8496944" cy="5039072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Aicinām izmantot un kopīgi uzlabot!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Visi </a:t>
            </a:r>
            <a:r>
              <a:rPr lang="lv-LV" sz="2600" b="1" dirty="0" smtClean="0">
                <a:solidFill>
                  <a:schemeClr val="tx1"/>
                </a:solidFill>
              </a:rPr>
              <a:t>INFORMATĪVIE MATERIĀLI </a:t>
            </a:r>
            <a:r>
              <a:rPr lang="lv-LV" sz="2600" dirty="0" smtClean="0">
                <a:solidFill>
                  <a:schemeClr val="tx1"/>
                </a:solidFill>
              </a:rPr>
              <a:t>(pieejama meklēšana ar filtra palīdzību)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b="1" dirty="0" smtClean="0">
                <a:solidFill>
                  <a:schemeClr val="tx1"/>
                </a:solidFill>
              </a:rPr>
              <a:t>KALENDĀRS!</a:t>
            </a:r>
            <a:endParaRPr lang="lv-LV" sz="2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b="1" dirty="0" smtClean="0">
                <a:solidFill>
                  <a:schemeClr val="tx1"/>
                </a:solidFill>
              </a:rPr>
              <a:t>PIETEIKŠANĀS</a:t>
            </a:r>
            <a:r>
              <a:rPr lang="lv-LV" sz="2600" dirty="0" smtClean="0">
                <a:solidFill>
                  <a:schemeClr val="tx1"/>
                </a:solidFill>
              </a:rPr>
              <a:t> sistēma!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Kalendārā pieejamas </a:t>
            </a:r>
            <a:r>
              <a:rPr lang="lv-LV" sz="2600" b="1" dirty="0" smtClean="0">
                <a:solidFill>
                  <a:schemeClr val="tx1"/>
                </a:solidFill>
              </a:rPr>
              <a:t>PREZENTĀCIJAS</a:t>
            </a:r>
            <a:r>
              <a:rPr lang="lv-LV" sz="2600" dirty="0" smtClean="0">
                <a:solidFill>
                  <a:schemeClr val="tx1"/>
                </a:solidFill>
              </a:rPr>
              <a:t> un </a:t>
            </a:r>
            <a:r>
              <a:rPr lang="lv-LV" sz="2600" b="1" dirty="0" smtClean="0">
                <a:solidFill>
                  <a:schemeClr val="tx1"/>
                </a:solidFill>
              </a:rPr>
              <a:t>VIDEO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Nelaimes gadījumu izmaksu </a:t>
            </a:r>
            <a:r>
              <a:rPr lang="lv-LV" sz="2600" b="1" dirty="0" smtClean="0">
                <a:solidFill>
                  <a:schemeClr val="tx1"/>
                </a:solidFill>
              </a:rPr>
              <a:t>KALKULATORS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b="1" dirty="0" smtClean="0">
                <a:solidFill>
                  <a:schemeClr val="tx1"/>
                </a:solidFill>
              </a:rPr>
              <a:t>ATPAZĪSTI BĪSTAMĪBU </a:t>
            </a:r>
            <a:r>
              <a:rPr lang="lv-LV" sz="2600" dirty="0" smtClean="0">
                <a:solidFill>
                  <a:schemeClr val="tx1"/>
                </a:solidFill>
              </a:rPr>
              <a:t>– darba vide foto, kuros jāatrod riski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b="1" dirty="0" smtClean="0">
                <a:solidFill>
                  <a:srgbClr val="FF0000"/>
                </a:solidFill>
              </a:rPr>
              <a:t>Jaunums – ZINĀŠANU LINEĀLS!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dirty="0">
                <a:solidFill>
                  <a:schemeClr val="tx1"/>
                </a:solidFill>
              </a:rPr>
              <a:t>Lūgums – iesūtīt priekšlikumus tehniskiem uzlabojumiem </a:t>
            </a:r>
            <a:r>
              <a:rPr lang="lv-LV" sz="2800" dirty="0" err="1">
                <a:solidFill>
                  <a:schemeClr val="tx1"/>
                </a:solidFill>
                <a:hlinkClick r:id="rId2"/>
              </a:rPr>
              <a:t>www.stradavesels.lv</a:t>
            </a:r>
            <a:r>
              <a:rPr lang="lv-LV" sz="2800" dirty="0">
                <a:solidFill>
                  <a:schemeClr val="tx1"/>
                </a:solidFill>
              </a:rPr>
              <a:t> </a:t>
            </a:r>
            <a:endParaRPr lang="lv-LV" sz="28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lv-LV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30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5634"/>
            <a:ext cx="9677580" cy="68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2411760" y="6381328"/>
            <a:ext cx="1512168" cy="21602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109860" y="5725279"/>
            <a:ext cx="1296144" cy="2880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173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9354"/>
            <a:ext cx="9313347" cy="569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0"/>
            <a:ext cx="9144000" cy="619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65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32240" y="5517232"/>
            <a:ext cx="1981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02930A8-493C-40F3-8C4E-0AEA3504C2D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836712"/>
            <a:ext cx="8208912" cy="5256584"/>
          </a:xfrm>
        </p:spPr>
        <p:txBody>
          <a:bodyPr anchor="t" anchorCtr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Pieņemti 2 svarīgi stratēģiski dokumenti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/>
              <a:t>19.janvārī pieņemtas “</a:t>
            </a:r>
            <a:r>
              <a:rPr lang="lv-LV" sz="2800" b="1" dirty="0" smtClean="0"/>
              <a:t>Darba </a:t>
            </a:r>
            <a:r>
              <a:rPr lang="lv-LV" sz="2800" b="1" dirty="0"/>
              <a:t>aizsardzības politikas pamatnostādnes 2016.–2020.gadam</a:t>
            </a:r>
            <a:r>
              <a:rPr lang="lv-LV" sz="2800" dirty="0" smtClean="0"/>
              <a:t>”</a:t>
            </a:r>
            <a:r>
              <a:rPr lang="lv-LV" sz="2800" dirty="0"/>
              <a:t> </a:t>
            </a:r>
            <a:endParaRPr lang="lv-LV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/>
              <a:t>26.janvārī pieņemts «</a:t>
            </a:r>
            <a:r>
              <a:rPr lang="lv-LV" sz="2800" b="1" dirty="0" smtClean="0"/>
              <a:t>Darba </a:t>
            </a:r>
            <a:r>
              <a:rPr lang="lv-LV" sz="2800" b="1" dirty="0"/>
              <a:t>aizsardzības jomas attīstības plāns 2016.-</a:t>
            </a:r>
            <a:r>
              <a:rPr lang="lv-LV" sz="2800" b="1" dirty="0" smtClean="0"/>
              <a:t>2018.gadam</a:t>
            </a:r>
            <a:r>
              <a:rPr lang="lv-LV" sz="2800" dirty="0" smtClean="0"/>
              <a:t>»</a:t>
            </a:r>
            <a:endParaRPr lang="lv-LV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/>
              <a:t>Galvenie attīstības politikas </a:t>
            </a:r>
            <a:r>
              <a:rPr lang="lv-LV" sz="2800" dirty="0"/>
              <a:t>virzieni: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/>
              <a:t>Darba aizsardzības prasību aktīva ieviešana;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/>
              <a:t>Nodarbināto veselības aizsardzības veicināšana;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/>
              <a:t>Drošas darba vides nodrošināšana, īpaši bīstamajās nozarēs;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/>
              <a:t>Uzraudzības un kontroles nostiprināšana šajā </a:t>
            </a:r>
            <a:r>
              <a:rPr lang="lv-LV" sz="2600" dirty="0" smtClean="0"/>
              <a:t>jomā</a:t>
            </a:r>
            <a:endParaRPr lang="lv-LV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lv-LV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36123" cy="647799"/>
          </a:xfrm>
        </p:spPr>
        <p:txBody>
          <a:bodyPr/>
          <a:lstStyle/>
          <a:p>
            <a:r>
              <a:rPr lang="lv-LV" b="1" dirty="0" smtClean="0"/>
              <a:t>Darba aizsardzības jomas jaunumi 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7219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Darba aizsardzības jomas jaunumi 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3568" y="1052736"/>
            <a:ext cx="7992888" cy="4967064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3200" b="1" dirty="0">
                <a:solidFill>
                  <a:schemeClr val="tx1"/>
                </a:solidFill>
              </a:rPr>
              <a:t>Identificētas galvenās problēmas, t.sk</a:t>
            </a:r>
            <a:r>
              <a:rPr lang="lv-LV" sz="3200" b="1" dirty="0" smtClean="0">
                <a:solidFill>
                  <a:schemeClr val="tx1"/>
                </a:solidFill>
              </a:rPr>
              <a:t>.: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3200" dirty="0" smtClean="0"/>
              <a:t>augstais </a:t>
            </a:r>
            <a:r>
              <a:rPr lang="lv-LV" sz="3200" dirty="0"/>
              <a:t>arodslimnieku, arodslimību un ar darbu saistīto slimību skaits, kas pēdējos gados ir audzis, kā arī vēlīna arodslimību </a:t>
            </a:r>
            <a:r>
              <a:rPr lang="lv-LV" sz="3200" dirty="0" smtClean="0"/>
              <a:t>diagnostika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3200" dirty="0" smtClean="0"/>
              <a:t>Vienlaicīgi </a:t>
            </a:r>
            <a:r>
              <a:rPr lang="lv-LV" sz="3200" dirty="0"/>
              <a:t>ir izmainīta izplatītāko arodslimību struktūra, visstraujāk pieaugot fiziskas pārslodzes izraisīto arodslimību skaitam</a:t>
            </a:r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85046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CAE238-9585-4820-A444-277E9D880F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5167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40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CAE238-9585-4820-A444-277E9D880F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32240" y="5517232"/>
            <a:ext cx="1981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02930A8-493C-40F3-8C4E-0AEA3504C2D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913"/>
            <a:ext cx="8108131" cy="647799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Ievads un semināra mērķis</a:t>
            </a:r>
            <a:endParaRPr lang="en-US" sz="3600" b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836712"/>
            <a:ext cx="8424936" cy="5400600"/>
          </a:xfrm>
        </p:spPr>
        <p:txBody>
          <a:bodyPr anchor="t" anchorCtr="0"/>
          <a:lstStyle/>
          <a:p>
            <a:pPr>
              <a:spcAft>
                <a:spcPts val="0"/>
              </a:spcAft>
              <a:defRPr/>
            </a:pPr>
            <a:r>
              <a:rPr lang="lv-LV" sz="3000" dirty="0" smtClean="0">
                <a:solidFill>
                  <a:schemeClr val="tx1"/>
                </a:solidFill>
              </a:rPr>
              <a:t>Viens no VSAA </a:t>
            </a:r>
            <a:r>
              <a:rPr lang="lv-LV" sz="3000" dirty="0">
                <a:solidFill>
                  <a:schemeClr val="tx1"/>
                </a:solidFill>
              </a:rPr>
              <a:t>“Darba aizsardzības preventīvo pasākumu plāna </a:t>
            </a:r>
            <a:r>
              <a:rPr lang="lv-LV" sz="3000" dirty="0" smtClean="0">
                <a:solidFill>
                  <a:schemeClr val="tx1"/>
                </a:solidFill>
              </a:rPr>
              <a:t>2016.gadam</a:t>
            </a:r>
            <a:r>
              <a:rPr lang="lv-LV" sz="3000" dirty="0">
                <a:solidFill>
                  <a:schemeClr val="tx1"/>
                </a:solidFill>
              </a:rPr>
              <a:t>” </a:t>
            </a:r>
            <a:r>
              <a:rPr lang="lv-LV" sz="3000" dirty="0" smtClean="0">
                <a:solidFill>
                  <a:schemeClr val="tx1"/>
                </a:solidFill>
              </a:rPr>
              <a:t>semināriem </a:t>
            </a:r>
            <a:endParaRPr lang="lv-LV" sz="3000" dirty="0">
              <a:solidFill>
                <a:schemeClr val="tx1"/>
              </a:solidFill>
            </a:endParaRPr>
          </a:p>
          <a:p>
            <a:pPr marL="538162" indent="-457200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tx1"/>
                </a:solidFill>
              </a:rPr>
              <a:t>2016.gadā –  kopumā turpinās iesāktie virzieni:</a:t>
            </a:r>
          </a:p>
          <a:p>
            <a:pPr marL="990600" lvl="1" indent="-457200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tx1"/>
                </a:solidFill>
              </a:rPr>
              <a:t>Apmācības pamatā vērstas uz reģioniem</a:t>
            </a:r>
            <a:endParaRPr lang="lv-LV" sz="2800" dirty="0">
              <a:solidFill>
                <a:schemeClr val="tx1"/>
              </a:solidFill>
            </a:endParaRPr>
          </a:p>
          <a:p>
            <a:pPr marL="876300" lvl="1" indent="-342900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tx1"/>
                </a:solidFill>
              </a:rPr>
              <a:t>Darba aizsardzības vecākajiem speciālistiem turpinājās padziļinātas apmācības</a:t>
            </a:r>
          </a:p>
          <a:p>
            <a:pPr marL="876300" lvl="1" indent="-342900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tx1"/>
                </a:solidFill>
              </a:rPr>
              <a:t>Informatīvā kampaņa – vērsta uz nodarbināto iesaisti darba vides uzlabošanā un komunikāciju (Atbildīga biznesa nedēļa + Darba vides SOS izstrāde)</a:t>
            </a:r>
          </a:p>
        </p:txBody>
      </p:sp>
    </p:spTree>
    <p:extLst>
      <p:ext uri="{BB962C8B-B14F-4D97-AF65-F5344CB8AC3E}">
        <p14:creationId xmlns:p14="http://schemas.microsoft.com/office/powerpoint/2010/main" val="26193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36123" cy="575791"/>
          </a:xfrm>
        </p:spPr>
        <p:txBody>
          <a:bodyPr/>
          <a:lstStyle/>
          <a:p>
            <a:r>
              <a:rPr lang="lv-LV" b="1" dirty="0" smtClean="0"/>
              <a:t>Plāns 2016</a:t>
            </a:r>
            <a:endParaRPr lang="lv-LV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836712"/>
            <a:ext cx="8496944" cy="5400600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Reģionālie semināri (36)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rgbClr val="26822A"/>
                </a:solidFill>
              </a:rPr>
              <a:t>Fizikālie darba vides riska faktori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rgbClr val="26822A"/>
                </a:solidFill>
              </a:rPr>
              <a:t>Ķīmiskie darba vides riska faktori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rgbClr val="26822A"/>
                </a:solidFill>
              </a:rPr>
              <a:t>Ergonomika/Strādā vesels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Semināri par OiRA (online interactive risk assessment) lietošanu (5 semināri Rīga un reģioni)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Drošība būvniecībā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Alkohols darba vietās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rgbClr val="26822A"/>
                </a:solidFill>
              </a:rPr>
              <a:t>EML un OS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Veselības veicināšana darba vietās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Pedagogi &amp; Arhitekti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Arodslimību ārsti un citu specialitāšu ārsti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Drošība darbā uz dzelzceļiem, ar darba aprīkojumu u.c.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52147" cy="575791"/>
          </a:xfrm>
        </p:spPr>
        <p:txBody>
          <a:bodyPr/>
          <a:lstStyle/>
          <a:p>
            <a:r>
              <a:rPr lang="lv-LV" b="1" dirty="0" smtClean="0"/>
              <a:t>Plāns 2016</a:t>
            </a:r>
            <a:endParaRPr lang="lv-LV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692134"/>
            <a:ext cx="8496944" cy="5256584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«Lielie» semināri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Darbinieks uz velosipēda – 14.jūnijs, pieejami materiāli un ieraksts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Jaunās lietas birojos un alternatīvās darba formas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Darba vides onkoloģiskie riski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Citas aktivitātes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Atsevišķu nozaru un tēmu informatīvie materiāli (būvniecība, dzelzceļi, zvanu centri, pašnodarbinātie u.c.)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Darba aizsardzības filmu seansi </a:t>
            </a:r>
            <a:r>
              <a:rPr lang="lv-LV" sz="2800" dirty="0" smtClean="0">
                <a:solidFill>
                  <a:schemeClr val="tx1"/>
                </a:solidFill>
              </a:rPr>
              <a:t>– 5 gabali (Rīga un reģioni) – jau notikuši, nākamie – 2017.gada sākums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913"/>
            <a:ext cx="8036123" cy="719807"/>
          </a:xfrm>
        </p:spPr>
        <p:txBody>
          <a:bodyPr/>
          <a:lstStyle/>
          <a:p>
            <a:r>
              <a:rPr lang="lv-LV" b="1" dirty="0" smtClean="0"/>
              <a:t>Plāns 2016</a:t>
            </a:r>
            <a:endParaRPr lang="lv-LV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560" y="764704"/>
            <a:ext cx="8208912" cy="5400600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lv-LV" sz="3200" b="1" dirty="0" smtClean="0"/>
              <a:t>Citas aktivitātes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Aplikācijas</a:t>
            </a:r>
            <a:r>
              <a:rPr lang="lv-LV" sz="2800" dirty="0" smtClean="0">
                <a:solidFill>
                  <a:schemeClr val="tx1"/>
                </a:solidFill>
              </a:rPr>
              <a:t> – DARBA VIDES SOS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Video: 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Ārkārtas situācijas – tiek filmēta</a:t>
            </a:r>
            <a:endParaRPr lang="lv-LV" sz="26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 Atbalsts DA filmu uzņemšanai - gatavas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lv-LV" sz="2600" dirty="0" err="1" smtClean="0">
                <a:solidFill>
                  <a:schemeClr val="tx1"/>
                </a:solidFill>
              </a:rPr>
              <a:t>Videopadomi</a:t>
            </a:r>
            <a:r>
              <a:rPr lang="lv-LV" sz="2600" dirty="0" smtClean="0">
                <a:solidFill>
                  <a:schemeClr val="tx1"/>
                </a:solidFill>
              </a:rPr>
              <a:t> (3)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Darba aizsardzības filmas par aktuāliem jautājumiem – tiek filmētas (BI un elektrodrošība)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DA Filmu latviskošana (3)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Filmas pieejamas gan VDI Youtube kontā, gan «lejupielādei» – </a:t>
            </a:r>
            <a:r>
              <a:rPr lang="lv-LV" sz="2800" b="1" dirty="0" err="1" smtClean="0">
                <a:solidFill>
                  <a:srgbClr val="FF0000"/>
                </a:solidFill>
              </a:rPr>
              <a:t>failiem.lv</a:t>
            </a:r>
            <a:r>
              <a:rPr lang="lv-LV" sz="2800" b="1" dirty="0" smtClean="0">
                <a:solidFill>
                  <a:srgbClr val="FF0000"/>
                </a:solidFill>
              </a:rPr>
              <a:t>/</a:t>
            </a:r>
            <a:r>
              <a:rPr lang="lv-LV" sz="2800" b="1" dirty="0" err="1" smtClean="0">
                <a:solidFill>
                  <a:srgbClr val="FF0000"/>
                </a:solidFill>
              </a:rPr>
              <a:t>rsu</a:t>
            </a:r>
            <a:r>
              <a:rPr lang="lv-LV" sz="2800" b="1" dirty="0" smtClean="0">
                <a:solidFill>
                  <a:srgbClr val="FF0000"/>
                </a:solidFill>
              </a:rPr>
              <a:t> – jau 39!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628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31CD2B79AC61F42A124C2CEFAA390A9" ma:contentTypeVersion="0" ma:contentTypeDescription="Izveidot jaunu dokumentu." ma:contentTypeScope="" ma:versionID="25ce8bab2a4c82042c23900185beadbb">
  <xsd:schema xmlns:xsd="http://www.w3.org/2001/XMLSchema" xmlns:p="http://schemas.microsoft.com/office/2006/metadata/properties" targetNamespace="http://schemas.microsoft.com/office/2006/metadata/properties" ma:root="true" ma:fieldsID="03f02128687e48d6f6cc7d7a99a2c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 ma:readOnly="true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D5DCEF-F8A0-440A-99EE-E8069B03F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7FDEF95-9B99-491A-AD1D-DC1076C96C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87137-3DA8-41E7-8276-8054ACD6D22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4B67A99-68FB-4511-8531-73739D38A15C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5024</TotalTime>
  <Words>480</Words>
  <Application>Microsoft Office PowerPoint</Application>
  <PresentationFormat>On-screen Show (4:3)</PresentationFormat>
  <Paragraphs>79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1_Blank Presentation</vt:lpstr>
      <vt:lpstr>PowerPoint Presentation</vt:lpstr>
      <vt:lpstr>Darba aizsardzības jomas jaunumi </vt:lpstr>
      <vt:lpstr>Darba aizsardzības jomas jaunumi </vt:lpstr>
      <vt:lpstr>PowerPoint Presentation</vt:lpstr>
      <vt:lpstr>PowerPoint Presentation</vt:lpstr>
      <vt:lpstr>Ievads un semināra mērķis</vt:lpstr>
      <vt:lpstr>Plāns 2016</vt:lpstr>
      <vt:lpstr>Plāns 2016</vt:lpstr>
      <vt:lpstr>Plāns 2016</vt:lpstr>
      <vt:lpstr>www.failiem.lv/rsu</vt:lpstr>
      <vt:lpstr>Filmu pieejamība – VDI Youtube konts</vt:lpstr>
      <vt:lpstr>Mājas lapa www.stradavesels.lv </vt:lpstr>
      <vt:lpstr>PowerPoint Presentation</vt:lpstr>
      <vt:lpstr>PowerPoint Presentation</vt:lpstr>
      <vt:lpstr>PowerPoint Presentation</vt:lpstr>
    </vt:vector>
  </TitlesOfParts>
  <Company>eforma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RSU PowerPointa prezentācijas standarta sagatave</dc:title>
  <dc:creator>Linda</dc:creator>
  <cp:lastModifiedBy>Lāsma Kozlova</cp:lastModifiedBy>
  <cp:revision>325</cp:revision>
  <cp:lastPrinted>2016-10-06T06:09:50Z</cp:lastPrinted>
  <dcterms:created xsi:type="dcterms:W3CDTF">2009-08-25T09:42:51Z</dcterms:created>
  <dcterms:modified xsi:type="dcterms:W3CDTF">2016-11-14T10:06:39Z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Dokuments</vt:lpwstr>
  </property>
</Properties>
</file>